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4"/>
  </p:notesMasterIdLst>
  <p:handoutMasterIdLst>
    <p:handoutMasterId r:id="rId5"/>
  </p:handoutMasterIdLst>
  <p:sldIdLst>
    <p:sldId id="256" r:id="rId2"/>
    <p:sldId id="29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3" autoAdjust="0"/>
  </p:normalViewPr>
  <p:slideViewPr>
    <p:cSldViewPr>
      <p:cViewPr>
        <p:scale>
          <a:sx n="110" d="100"/>
          <a:sy n="110" d="100"/>
        </p:scale>
        <p:origin x="-160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E367-F528-402D-AC18-80F6FC5C0C66}" type="datetimeFigureOut">
              <a:rPr lang="en-US" smtClean="0"/>
              <a:t>12/2/12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4144-721B-4817-B9AA-C2AB591D11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BE16-1D13-4AF5-8269-FE5EFF5A52D4}" type="datetimeFigureOut">
              <a:rPr lang="en-US" smtClean="0"/>
              <a:t>12/2/12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19D46-7766-444A-AB3B-CA7DAC83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762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6096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50634" y="549695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59" y="5426881"/>
            <a:ext cx="1981200" cy="82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81" y="5590233"/>
            <a:ext cx="1828800" cy="56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515100" y="6349313"/>
            <a:ext cx="21717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ea typeface="Tahoma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ea typeface="Tahoma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ea typeface="Tahoma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61" y="6396313"/>
            <a:ext cx="990600" cy="36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3" y="6442974"/>
            <a:ext cx="914400" cy="269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00819" y="6583680"/>
            <a:ext cx="838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MICRO-45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914400" y="6583680"/>
            <a:ext cx="2907324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December 3, 2012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14401" y="6636886"/>
            <a:ext cx="0" cy="18887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chemeClr val="tx2"/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657600"/>
            <a:ext cx="7227887" cy="6318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 Mostly-Clean DRAM Cache for Effective </a:t>
            </a:r>
            <a:b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Hit Speculation and Self-Balancing Dispatch</a:t>
            </a:r>
            <a:endParaRPr lang="en-US" sz="3000" dirty="0">
              <a:ln w="9000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084887" cy="7620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u="sng" dirty="0" err="1" smtClean="0">
                <a:solidFill>
                  <a:schemeClr val="tx1"/>
                </a:solidFill>
              </a:rPr>
              <a:t>Jaewoong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</a:rPr>
              <a:t>Sim</a:t>
            </a:r>
            <a:r>
              <a:rPr lang="en-US" b="1" dirty="0" smtClean="0">
                <a:solidFill>
                  <a:schemeClr val="tx1"/>
                </a:solidFill>
              </a:rPr>
              <a:t>    Gabriel H. </a:t>
            </a:r>
            <a:r>
              <a:rPr lang="en-US" b="1" dirty="0" err="1" smtClean="0">
                <a:solidFill>
                  <a:schemeClr val="tx1"/>
                </a:solidFill>
              </a:rPr>
              <a:t>Loh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</a:rPr>
              <a:t>Hyesoon</a:t>
            </a:r>
            <a:r>
              <a:rPr lang="en-US" b="1" dirty="0" smtClean="0">
                <a:solidFill>
                  <a:schemeClr val="tx1"/>
                </a:solidFill>
              </a:rPr>
              <a:t> Kim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Mike O’Connor    </a:t>
            </a:r>
            <a:r>
              <a:rPr lang="en-US" b="1" dirty="0" err="1" smtClean="0">
                <a:solidFill>
                  <a:schemeClr val="tx1"/>
                </a:solidFill>
              </a:rPr>
              <a:t>Mithuna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Thottethodi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>
      <p:transition spd="slow" advTm="14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 Mostly-Clean DRAM Cache for Effective </a:t>
            </a:r>
            <a:r>
              <a:rPr lang="en-US" sz="24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Hit </a:t>
            </a:r>
            <a:r>
              <a:rPr lang="en-US" sz="2400" dirty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Speculation and Self-Balancing Dispatch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Problems</a:t>
            </a:r>
            <a:r>
              <a:rPr lang="en-US" dirty="0" smtClean="0"/>
              <a:t>: Inefficiencies on current DRAM cache approach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Multi-MB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2"/>
                </a:solidFill>
              </a:rPr>
              <a:t>High-latency</a:t>
            </a:r>
            <a:r>
              <a:rPr lang="en-US" dirty="0" smtClean="0"/>
              <a:t> cache line tracking structure (</a:t>
            </a:r>
            <a:r>
              <a:rPr lang="en-US" dirty="0" err="1" smtClean="0">
                <a:solidFill>
                  <a:schemeClr val="accent2"/>
                </a:solidFill>
              </a:rPr>
              <a:t>MissMap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Under-utilized</a:t>
            </a:r>
            <a:r>
              <a:rPr lang="en-US" dirty="0" smtClean="0"/>
              <a:t> aggregate </a:t>
            </a:r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b</a:t>
            </a:r>
            <a:r>
              <a:rPr lang="en-US" dirty="0" smtClean="0"/>
              <a:t>andwidth</a:t>
            </a:r>
          </a:p>
          <a:p>
            <a:endParaRPr lang="en-US" dirty="0"/>
          </a:p>
          <a:p>
            <a:endParaRPr lang="en-US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Solutions</a:t>
            </a:r>
            <a:r>
              <a:rPr lang="en-US" dirty="0" smtClean="0"/>
              <a:t>: Use speculative techniques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MissMap</a:t>
            </a:r>
            <a:r>
              <a:rPr lang="en-US" dirty="0" smtClean="0"/>
              <a:t> with a low-cost Hit-Miss Predictor (</a:t>
            </a:r>
            <a:r>
              <a:rPr lang="en-US" dirty="0" smtClean="0">
                <a:solidFill>
                  <a:schemeClr val="accent4"/>
                </a:solidFill>
              </a:rPr>
              <a:t>HMP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Dynamically </a:t>
            </a:r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teer hit requests </a:t>
            </a:r>
            <a:r>
              <a:rPr lang="en-US" dirty="0" smtClean="0"/>
              <a:t>either to DRAM$ or off-chip DRAM (</a:t>
            </a:r>
            <a:r>
              <a:rPr lang="en-US" dirty="0" smtClean="0">
                <a:solidFill>
                  <a:schemeClr val="accent4"/>
                </a:solidFill>
              </a:rPr>
              <a:t>SBD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Maintain a </a:t>
            </a:r>
            <a:r>
              <a:rPr lang="en-US" dirty="0" smtClean="0">
                <a:solidFill>
                  <a:schemeClr val="accent4"/>
                </a:solidFill>
              </a:rPr>
              <a:t>mostly-clean</a:t>
            </a:r>
            <a:r>
              <a:rPr lang="en-US" dirty="0" smtClean="0"/>
              <a:t> DRAM cache via Dirty Region Tracker (</a:t>
            </a:r>
            <a:r>
              <a:rPr lang="en-US" dirty="0" err="1" smtClean="0">
                <a:solidFill>
                  <a:schemeClr val="accent4"/>
                </a:solidFill>
              </a:rPr>
              <a:t>DiRT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Results</a:t>
            </a:r>
            <a:r>
              <a:rPr lang="en-US" dirty="0" smtClean="0"/>
              <a:t>: Make DRAM cache approach more practical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20.3% faster </a:t>
            </a:r>
            <a:r>
              <a:rPr lang="en-US" dirty="0" smtClean="0"/>
              <a:t>than no DRAM cache (15.4% over the state-of-the-art)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Removed 4MB </a:t>
            </a:r>
            <a:r>
              <a:rPr lang="en-US" dirty="0" smtClean="0"/>
              <a:t>storage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requirement (employable in commercial products)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087428" y="2793560"/>
            <a:ext cx="3686354" cy="838200"/>
          </a:xfrm>
          <a:prstGeom prst="wedgeRoundRectCallout">
            <a:avLst>
              <a:gd name="adj1" fmla="val -20929"/>
              <a:gd name="adj2" fmla="val 628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New Approach</a:t>
            </a:r>
            <a:r>
              <a:rPr lang="en-US" sz="1600" dirty="0" smtClean="0">
                <a:latin typeface="Calibri" pitchFamily="34" charset="0"/>
              </a:rPr>
              <a:t>: Region-Based Prediction!</a:t>
            </a:r>
          </a:p>
          <a:p>
            <a:r>
              <a:rPr lang="en-US" sz="1600" dirty="0" smtClean="0">
                <a:latin typeface="Calibri" pitchFamily="34" charset="0"/>
              </a:rPr>
              <a:t>+ TAGE Predictor-like Structure! </a:t>
            </a:r>
          </a:p>
          <a:p>
            <a:r>
              <a:rPr lang="en-US" sz="1600" dirty="0" smtClean="0">
                <a:latin typeface="Calibri" pitchFamily="34" charset="0"/>
              </a:rPr>
              <a:t>= Less than 1KB Storage!!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76106" y="4653963"/>
            <a:ext cx="3359989" cy="552785"/>
          </a:xfrm>
          <a:prstGeom prst="wedgeRoundRectCallout">
            <a:avLst>
              <a:gd name="adj1" fmla="val 20344"/>
              <a:gd name="adj2" fmla="val -6154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New Approach</a:t>
            </a:r>
            <a:r>
              <a:rPr lang="en-US" sz="1600" dirty="0" smtClean="0">
                <a:latin typeface="Calibri" pitchFamily="34" charset="0"/>
              </a:rPr>
              <a:t>: Hybrid Region-Based WT/WB policy for DRAM$!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606952" y="4653963"/>
            <a:ext cx="7473462" cy="1828800"/>
            <a:chOff x="606952" y="4581832"/>
            <a:chExt cx="7473462" cy="1900931"/>
          </a:xfrm>
        </p:grpSpPr>
        <p:grpSp>
          <p:nvGrpSpPr>
            <p:cNvPr id="206" name="Group 205"/>
            <p:cNvGrpSpPr/>
            <p:nvPr/>
          </p:nvGrpSpPr>
          <p:grpSpPr>
            <a:xfrm>
              <a:off x="606952" y="4581832"/>
              <a:ext cx="7050454" cy="1900931"/>
              <a:chOff x="606952" y="4581832"/>
              <a:chExt cx="7050454" cy="1900931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606952" y="4581832"/>
                <a:ext cx="7050454" cy="1900931"/>
                <a:chOff x="606952" y="4581832"/>
                <a:chExt cx="7050454" cy="1900931"/>
              </a:xfrm>
            </p:grpSpPr>
            <p:grpSp>
              <p:nvGrpSpPr>
                <p:cNvPr id="198" name="Group 197"/>
                <p:cNvGrpSpPr/>
                <p:nvPr/>
              </p:nvGrpSpPr>
              <p:grpSpPr>
                <a:xfrm>
                  <a:off x="606952" y="4581832"/>
                  <a:ext cx="7050454" cy="1900931"/>
                  <a:chOff x="606952" y="4581832"/>
                  <a:chExt cx="7050454" cy="1900931"/>
                </a:xfrm>
              </p:grpSpPr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606952" y="4581832"/>
                    <a:ext cx="7050454" cy="1900931"/>
                    <a:chOff x="991254" y="37605341"/>
                    <a:chExt cx="5894589" cy="1900931"/>
                  </a:xfrm>
                </p:grpSpPr>
                <p:sp>
                  <p:nvSpPr>
                    <p:cNvPr id="181" name="Rectangle 180"/>
                    <p:cNvSpPr/>
                    <p:nvPr/>
                  </p:nvSpPr>
                  <p:spPr>
                    <a:xfrm>
                      <a:off x="991254" y="37677472"/>
                      <a:ext cx="1371600" cy="762000"/>
                    </a:xfrm>
                    <a:prstGeom prst="rect">
                      <a:avLst/>
                    </a:prstGeom>
                    <a:solidFill>
                      <a:srgbClr val="ADDB7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Stacked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DRAM$</a:t>
                      </a:r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>
                    <a:xfrm>
                      <a:off x="991254" y="38744272"/>
                      <a:ext cx="1371600" cy="76200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Off-chip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DRAM</a:t>
                      </a:r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3" name="Rectangle 182"/>
                    <p:cNvSpPr/>
                    <p:nvPr/>
                  </p:nvSpPr>
                  <p:spPr>
                    <a:xfrm>
                      <a:off x="2667654" y="37867972"/>
                      <a:ext cx="228600" cy="381000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4" name="Rectangle 183"/>
                    <p:cNvSpPr/>
                    <p:nvPr/>
                  </p:nvSpPr>
                  <p:spPr>
                    <a:xfrm>
                      <a:off x="2896254" y="37867972"/>
                      <a:ext cx="228600" cy="381000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3113590" y="37867972"/>
                      <a:ext cx="228600" cy="381000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3342190" y="37867972"/>
                      <a:ext cx="228600" cy="381000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>
                    <a:xfrm>
                      <a:off x="3570790" y="37867972"/>
                      <a:ext cx="228600" cy="381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>
                    <a:xfrm>
                      <a:off x="2667654" y="38934772"/>
                      <a:ext cx="228600" cy="381000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>
                    <a:xfrm>
                      <a:off x="2896254" y="38934772"/>
                      <a:ext cx="228600" cy="381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>
                    <a:xfrm>
                      <a:off x="3113590" y="38934772"/>
                      <a:ext cx="228600" cy="381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>
                    <a:xfrm>
                      <a:off x="3342190" y="38934772"/>
                      <a:ext cx="228600" cy="381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2" name="Rectangle 191"/>
                    <p:cNvSpPr/>
                    <p:nvPr/>
                  </p:nvSpPr>
                  <p:spPr>
                    <a:xfrm>
                      <a:off x="3570790" y="38934772"/>
                      <a:ext cx="228600" cy="381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3" name="Rectangle 192"/>
                    <p:cNvSpPr/>
                    <p:nvPr/>
                  </p:nvSpPr>
                  <p:spPr>
                    <a:xfrm>
                      <a:off x="4953654" y="38308156"/>
                      <a:ext cx="228600" cy="381000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001">
                      <a:schemeClr val="lt2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4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5274578" y="38357737"/>
                      <a:ext cx="1611265" cy="262631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>
                      <a:noAutofit/>
                    </a:bodyPr>
                    <a:lstStyle>
                      <a:lvl1pPr marL="174625" indent="-174625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bg2"/>
                        </a:buClr>
                        <a:buFont typeface="Wingdings" pitchFamily="2" charset="2"/>
                        <a:buChar char="§"/>
                        <a:defRPr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-227013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Arial" pitchFamily="34" charset="0"/>
                        <a:buChar char="–"/>
                        <a:defRPr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31825" indent="-166688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917575" indent="-228600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Arial" pitchFamily="34" charset="0"/>
                        <a:buChar char="–"/>
                        <a:defRPr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084263" indent="-169863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§"/>
                        <a:tabLst/>
                        <a:defRPr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Another Hit Request</a:t>
                      </a:r>
                      <a:endParaRPr lang="en-US" sz="1600" b="1" dirty="0" smtClean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5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2650858" y="37605341"/>
                      <a:ext cx="1148532" cy="262631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>
                      <a:normAutofit/>
                    </a:bodyPr>
                    <a:lstStyle>
                      <a:lvl1pPr marL="174625" indent="-174625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bg2"/>
                        </a:buClr>
                        <a:buFont typeface="Wingdings" pitchFamily="2" charset="2"/>
                        <a:buChar char="§"/>
                        <a:defRPr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-227013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Arial" pitchFamily="34" charset="0"/>
                        <a:buChar char="–"/>
                        <a:defRPr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31825" indent="-166688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917575" indent="-228600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Arial" pitchFamily="34" charset="0"/>
                        <a:buChar char="–"/>
                        <a:defRPr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084263" indent="-169863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§"/>
                        <a:tabLst/>
                        <a:defRPr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Req. Buffer</a:t>
                      </a:r>
                    </a:p>
                  </p:txBody>
                </p:sp>
                <p:sp>
                  <p:nvSpPr>
                    <p:cNvPr id="196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2667654" y="38672141"/>
                      <a:ext cx="1148532" cy="262631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>
                      <a:normAutofit/>
                    </a:bodyPr>
                    <a:lstStyle>
                      <a:lvl1pPr marL="174625" indent="-174625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bg2"/>
                        </a:buClr>
                        <a:buFont typeface="Wingdings" pitchFamily="2" charset="2"/>
                        <a:buChar char="§"/>
                        <a:defRPr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-227013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Arial" pitchFamily="34" charset="0"/>
                        <a:buChar char="–"/>
                        <a:defRPr sz="20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631825" indent="-166688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917575" indent="-228600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Arial" pitchFamily="34" charset="0"/>
                        <a:buChar char="–"/>
                        <a:defRPr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084263" indent="-169863" algn="l" defTabSz="914400" rtl="0" eaLnBrk="1" latinLnBrk="0" hangingPunct="1">
                        <a:spcBef>
                          <a:spcPts val="538"/>
                        </a:spcBef>
                        <a:spcAft>
                          <a:spcPts val="538"/>
                        </a:spcAft>
                        <a:buClr>
                          <a:schemeClr val="tx2"/>
                        </a:buClr>
                        <a:buFont typeface="Wingdings" pitchFamily="2" charset="2"/>
                        <a:buChar char="§"/>
                        <a:tabLst/>
                        <a:defRPr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Req. Buffer</a:t>
                      </a:r>
                    </a:p>
                  </p:txBody>
                </p:sp>
              </p:grpSp>
              <p:cxnSp>
                <p:nvCxnSpPr>
                  <p:cNvPr id="5" name="Straight Connector 4"/>
                  <p:cNvCxnSpPr>
                    <a:stCxn id="181" idx="3"/>
                    <a:endCxn id="183" idx="1"/>
                  </p:cNvCxnSpPr>
                  <p:nvPr/>
                </p:nvCxnSpPr>
                <p:spPr>
                  <a:xfrm>
                    <a:off x="2247508" y="5034963"/>
                    <a:ext cx="36456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0" name="Straight Connector 199"/>
                <p:cNvCxnSpPr>
                  <a:stCxn id="182" idx="3"/>
                  <a:endCxn id="188" idx="1"/>
                </p:cNvCxnSpPr>
                <p:nvPr/>
              </p:nvCxnSpPr>
              <p:spPr>
                <a:xfrm>
                  <a:off x="2247508" y="6101763"/>
                  <a:ext cx="36456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5" name="Elbow Connector 204"/>
              <p:cNvCxnSpPr>
                <a:stCxn id="193" idx="1"/>
                <a:endCxn id="187" idx="3"/>
              </p:cNvCxnSpPr>
              <p:nvPr/>
            </p:nvCxnSpPr>
            <p:spPr>
              <a:xfrm rot="10800000">
                <a:off x="3965734" y="5034963"/>
                <a:ext cx="1380603" cy="44018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Rounded Rectangular Callout 207"/>
            <p:cNvSpPr/>
            <p:nvPr/>
          </p:nvSpPr>
          <p:spPr>
            <a:xfrm>
              <a:off x="5717885" y="4653963"/>
              <a:ext cx="2362529" cy="571500"/>
            </a:xfrm>
            <a:prstGeom prst="wedgeRoundRectCallout">
              <a:avLst>
                <a:gd name="adj1" fmla="val -21929"/>
                <a:gd name="adj2" fmla="val 72530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accent2"/>
                  </a:solidFill>
                  <a:latin typeface="Calibri" pitchFamily="34" charset="0"/>
                </a:rPr>
                <a:t>Always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send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h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it requests to DRAM$? </a:t>
              </a:r>
            </a:p>
          </p:txBody>
        </p:sp>
        <p:sp>
          <p:nvSpPr>
            <p:cNvPr id="209" name="Rounded Rectangular Callout 208"/>
            <p:cNvSpPr/>
            <p:nvPr/>
          </p:nvSpPr>
          <p:spPr>
            <a:xfrm>
              <a:off x="4149432" y="5896898"/>
              <a:ext cx="2171362" cy="500669"/>
            </a:xfrm>
            <a:prstGeom prst="wedgeRoundRectCallout">
              <a:avLst>
                <a:gd name="adj1" fmla="val -55886"/>
                <a:gd name="adj2" fmla="val 21387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Off-chip BW is </a:t>
              </a:r>
              <a:r>
                <a:rPr lang="en-US" sz="1600" dirty="0" smtClean="0">
                  <a:solidFill>
                    <a:schemeClr val="accent2"/>
                  </a:solidFill>
                  <a:latin typeface="Calibri" pitchFamily="34" charset="0"/>
                </a:rPr>
                <a:t>under-utilized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!</a:t>
              </a: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598130" y="2294626"/>
            <a:ext cx="7637966" cy="1887647"/>
            <a:chOff x="598130" y="2415283"/>
            <a:chExt cx="7637966" cy="1766989"/>
          </a:xfrm>
        </p:grpSpPr>
        <p:grpSp>
          <p:nvGrpSpPr>
            <p:cNvPr id="212" name="Group 211"/>
            <p:cNvGrpSpPr/>
            <p:nvPr/>
          </p:nvGrpSpPr>
          <p:grpSpPr>
            <a:xfrm>
              <a:off x="598130" y="2415283"/>
              <a:ext cx="7637966" cy="1766989"/>
              <a:chOff x="598130" y="2415283"/>
              <a:chExt cx="7637966" cy="1861718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98130" y="2415283"/>
                <a:ext cx="7634767" cy="1861718"/>
                <a:chOff x="533633" y="3349528"/>
                <a:chExt cx="7634767" cy="2580754"/>
              </a:xfrm>
            </p:grpSpPr>
            <p:sp>
              <p:nvSpPr>
                <p:cNvPr id="95" name="Rectangle 94"/>
                <p:cNvSpPr/>
                <p:nvPr/>
              </p:nvSpPr>
              <p:spPr bwMode="auto">
                <a:xfrm>
                  <a:off x="3718942" y="499544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4084935" y="499544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3718942" y="513260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084935" y="513260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4445616" y="499544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811609" y="499544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4445616" y="513260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4811609" y="513260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03" name="Content Placeholder 2"/>
                <p:cNvSpPr txBox="1">
                  <a:spLocks/>
                </p:cNvSpPr>
                <p:nvPr/>
              </p:nvSpPr>
              <p:spPr>
                <a:xfrm>
                  <a:off x="3341391" y="3359590"/>
                  <a:ext cx="1085964" cy="373972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lnSpcReduction="10000"/>
                </a:bodyPr>
                <a:lstStyle>
                  <a:lvl1pPr marL="174625" indent="-174625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701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31825" indent="-166688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7575" indent="-228600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4263" indent="-16986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tabLst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400" dirty="0">
                      <a:latin typeface="Calibri" pitchFamily="34" charset="0"/>
                    </a:rPr>
                    <a:t>3</a:t>
                  </a:r>
                  <a:r>
                    <a:rPr lang="en-US" sz="1400" dirty="0" smtClean="0">
                      <a:latin typeface="Calibri" pitchFamily="34" charset="0"/>
                    </a:rPr>
                    <a:t> tag blocks</a:t>
                  </a: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>
                    <a:latin typeface="Calibri" pitchFamily="34" charset="0"/>
                  </a:endParaRPr>
                </a:p>
              </p:txBody>
            </p:sp>
            <p:sp>
              <p:nvSpPr>
                <p:cNvPr id="104" name="Content Placeholder 2"/>
                <p:cNvSpPr txBox="1">
                  <a:spLocks/>
                </p:cNvSpPr>
                <p:nvPr/>
              </p:nvSpPr>
              <p:spPr>
                <a:xfrm>
                  <a:off x="4427355" y="3358058"/>
                  <a:ext cx="3657885" cy="373972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lnSpcReduction="10000"/>
                </a:bodyPr>
                <a:lstStyle>
                  <a:lvl1pPr marL="174625" indent="-174625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701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31825" indent="-166688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7575" indent="-228600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4263" indent="-16986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tabLst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400" dirty="0" smtClean="0">
                      <a:latin typeface="Calibri" pitchFamily="34" charset="0"/>
                    </a:rPr>
                    <a:t>29 data blocks</a:t>
                  </a: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>
                    <a:latin typeface="Calibri" pitchFamily="34" charset="0"/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1006073" y="3349529"/>
                  <a:ext cx="1828800" cy="1828800"/>
                  <a:chOff x="1143000" y="1828800"/>
                  <a:chExt cx="1828800" cy="1828800"/>
                </a:xfrm>
              </p:grpSpPr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1143000" y="1828800"/>
                    <a:ext cx="1828800" cy="1828800"/>
                    <a:chOff x="1143000" y="1828800"/>
                    <a:chExt cx="1828800" cy="1828800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>
                    <a:xfrm>
                      <a:off x="1143000" y="1828800"/>
                      <a:ext cx="1828800" cy="18288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1143000" y="19202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1143000" y="20116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1143000" y="21945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1143000" y="21031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1143000" y="22860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1143000" y="23774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>
                      <a:off x="1143000" y="24688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1143000" y="26517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>
                      <a:off x="1143000" y="25603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>
                      <a:off x="1143000" y="27432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>
                      <a:off x="1143000" y="28346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>
                      <a:off x="1143000" y="29260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>
                      <a:off x="1143000" y="31089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1143000" y="30175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1143000" y="32004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1143000" y="32918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1143000" y="33832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>
                      <a:off x="1143000" y="35661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>
                      <a:off x="1143000" y="34747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>
                      <a:off x="1143000" y="36576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 136"/>
                  <p:cNvGrpSpPr/>
                  <p:nvPr/>
                </p:nvGrpSpPr>
                <p:grpSpPr>
                  <a:xfrm rot="5400000">
                    <a:off x="1143000" y="1828800"/>
                    <a:ext cx="1828800" cy="1828800"/>
                    <a:chOff x="1143000" y="1828800"/>
                    <a:chExt cx="1828800" cy="1828800"/>
                  </a:xfrm>
                </p:grpSpPr>
                <p:sp>
                  <p:nvSpPr>
                    <p:cNvPr id="138" name="Rectangle 137"/>
                    <p:cNvSpPr/>
                    <p:nvPr/>
                  </p:nvSpPr>
                  <p:spPr>
                    <a:xfrm>
                      <a:off x="1143000" y="1828800"/>
                      <a:ext cx="1828800" cy="18288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>
                      <a:off x="1143000" y="19202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>
                      <a:off x="1143000" y="20116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>
                      <a:off x="1143000" y="21945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>
                      <a:off x="1143000" y="21031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>
                      <a:off x="1143000" y="22860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>
                      <a:off x="1143000" y="23774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1143000" y="24688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>
                      <a:off x="1143000" y="26517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1143000" y="25603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>
                      <a:off x="1143000" y="27432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>
                      <a:off x="1143000" y="28346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>
                      <a:off x="1143000" y="29260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>
                      <a:off x="1143000" y="31089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>
                      <a:off x="1143000" y="30175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>
                      <a:off x="1143000" y="32004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>
                      <a:off x="1143000" y="329184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>
                      <a:off x="1143000" y="338328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1143000" y="356616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1143000" y="347472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1143000" y="3657600"/>
                      <a:ext cx="1828800" cy="0"/>
                    </a:xfrm>
                    <a:prstGeom prst="lin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6" name="Rectangle 105"/>
                <p:cNvSpPr/>
                <p:nvPr/>
              </p:nvSpPr>
              <p:spPr>
                <a:xfrm>
                  <a:off x="548873" y="3349528"/>
                  <a:ext cx="365760" cy="18288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400" b="1" dirty="0" smtClean="0">
                      <a:latin typeface="Calibri" pitchFamily="34" charset="0"/>
                      <a:cs typeface="Arial" pitchFamily="34" charset="0"/>
                    </a:rPr>
                    <a:t>Row Decoder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006073" y="5269769"/>
                  <a:ext cx="1828800" cy="3048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latin typeface="Calibri" pitchFamily="34" charset="0"/>
                      <a:cs typeface="Arial" pitchFamily="34" charset="0"/>
                    </a:rPr>
                    <a:t>Sense Amplifier</a:t>
                  </a:r>
                </a:p>
              </p:txBody>
            </p:sp>
            <p:sp>
              <p:nvSpPr>
                <p:cNvPr id="108" name="Content Placeholder 2"/>
                <p:cNvSpPr txBox="1">
                  <a:spLocks/>
                </p:cNvSpPr>
                <p:nvPr/>
              </p:nvSpPr>
              <p:spPr>
                <a:xfrm>
                  <a:off x="533633" y="5667651"/>
                  <a:ext cx="2323482" cy="262631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174625" indent="-174625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701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31825" indent="-166688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7575" indent="-228600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4263" indent="-16986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tabLst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Calibri" pitchFamily="34" charset="0"/>
                    </a:rPr>
                    <a:t>DRAM Bank</a:t>
                  </a:r>
                </a:p>
                <a:p>
                  <a:pPr algn="ctr"/>
                  <a:endParaRPr lang="en-US" sz="1400" b="1" dirty="0" smtClean="0">
                    <a:latin typeface="Calibri" pitchFamily="34" charset="0"/>
                  </a:endParaRPr>
                </a:p>
                <a:p>
                  <a:pPr algn="ctr"/>
                  <a:endParaRPr lang="en-US" sz="1400" b="1" dirty="0" smtClean="0">
                    <a:latin typeface="Calibri" pitchFamily="34" charset="0"/>
                  </a:endParaRPr>
                </a:p>
                <a:p>
                  <a:pPr algn="ctr"/>
                  <a:endParaRPr lang="en-US" sz="1400" b="1" dirty="0" smtClean="0">
                    <a:latin typeface="Calibri" pitchFamily="34" charset="0"/>
                  </a:endParaRPr>
                </a:p>
                <a:p>
                  <a:pPr algn="ctr"/>
                  <a:endParaRPr lang="en-US" sz="1400" b="1" dirty="0">
                    <a:latin typeface="Calibri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06073" y="3898169"/>
                  <a:ext cx="1828800" cy="91440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smtClean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330075" y="3772586"/>
                  <a:ext cx="365760" cy="13716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3695835" y="3772586"/>
                  <a:ext cx="365760" cy="13716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4061595" y="3772586"/>
                  <a:ext cx="365760" cy="13716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4427355" y="3772586"/>
                  <a:ext cx="365760" cy="137160"/>
                </a:xfrm>
                <a:prstGeom prst="rect">
                  <a:avLst/>
                </a:prstGeom>
                <a:solidFill>
                  <a:srgbClr val="ADDB7B"/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793115" y="3772586"/>
                  <a:ext cx="365760" cy="137160"/>
                </a:xfrm>
                <a:prstGeom prst="rect">
                  <a:avLst/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5158875" y="3772586"/>
                  <a:ext cx="365760" cy="137160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5524635" y="3772586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5890395" y="3772586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6256155" y="3772586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6987675" y="3772586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7353435" y="3772586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4427355" y="3628398"/>
                  <a:ext cx="365788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>
                  <a:off x="3341391" y="3628398"/>
                  <a:ext cx="1091203" cy="13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Content Placeholder 2"/>
                <p:cNvSpPr txBox="1">
                  <a:spLocks/>
                </p:cNvSpPr>
                <p:nvPr/>
              </p:nvSpPr>
              <p:spPr>
                <a:xfrm>
                  <a:off x="6621916" y="3637461"/>
                  <a:ext cx="365760" cy="373972"/>
                </a:xfrm>
                <a:prstGeom prst="rect">
                  <a:avLst/>
                </a:prstGeom>
                <a:noFill/>
              </p:spPr>
              <p:txBody>
                <a:bodyPr vert="horz" lIns="0" tIns="0" rIns="0" bIns="0" rtlCol="0">
                  <a:normAutofit lnSpcReduction="10000"/>
                </a:bodyPr>
                <a:lstStyle>
                  <a:lvl1pPr marL="174625" indent="-174625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701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31825" indent="-166688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7575" indent="-228600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4263" indent="-16986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tabLst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400" dirty="0" smtClean="0">
                      <a:latin typeface="Calibri" pitchFamily="34" charset="0"/>
                    </a:rPr>
                    <a:t>…</a:t>
                  </a: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>
                    <a:latin typeface="Calibri" pitchFamily="34" charset="0"/>
                  </a:endParaRPr>
                </a:p>
              </p:txBody>
            </p:sp>
            <p:sp>
              <p:nvSpPr>
                <p:cNvPr id="124" name="Content Placeholder 2"/>
                <p:cNvSpPr txBox="1">
                  <a:spLocks/>
                </p:cNvSpPr>
                <p:nvPr/>
              </p:nvSpPr>
              <p:spPr>
                <a:xfrm>
                  <a:off x="3341391" y="4011433"/>
                  <a:ext cx="4743849" cy="373972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rmAutofit lnSpcReduction="10000"/>
                </a:bodyPr>
                <a:lstStyle>
                  <a:lvl1pPr marL="174625" indent="-174625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701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31825" indent="-166688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7575" indent="-228600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4263" indent="-16986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tabLst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400" dirty="0" smtClean="0">
                      <a:latin typeface="Calibri" pitchFamily="34" charset="0"/>
                    </a:rPr>
                    <a:t>2KB DRAM ROW</a:t>
                  </a: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 smtClean="0">
                    <a:latin typeface="Calibri" pitchFamily="34" charset="0"/>
                  </a:endParaRPr>
                </a:p>
                <a:p>
                  <a:pPr algn="ctr"/>
                  <a:endParaRPr lang="en-US" sz="1400" dirty="0">
                    <a:latin typeface="Calibri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7719480" y="3772586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6" name="Rounded Rectangular Callout 125"/>
                <p:cNvSpPr/>
                <p:nvPr/>
              </p:nvSpPr>
              <p:spPr>
                <a:xfrm>
                  <a:off x="3183261" y="3355905"/>
                  <a:ext cx="4985139" cy="914400"/>
                </a:xfrm>
                <a:prstGeom prst="wedgeRoundRectCallout">
                  <a:avLst>
                    <a:gd name="adj1" fmla="val -56195"/>
                    <a:gd name="adj2" fmla="val 14173"/>
                    <a:gd name="adj3" fmla="val 16667"/>
                  </a:avLst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smtClean="0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Content Placeholder 2"/>
                <p:cNvSpPr txBox="1">
                  <a:spLocks/>
                </p:cNvSpPr>
                <p:nvPr/>
              </p:nvSpPr>
              <p:spPr>
                <a:xfrm>
                  <a:off x="3265614" y="5574568"/>
                  <a:ext cx="2323482" cy="262631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174625" indent="-174625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22701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31825" indent="-166688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7575" indent="-228600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Arial" pitchFamily="34" charset="0"/>
                    <a:buChar char="–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4263" indent="-169863" algn="l" defTabSz="914400" rtl="0" eaLnBrk="1" latinLnBrk="0" hangingPunct="1">
                    <a:spcBef>
                      <a:spcPts val="538"/>
                    </a:spcBef>
                    <a:spcAft>
                      <a:spcPts val="538"/>
                    </a:spcAft>
                    <a:buClr>
                      <a:schemeClr val="tx2"/>
                    </a:buClr>
                    <a:buFont typeface="Wingdings" pitchFamily="2" charset="2"/>
                    <a:buChar char="§"/>
                    <a:tabLst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400" b="1" dirty="0" err="1" smtClean="0">
                      <a:solidFill>
                        <a:schemeClr val="accent2"/>
                      </a:solidFill>
                      <a:latin typeface="Calibri" pitchFamily="34" charset="0"/>
                    </a:rPr>
                    <a:t>MissMap</a:t>
                  </a:r>
                  <a:endParaRPr lang="en-US" sz="1400" b="1" dirty="0" smtClean="0">
                    <a:solidFill>
                      <a:schemeClr val="accent2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 bwMode="auto">
                <a:xfrm>
                  <a:off x="3718709" y="5269769"/>
                  <a:ext cx="365760" cy="137160"/>
                </a:xfrm>
                <a:prstGeom prst="rect">
                  <a:avLst/>
                </a:prstGeom>
                <a:solidFill>
                  <a:srgbClr val="0070C0"/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4084702" y="526976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718709" y="540692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4084702" y="540692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4445383" y="5269769"/>
                  <a:ext cx="365760" cy="137160"/>
                </a:xfrm>
                <a:prstGeom prst="rect">
                  <a:avLst/>
                </a:prstGeom>
                <a:solidFill>
                  <a:srgbClr val="ADDB7B"/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4811376" y="526976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4445383" y="5406929"/>
                  <a:ext cx="365760" cy="137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4811376" y="5406929"/>
                  <a:ext cx="365760" cy="137160"/>
                </a:xfrm>
                <a:prstGeom prst="rect">
                  <a:avLst/>
                </a:prstGeom>
                <a:solidFill>
                  <a:srgbClr val="C00000"/>
                </a:solidFill>
                <a:ln w="12700">
                  <a:solidFill>
                    <a:schemeClr val="tx1"/>
                  </a:solidFill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228600" tIns="45714" rIns="228600" bIns="45714" rtlCol="0" anchor="ctr"/>
                <a:lstStyle/>
                <a:p>
                  <a:pPr marL="1588" indent="-1588" algn="ctr" defTabSz="913183"/>
                  <a:endParaRPr lang="en-US" sz="1400" b="1" dirty="0" smtClean="0">
                    <a:solidFill>
                      <a:prstClr val="white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197" name="Rounded Rectangular Callout 196"/>
              <p:cNvSpPr/>
              <p:nvPr/>
            </p:nvSpPr>
            <p:spPr>
              <a:xfrm>
                <a:off x="5445648" y="3536664"/>
                <a:ext cx="2689061" cy="645608"/>
              </a:xfrm>
              <a:prstGeom prst="wedgeRoundRectCallout">
                <a:avLst>
                  <a:gd name="adj1" fmla="val -54377"/>
                  <a:gd name="adj2" fmla="val 17602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  <a:latin typeface="Calibri" pitchFamily="34" charset="0"/>
                  </a:rPr>
                  <a:t>4MB size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for 1GB DRAM$!!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sym typeface="Wingdings" pitchFamily="2" charset="2"/>
                  </a:rPr>
                  <a:t></a:t>
                </a:r>
                <a:endPara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endParaRPr>
              </a:p>
              <a:p>
                <a:r>
                  <a:rPr lang="en-US" sz="1600" dirty="0" smtClean="0">
                    <a:solidFill>
                      <a:schemeClr val="accent2"/>
                    </a:solidFill>
                    <a:latin typeface="Calibri" pitchFamily="34" charset="0"/>
                  </a:rPr>
                  <a:t>20+ cycles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access latency!!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sym typeface="Wingdings" pitchFamily="2" charset="2"/>
                  </a:rPr>
                  <a:t>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022216" y="3135130"/>
                <a:ext cx="5213880" cy="114187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Rounded Rectangular Callout 212"/>
            <p:cNvSpPr/>
            <p:nvPr/>
          </p:nvSpPr>
          <p:spPr>
            <a:xfrm>
              <a:off x="3269411" y="3172051"/>
              <a:ext cx="4274390" cy="244948"/>
            </a:xfrm>
            <a:prstGeom prst="wedgeRoundRectCallout">
              <a:avLst>
                <a:gd name="adj1" fmla="val -23587"/>
                <a:gd name="adj2" fmla="val 110517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Provide</a:t>
              </a:r>
              <a:r>
                <a:rPr lang="en-US" sz="1600" dirty="0" smtClean="0">
                  <a:solidFill>
                    <a:schemeClr val="accent2"/>
                  </a:solidFill>
                  <a:latin typeface="Calibri" pitchFamily="34" charset="0"/>
                </a:rPr>
                <a:t> the cache line existence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info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(hit or miss)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63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156">
        <p:fade/>
      </p:transition>
    </mc:Choice>
    <mc:Fallback xmlns="">
      <p:transition spd="med" advTm="14415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2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-0.02344 -0.02754 -0.04601 -0.05578 -0.0691 -0.08356 C -0.07379 -0.08889 -0.08108 -0.10139 -0.08716 -0.10486 C -0.10417 -0.11481 -0.11667 -0.12639 -0.13316 -0.14051 C -0.15261 -0.15717 -0.17223 -0.17824 -0.19375 -0.18935 C -0.20243 -0.18634 -0.21129 -0.18287 -0.22032 -0.18102 C -0.22448 -0.18055 -0.23299 -0.17916 -0.23299 -0.17893 " pathEditMode="relative" rAng="0" ptsTypes="ffffffA">
                                      <p:cBhvr>
                                        <p:cTn id="3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94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4908 L 0.28333 -0.5231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370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6|5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Parch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HParch</Template>
  <TotalTime>5225</TotalTime>
  <Words>260</Words>
  <Application>Microsoft Macintosh PowerPoint</Application>
  <PresentationFormat>On-screen Show (4:3)</PresentationFormat>
  <Paragraphs>55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HParch</vt:lpstr>
      <vt:lpstr>A Mostly-Clean DRAM Cache for Effective  Hit Speculation and Self-Balancing Dispatch</vt:lpstr>
      <vt:lpstr>A Mostly-Clean DRAM Cache for Effective  Hit Speculation and Self-Balancing Dispatch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Jaewoong Sim</dc:creator>
  <cp:lastModifiedBy>Onur Mutlu</cp:lastModifiedBy>
  <cp:revision>352</cp:revision>
  <dcterms:created xsi:type="dcterms:W3CDTF">2012-11-26T19:01:43Z</dcterms:created>
  <dcterms:modified xsi:type="dcterms:W3CDTF">2012-12-03T06:54:49Z</dcterms:modified>
</cp:coreProperties>
</file>