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263" r:id="rId2"/>
    <p:sldId id="344" r:id="rId3"/>
    <p:sldId id="454" r:id="rId4"/>
    <p:sldId id="412" r:id="rId5"/>
    <p:sldId id="388" r:id="rId6"/>
    <p:sldId id="389" r:id="rId7"/>
    <p:sldId id="396" r:id="rId8"/>
    <p:sldId id="397" r:id="rId9"/>
    <p:sldId id="438" r:id="rId10"/>
    <p:sldId id="439" r:id="rId11"/>
    <p:sldId id="358" r:id="rId12"/>
    <p:sldId id="357" r:id="rId13"/>
    <p:sldId id="428" r:id="rId14"/>
    <p:sldId id="403" r:id="rId15"/>
    <p:sldId id="419" r:id="rId16"/>
    <p:sldId id="443" r:id="rId17"/>
    <p:sldId id="444" r:id="rId18"/>
    <p:sldId id="445" r:id="rId19"/>
    <p:sldId id="429" r:id="rId20"/>
    <p:sldId id="448" r:id="rId21"/>
    <p:sldId id="453" r:id="rId22"/>
    <p:sldId id="308" r:id="rId23"/>
    <p:sldId id="432" r:id="rId24"/>
    <p:sldId id="343" r:id="rId25"/>
    <p:sldId id="413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6B9B8"/>
    <a:srgbClr val="F2DCDB"/>
    <a:srgbClr val="D99694"/>
    <a:srgbClr val="0000FF"/>
    <a:srgbClr val="00B0F0"/>
    <a:srgbClr val="000000"/>
    <a:srgbClr val="333399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43" autoAdjust="0"/>
    <p:restoredTop sz="71601" autoAdjust="0"/>
  </p:normalViewPr>
  <p:slideViewPr>
    <p:cSldViewPr showGuides="1">
      <p:cViewPr>
        <p:scale>
          <a:sx n="40" d="100"/>
          <a:sy n="40" d="100"/>
        </p:scale>
        <p:origin x="-2256" y="-61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42" y="55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j16\Desktop\micro_ppt\merc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j16\Desktop\micro_ppt\merc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j16\Desktop\micro_ppt\merc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j16\Desktop\micro_ppt\merc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j16\Desktop\micro_ppt\merc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j16\Desktop\micro_ppt\merc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j16\Desktop\docee\slide\bslid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j16\Desktop\micro_ppt\merc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Sheet1!$B$5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tx1"/>
            </a:solidFill>
          </c:spPr>
          <c:val>
            <c:numRef>
              <c:f>Sheet1!$B$6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SPM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val>
            <c:numRef>
              <c:f>Sheet1!$C$6</c:f>
              <c:numCache>
                <c:formatCode>General</c:formatCode>
                <c:ptCount val="1"/>
                <c:pt idx="0">
                  <c:v>0.99</c:v>
                </c:pt>
              </c:numCache>
            </c:numRef>
          </c:val>
        </c:ser>
        <c:gapWidth val="100"/>
        <c:axId val="63445248"/>
        <c:axId val="63483904"/>
      </c:barChart>
      <c:catAx>
        <c:axId val="6344524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3483904"/>
        <c:crosses val="autoZero"/>
        <c:auto val="1"/>
        <c:lblAlgn val="ctr"/>
        <c:lblOffset val="0"/>
      </c:catAx>
      <c:valAx>
        <c:axId val="63483904"/>
        <c:scaling>
          <c:orientation val="minMax"/>
          <c:max val="1"/>
          <c:min val="0.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dirty="0" smtClean="0"/>
                  <a:t>Speedup</a:t>
                </a:r>
                <a:endParaRPr lang="en-US" sz="2000" b="0" dirty="0"/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sz="2000"/>
            </a:pPr>
            <a:endParaRPr lang="zh-CN"/>
          </a:p>
        </c:txPr>
        <c:crossAx val="63445248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0.42259113444152335"/>
          <c:y val="8.5714253575458046E-2"/>
          <c:w val="0.31306688936610716"/>
          <c:h val="0.15496132172429058"/>
        </c:manualLayout>
      </c:layout>
      <c:txPr>
        <a:bodyPr/>
        <a:lstStyle/>
        <a:p>
          <a:pPr>
            <a:defRPr sz="2400" b="0"/>
          </a:pPr>
          <a:endParaRPr lang="zh-CN"/>
        </a:p>
      </c:txPr>
    </c:legend>
    <c:plotVisOnly val="1"/>
    <c:dispBlanksAs val="gap"/>
  </c:chart>
  <c:spPr>
    <a:ln w="0"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>
        <c:manualLayout>
          <c:layoutTarget val="inner"/>
          <c:xMode val="edge"/>
          <c:yMode val="edge"/>
          <c:x val="0.17183629824049917"/>
          <c:y val="0.23747664041994748"/>
          <c:w val="0.8055299569035409"/>
          <c:h val="0.6525233595800527"/>
        </c:manualLayout>
      </c:layout>
      <c:barChart>
        <c:barDir val="col"/>
        <c:grouping val="clustered"/>
        <c:ser>
          <c:idx val="0"/>
          <c:order val="0"/>
          <c:tx>
            <c:strRef>
              <c:f>Sheet1!$B$5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tx1"/>
            </a:solidFill>
          </c:spPr>
          <c:val>
            <c:numRef>
              <c:f>Sheet1!$B$6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SPM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val>
            <c:numRef>
              <c:f>Sheet1!$C$6</c:f>
              <c:numCache>
                <c:formatCode>General</c:formatCode>
                <c:ptCount val="1"/>
                <c:pt idx="0">
                  <c:v>0.99</c:v>
                </c:pt>
              </c:numCache>
            </c:numRef>
          </c:val>
        </c:ser>
        <c:ser>
          <c:idx val="2"/>
          <c:order val="2"/>
          <c:tx>
            <c:strRef>
              <c:f>Sheet1!$D$5</c:f>
              <c:strCache>
                <c:ptCount val="1"/>
                <c:pt idx="0">
                  <c:v>SPM on MLC (DIMM only)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val>
            <c:numRef>
              <c:f>Sheet1!$D$6</c:f>
              <c:numCache>
                <c:formatCode>General</c:formatCode>
                <c:ptCount val="1"/>
                <c:pt idx="0">
                  <c:v>0.6738388030000062</c:v>
                </c:pt>
              </c:numCache>
            </c:numRef>
          </c:val>
        </c:ser>
        <c:gapWidth val="100"/>
        <c:axId val="63538304"/>
        <c:axId val="63539840"/>
      </c:barChart>
      <c:catAx>
        <c:axId val="6353830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3539840"/>
        <c:crosses val="autoZero"/>
        <c:auto val="1"/>
        <c:lblAlgn val="ctr"/>
        <c:lblOffset val="0"/>
      </c:catAx>
      <c:valAx>
        <c:axId val="63539840"/>
        <c:scaling>
          <c:orientation val="minMax"/>
          <c:max val="1"/>
          <c:min val="0.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dirty="0" smtClean="0"/>
                  <a:t>Speedup</a:t>
                </a:r>
                <a:endParaRPr lang="en-US" sz="2000" b="0" dirty="0"/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sz="2000"/>
            </a:pPr>
            <a:endParaRPr lang="zh-CN"/>
          </a:p>
        </c:txPr>
        <c:crossAx val="63538304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0.18270273561165679"/>
          <c:y val="6.4106764880197134E-2"/>
          <c:w val="0.72692394932114968"/>
          <c:h val="0.16552073490813637"/>
        </c:manualLayout>
      </c:layout>
      <c:txPr>
        <a:bodyPr/>
        <a:lstStyle/>
        <a:p>
          <a:pPr>
            <a:defRPr sz="2000" b="0"/>
          </a:pPr>
          <a:endParaRPr lang="zh-CN"/>
        </a:p>
      </c:txPr>
    </c:legend>
    <c:plotVisOnly val="1"/>
    <c:dispBlanksAs val="gap"/>
  </c:chart>
  <c:spPr>
    <a:ln w="0"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Sheet1!$B$5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tx1"/>
            </a:solidFill>
          </c:spPr>
          <c:val>
            <c:numRef>
              <c:f>Sheet1!$B$6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SPM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val>
            <c:numRef>
              <c:f>Sheet1!$C$6</c:f>
              <c:numCache>
                <c:formatCode>General</c:formatCode>
                <c:ptCount val="1"/>
                <c:pt idx="0">
                  <c:v>0.99</c:v>
                </c:pt>
              </c:numCache>
            </c:numRef>
          </c:val>
        </c:ser>
        <c:ser>
          <c:idx val="2"/>
          <c:order val="2"/>
          <c:tx>
            <c:strRef>
              <c:f>Sheet1!$D$5</c:f>
              <c:strCache>
                <c:ptCount val="1"/>
                <c:pt idx="0">
                  <c:v>DIMM only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val>
            <c:numRef>
              <c:f>Sheet1!$D$6</c:f>
              <c:numCache>
                <c:formatCode>General</c:formatCode>
                <c:ptCount val="1"/>
                <c:pt idx="0">
                  <c:v>0.6738388030000082</c:v>
                </c:pt>
              </c:numCache>
            </c:numRef>
          </c:val>
        </c:ser>
        <c:ser>
          <c:idx val="3"/>
          <c:order val="3"/>
          <c:tx>
            <c:strRef>
              <c:f>Sheet1!$E$5</c:f>
              <c:strCache>
                <c:ptCount val="1"/>
                <c:pt idx="0">
                  <c:v>DIMM+chip</c:v>
                </c:pt>
              </c:strCache>
            </c:strRef>
          </c:tx>
          <c:spPr>
            <a:solidFill>
              <a:schemeClr val="bg1"/>
            </a:solidFill>
            <a:ln w="38100">
              <a:solidFill>
                <a:schemeClr val="tx1"/>
              </a:solidFill>
            </a:ln>
          </c:spPr>
          <c:val>
            <c:numRef>
              <c:f>Sheet1!$E$6</c:f>
              <c:numCache>
                <c:formatCode>General</c:formatCode>
                <c:ptCount val="1"/>
                <c:pt idx="0">
                  <c:v>0.49432360000000342</c:v>
                </c:pt>
              </c:numCache>
            </c:numRef>
          </c:val>
        </c:ser>
        <c:gapWidth val="100"/>
        <c:axId val="63561088"/>
        <c:axId val="64222336"/>
      </c:barChart>
      <c:catAx>
        <c:axId val="6356108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4222336"/>
        <c:crosses val="autoZero"/>
        <c:auto val="1"/>
        <c:lblAlgn val="ctr"/>
        <c:lblOffset val="0"/>
      </c:catAx>
      <c:valAx>
        <c:axId val="64222336"/>
        <c:scaling>
          <c:orientation val="minMax"/>
          <c:max val="1"/>
          <c:min val="0.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400" b="0" dirty="0" smtClean="0"/>
                  <a:t>Speedup</a:t>
                </a:r>
                <a:endParaRPr lang="en-US" sz="2400" b="0" dirty="0"/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sz="2400"/>
            </a:pPr>
            <a:endParaRPr lang="zh-CN"/>
          </a:p>
        </c:txPr>
        <c:crossAx val="63561088"/>
        <c:crosses val="autoZero"/>
        <c:crossBetween val="between"/>
        <c:majorUnit val="0.1"/>
      </c:valAx>
    </c:plotArea>
    <c:legend>
      <c:legendPos val="t"/>
      <c:layout/>
      <c:txPr>
        <a:bodyPr/>
        <a:lstStyle/>
        <a:p>
          <a:pPr>
            <a:defRPr sz="2400" b="0"/>
          </a:pPr>
          <a:endParaRPr lang="zh-CN"/>
        </a:p>
      </c:txPr>
    </c:legend>
    <c:plotVisOnly val="1"/>
    <c:dispBlanksAs val="gap"/>
  </c:chart>
  <c:spPr>
    <a:ln w="0"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Sheet1!$B$13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tx1"/>
            </a:solidFill>
          </c:spPr>
          <c:val>
            <c:numRef>
              <c:f>Sheet1!$B$14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DIMM only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val>
            <c:numRef>
              <c:f>Sheet1!$C$14</c:f>
              <c:numCache>
                <c:formatCode>General</c:formatCode>
                <c:ptCount val="1"/>
                <c:pt idx="0">
                  <c:v>0.67383880300001275</c:v>
                </c:pt>
              </c:numCache>
            </c:numRef>
          </c:val>
        </c:ser>
        <c:ser>
          <c:idx val="2"/>
          <c:order val="2"/>
          <c:tx>
            <c:strRef>
              <c:f>Sheet1!$D$13</c:f>
              <c:strCache>
                <c:ptCount val="1"/>
                <c:pt idx="0">
                  <c:v>DIMM+chip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val>
            <c:numRef>
              <c:f>Sheet1!$D$14</c:f>
              <c:numCache>
                <c:formatCode>General</c:formatCode>
                <c:ptCount val="1"/>
                <c:pt idx="0">
                  <c:v>0.49432360000000536</c:v>
                </c:pt>
              </c:numCache>
            </c:numRef>
          </c:val>
        </c:ser>
        <c:ser>
          <c:idx val="3"/>
          <c:order val="3"/>
          <c:tx>
            <c:strRef>
              <c:f>Sheet1!$E$13</c:f>
              <c:strCache>
                <c:ptCount val="1"/>
                <c:pt idx="0">
                  <c:v>PWL</c:v>
                </c:pt>
              </c:strCache>
            </c:strRef>
          </c:tx>
          <c:spPr>
            <a:solidFill>
              <a:srgbClr val="FFC000"/>
            </a:solidFill>
            <a:ln w="38100">
              <a:noFill/>
            </a:ln>
          </c:spPr>
          <c:val>
            <c:numRef>
              <c:f>Sheet1!$E$14</c:f>
              <c:numCache>
                <c:formatCode>General</c:formatCode>
                <c:ptCount val="1"/>
                <c:pt idx="0">
                  <c:v>0.49860560200000031</c:v>
                </c:pt>
              </c:numCache>
            </c:numRef>
          </c:val>
        </c:ser>
        <c:ser>
          <c:idx val="4"/>
          <c:order val="4"/>
          <c:tx>
            <c:strRef>
              <c:f>Sheet1!$F$13</c:f>
              <c:strCache>
                <c:ptCount val="1"/>
                <c:pt idx="0">
                  <c:v>sche24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val>
            <c:numRef>
              <c:f>Sheet1!$F$14</c:f>
              <c:numCache>
                <c:formatCode>General</c:formatCode>
                <c:ptCount val="1"/>
                <c:pt idx="0">
                  <c:v>0.50961965800000064</c:v>
                </c:pt>
              </c:numCache>
            </c:numRef>
          </c:val>
        </c:ser>
        <c:ser>
          <c:idx val="5"/>
          <c:order val="5"/>
          <c:tx>
            <c:strRef>
              <c:f>Sheet1!$G$13</c:f>
              <c:strCache>
                <c:ptCount val="1"/>
                <c:pt idx="0">
                  <c:v>sche48</c:v>
                </c:pt>
              </c:strCache>
            </c:strRef>
          </c:tx>
          <c:spPr>
            <a:solidFill>
              <a:schemeClr val="bg1"/>
            </a:solidFill>
            <a:ln w="38100">
              <a:solidFill>
                <a:schemeClr val="tx1"/>
              </a:solidFill>
            </a:ln>
          </c:spPr>
          <c:val>
            <c:numRef>
              <c:f>Sheet1!$G$14</c:f>
              <c:numCache>
                <c:formatCode>General</c:formatCode>
                <c:ptCount val="1"/>
                <c:pt idx="0">
                  <c:v>0.52091900300000005</c:v>
                </c:pt>
              </c:numCache>
            </c:numRef>
          </c:val>
        </c:ser>
        <c:ser>
          <c:idx val="6"/>
          <c:order val="6"/>
          <c:tx>
            <c:strRef>
              <c:f>Sheet1!$H$13</c:f>
              <c:strCache>
                <c:ptCount val="1"/>
                <c:pt idx="0">
                  <c:v>sche96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Sheet1!$H$14</c:f>
              <c:numCache>
                <c:formatCode>General</c:formatCode>
                <c:ptCount val="1"/>
                <c:pt idx="0">
                  <c:v>0.52209449400000063</c:v>
                </c:pt>
              </c:numCache>
            </c:numRef>
          </c:val>
        </c:ser>
        <c:ser>
          <c:idx val="7"/>
          <c:order val="7"/>
          <c:tx>
            <c:strRef>
              <c:f>Sheet1!$I$13</c:f>
              <c:strCache>
                <c:ptCount val="1"/>
                <c:pt idx="0">
                  <c:v>1.5xlocal</c:v>
                </c:pt>
              </c:strCache>
            </c:strRef>
          </c:tx>
          <c:spPr>
            <a:solidFill>
              <a:srgbClr val="00B0F0"/>
            </a:solidFill>
          </c:spPr>
          <c:val>
            <c:numRef>
              <c:f>Sheet1!$I$14</c:f>
              <c:numCache>
                <c:formatCode>General</c:formatCode>
                <c:ptCount val="1"/>
                <c:pt idx="0">
                  <c:v>0.54038894899999956</c:v>
                </c:pt>
              </c:numCache>
            </c:numRef>
          </c:val>
        </c:ser>
        <c:ser>
          <c:idx val="8"/>
          <c:order val="8"/>
          <c:tx>
            <c:strRef>
              <c:f>Sheet1!$J$13</c:f>
              <c:strCache>
                <c:ptCount val="1"/>
                <c:pt idx="0">
                  <c:v>2xlocal</c:v>
                </c:pt>
              </c:strCache>
            </c:strRef>
          </c:tx>
          <c:spPr>
            <a:solidFill>
              <a:srgbClr val="0000FF"/>
            </a:solidFill>
          </c:spPr>
          <c:val>
            <c:numRef>
              <c:f>Sheet1!$J$14</c:f>
              <c:numCache>
                <c:formatCode>General</c:formatCode>
                <c:ptCount val="1"/>
                <c:pt idx="0">
                  <c:v>0.65915194700000801</c:v>
                </c:pt>
              </c:numCache>
            </c:numRef>
          </c:val>
        </c:ser>
        <c:gapWidth val="100"/>
        <c:axId val="64526208"/>
        <c:axId val="64527744"/>
      </c:barChart>
      <c:catAx>
        <c:axId val="6452620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4527744"/>
        <c:crosses val="autoZero"/>
        <c:auto val="1"/>
        <c:lblAlgn val="ctr"/>
        <c:lblOffset val="0"/>
      </c:catAx>
      <c:valAx>
        <c:axId val="64527744"/>
        <c:scaling>
          <c:orientation val="minMax"/>
          <c:max val="1"/>
          <c:min val="0.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000" b="0" dirty="0" smtClean="0"/>
                  <a:t>Speedup</a:t>
                </a:r>
                <a:endParaRPr lang="en-US" sz="2000" b="0" dirty="0"/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sz="2000"/>
            </a:pPr>
            <a:endParaRPr lang="zh-CN"/>
          </a:p>
        </c:txPr>
        <c:crossAx val="64526208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4.1738371621073161E-2"/>
          <c:y val="2.3255813953488372E-2"/>
          <c:w val="0.93714181345890546"/>
          <c:h val="0.32118018677898308"/>
        </c:manualLayout>
      </c:layout>
      <c:txPr>
        <a:bodyPr/>
        <a:lstStyle/>
        <a:p>
          <a:pPr>
            <a:defRPr sz="2000" b="0"/>
          </a:pPr>
          <a:endParaRPr lang="zh-CN"/>
        </a:p>
      </c:txPr>
    </c:legend>
    <c:plotVisOnly val="1"/>
    <c:dispBlanksAs val="gap"/>
  </c:chart>
  <c:spPr>
    <a:ln w="0"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Sheet1!$B$21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tx1"/>
            </a:solidFill>
          </c:spPr>
          <c:val>
            <c:numRef>
              <c:f>Sheet1!$B$22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DIMM only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val>
            <c:numRef>
              <c:f>Sheet1!$C$22</c:f>
              <c:numCache>
                <c:formatCode>General</c:formatCode>
                <c:ptCount val="1"/>
                <c:pt idx="0">
                  <c:v>0.6738388030000082</c:v>
                </c:pt>
              </c:numCache>
            </c:numRef>
          </c:val>
        </c:ser>
        <c:ser>
          <c:idx val="2"/>
          <c:order val="2"/>
          <c:tx>
            <c:strRef>
              <c:f>Sheet1!$D$21</c:f>
              <c:strCache>
                <c:ptCount val="1"/>
                <c:pt idx="0">
                  <c:v>DIMM+chip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val>
            <c:numRef>
              <c:f>Sheet1!$D$22</c:f>
              <c:numCache>
                <c:formatCode>General</c:formatCode>
                <c:ptCount val="1"/>
                <c:pt idx="0">
                  <c:v>0.49432360000000342</c:v>
                </c:pt>
              </c:numCache>
            </c:numRef>
          </c:val>
        </c:ser>
        <c:ser>
          <c:idx val="3"/>
          <c:order val="3"/>
          <c:tx>
            <c:strRef>
              <c:f>Sheet1!$E$21</c:f>
              <c:strCache>
                <c:ptCount val="1"/>
                <c:pt idx="0">
                  <c:v>GCP-NE</c:v>
                </c:pt>
              </c:strCache>
            </c:strRef>
          </c:tx>
          <c:spPr>
            <a:solidFill>
              <a:srgbClr val="D99694"/>
            </a:solidFill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val>
            <c:numRef>
              <c:f>Sheet1!$E$22</c:f>
              <c:numCache>
                <c:formatCode>General</c:formatCode>
                <c:ptCount val="1"/>
                <c:pt idx="0">
                  <c:v>0.67383721534000685</c:v>
                </c:pt>
              </c:numCache>
            </c:numRef>
          </c:val>
        </c:ser>
        <c:ser>
          <c:idx val="4"/>
          <c:order val="4"/>
          <c:tx>
            <c:strRef>
              <c:f>Sheet1!$F$21</c:f>
              <c:strCache>
                <c:ptCount val="1"/>
                <c:pt idx="0">
                  <c:v>GCP-NE-0.7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val>
            <c:numRef>
              <c:f>Sheet1!$F$22</c:f>
              <c:numCache>
                <c:formatCode>General</c:formatCode>
                <c:ptCount val="1"/>
                <c:pt idx="0">
                  <c:v>0.61150300937999991</c:v>
                </c:pt>
              </c:numCache>
            </c:numRef>
          </c:val>
        </c:ser>
        <c:ser>
          <c:idx val="5"/>
          <c:order val="5"/>
          <c:tx>
            <c:strRef>
              <c:f>Sheet1!$G$21</c:f>
              <c:strCache>
                <c:ptCount val="1"/>
                <c:pt idx="0">
                  <c:v>GCP-NE-0.5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val>
            <c:numRef>
              <c:f>Sheet1!$G$22</c:f>
              <c:numCache>
                <c:formatCode>General</c:formatCode>
                <c:ptCount val="1"/>
                <c:pt idx="0">
                  <c:v>0.50837227671199958</c:v>
                </c:pt>
              </c:numCache>
            </c:numRef>
          </c:val>
        </c:ser>
        <c:gapWidth val="100"/>
        <c:axId val="64353408"/>
        <c:axId val="64354944"/>
      </c:barChart>
      <c:catAx>
        <c:axId val="6435340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4354944"/>
        <c:crosses val="autoZero"/>
        <c:auto val="1"/>
        <c:lblAlgn val="ctr"/>
        <c:lblOffset val="0"/>
      </c:catAx>
      <c:valAx>
        <c:axId val="64354944"/>
        <c:scaling>
          <c:orientation val="minMax"/>
          <c:max val="1"/>
          <c:min val="0.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dirty="0" smtClean="0"/>
                  <a:t>Speedup</a:t>
                </a:r>
                <a:endParaRPr lang="en-US" sz="2000" b="0" dirty="0"/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sz="2000"/>
            </a:pPr>
            <a:endParaRPr lang="zh-CN"/>
          </a:p>
        </c:txPr>
        <c:crossAx val="64353408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0.13223647044119738"/>
          <c:y val="0"/>
          <c:w val="0.84755893013373362"/>
          <c:h val="0.24734801550821539"/>
        </c:manualLayout>
      </c:layout>
      <c:txPr>
        <a:bodyPr/>
        <a:lstStyle/>
        <a:p>
          <a:pPr>
            <a:defRPr sz="2400" b="0"/>
          </a:pPr>
          <a:endParaRPr lang="zh-CN"/>
        </a:p>
      </c:txPr>
    </c:legend>
    <c:plotVisOnly val="1"/>
    <c:dispBlanksAs val="gap"/>
  </c:chart>
  <c:spPr>
    <a:ln w="0"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>
        <c:manualLayout>
          <c:layoutTarget val="inner"/>
          <c:xMode val="edge"/>
          <c:yMode val="edge"/>
          <c:x val="0.1288772236803733"/>
          <c:y val="0.39928955713115138"/>
          <c:w val="0.8541474676776516"/>
          <c:h val="0.55093668721274058"/>
        </c:manualLayout>
      </c:layout>
      <c:barChart>
        <c:barDir val="col"/>
        <c:grouping val="clustered"/>
        <c:ser>
          <c:idx val="0"/>
          <c:order val="0"/>
          <c:tx>
            <c:strRef>
              <c:f>Sheet1!$B$21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tx1"/>
            </a:solidFill>
          </c:spPr>
          <c:val>
            <c:numRef>
              <c:f>Sheet1!$B$22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DIMM only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val>
            <c:numRef>
              <c:f>Sheet1!$C$22</c:f>
              <c:numCache>
                <c:formatCode>General</c:formatCode>
                <c:ptCount val="1"/>
                <c:pt idx="0">
                  <c:v>0.6738388030000052</c:v>
                </c:pt>
              </c:numCache>
            </c:numRef>
          </c:val>
        </c:ser>
        <c:ser>
          <c:idx val="2"/>
          <c:order val="2"/>
          <c:tx>
            <c:strRef>
              <c:f>Sheet1!$D$21</c:f>
              <c:strCache>
                <c:ptCount val="1"/>
                <c:pt idx="0">
                  <c:v>DIMM+chip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val>
            <c:numRef>
              <c:f>Sheet1!$D$22</c:f>
              <c:numCache>
                <c:formatCode>General</c:formatCode>
                <c:ptCount val="1"/>
                <c:pt idx="0">
                  <c:v>0.49432360000000214</c:v>
                </c:pt>
              </c:numCache>
            </c:numRef>
          </c:val>
        </c:ser>
        <c:ser>
          <c:idx val="3"/>
          <c:order val="3"/>
          <c:tx>
            <c:strRef>
              <c:f>Sheet1!$E$21</c:f>
              <c:strCache>
                <c:ptCount val="1"/>
                <c:pt idx="0">
                  <c:v>GCP-NE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val>
            <c:numRef>
              <c:f>Sheet1!$E$22</c:f>
              <c:numCache>
                <c:formatCode>General</c:formatCode>
                <c:ptCount val="1"/>
                <c:pt idx="0">
                  <c:v>0.6738372153400044</c:v>
                </c:pt>
              </c:numCache>
            </c:numRef>
          </c:val>
        </c:ser>
        <c:ser>
          <c:idx val="4"/>
          <c:order val="4"/>
          <c:tx>
            <c:strRef>
              <c:f>Sheet1!$F$21</c:f>
              <c:strCache>
                <c:ptCount val="1"/>
                <c:pt idx="0">
                  <c:v>GCP-NE-0.7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val>
            <c:numRef>
              <c:f>Sheet1!$F$22</c:f>
              <c:numCache>
                <c:formatCode>General</c:formatCode>
                <c:ptCount val="1"/>
                <c:pt idx="0">
                  <c:v>0.61150300937999991</c:v>
                </c:pt>
              </c:numCache>
            </c:numRef>
          </c:val>
        </c:ser>
        <c:ser>
          <c:idx val="5"/>
          <c:order val="5"/>
          <c:tx>
            <c:strRef>
              <c:f>Sheet1!$G$21</c:f>
              <c:strCache>
                <c:ptCount val="1"/>
                <c:pt idx="0">
                  <c:v>GCP-NE-0.5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val>
            <c:numRef>
              <c:f>Sheet1!$G$22</c:f>
              <c:numCache>
                <c:formatCode>General</c:formatCode>
                <c:ptCount val="1"/>
                <c:pt idx="0">
                  <c:v>0.50837227671199958</c:v>
                </c:pt>
              </c:numCache>
            </c:numRef>
          </c:val>
        </c:ser>
        <c:ser>
          <c:idx val="6"/>
          <c:order val="6"/>
          <c:tx>
            <c:strRef>
              <c:f>Sheet1!$H$21</c:f>
              <c:strCache>
                <c:ptCount val="1"/>
                <c:pt idx="0">
                  <c:v>GCP-VIM-0.7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Sheet1!$H$22</c:f>
              <c:numCache>
                <c:formatCode>General</c:formatCode>
                <c:ptCount val="1"/>
                <c:pt idx="0">
                  <c:v>0.65997638159600003</c:v>
                </c:pt>
              </c:numCache>
            </c:numRef>
          </c:val>
        </c:ser>
        <c:ser>
          <c:idx val="7"/>
          <c:order val="7"/>
          <c:tx>
            <c:strRef>
              <c:f>Sheet1!$I$21</c:f>
              <c:strCache>
                <c:ptCount val="1"/>
                <c:pt idx="0">
                  <c:v>GCP-VIM-0.5</c:v>
                </c:pt>
              </c:strCache>
            </c:strRef>
          </c:tx>
          <c:spPr>
            <a:solidFill>
              <a:srgbClr val="FFC000"/>
            </a:solidFill>
          </c:spPr>
          <c:val>
            <c:numRef>
              <c:f>Sheet1!$I$22</c:f>
              <c:numCache>
                <c:formatCode>General</c:formatCode>
                <c:ptCount val="1"/>
                <c:pt idx="0">
                  <c:v>0.63212618997199677</c:v>
                </c:pt>
              </c:numCache>
            </c:numRef>
          </c:val>
        </c:ser>
        <c:ser>
          <c:idx val="8"/>
          <c:order val="8"/>
          <c:tx>
            <c:strRef>
              <c:f>Sheet1!$J$21</c:f>
              <c:strCache>
                <c:ptCount val="1"/>
                <c:pt idx="0">
                  <c:v>GCP-BIM-0.7</c:v>
                </c:pt>
              </c:strCache>
            </c:strRef>
          </c:tx>
          <c:spPr>
            <a:solidFill>
              <a:srgbClr val="0000FF"/>
            </a:solidFill>
          </c:spPr>
          <c:val>
            <c:numRef>
              <c:f>Sheet1!$J$22</c:f>
              <c:numCache>
                <c:formatCode>General</c:formatCode>
                <c:ptCount val="1"/>
                <c:pt idx="0">
                  <c:v>0.66414847278000577</c:v>
                </c:pt>
              </c:numCache>
            </c:numRef>
          </c:val>
        </c:ser>
        <c:ser>
          <c:idx val="9"/>
          <c:order val="9"/>
          <c:tx>
            <c:strRef>
              <c:f>Sheet1!$K$21</c:f>
              <c:strCache>
                <c:ptCount val="1"/>
                <c:pt idx="0">
                  <c:v>GCP-BIM-0.5</c:v>
                </c:pt>
              </c:strCache>
            </c:strRef>
          </c:tx>
          <c:spPr>
            <a:solidFill>
              <a:schemeClr val="accent1"/>
            </a:solidFill>
            <a:ln w="38100">
              <a:noFill/>
            </a:ln>
          </c:spPr>
          <c:val>
            <c:numRef>
              <c:f>Sheet1!$K$22</c:f>
              <c:numCache>
                <c:formatCode>General</c:formatCode>
                <c:ptCount val="1"/>
                <c:pt idx="0">
                  <c:v>0.64591287517599993</c:v>
                </c:pt>
              </c:numCache>
            </c:numRef>
          </c:val>
        </c:ser>
        <c:gapWidth val="100"/>
        <c:axId val="64690048"/>
        <c:axId val="64691584"/>
      </c:barChart>
      <c:catAx>
        <c:axId val="6469004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4691584"/>
        <c:crosses val="autoZero"/>
        <c:auto val="1"/>
        <c:lblAlgn val="ctr"/>
        <c:lblOffset val="0"/>
      </c:catAx>
      <c:valAx>
        <c:axId val="64691584"/>
        <c:scaling>
          <c:orientation val="minMax"/>
          <c:max val="1"/>
          <c:min val="0.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dirty="0" smtClean="0"/>
                  <a:t>Speedup</a:t>
                </a:r>
                <a:endParaRPr lang="en-US" sz="2000" b="0" dirty="0"/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sz="2000"/>
            </a:pPr>
            <a:endParaRPr lang="zh-CN"/>
          </a:p>
        </c:txPr>
        <c:crossAx val="64690048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9.0554793036191766E-2"/>
          <c:y val="3.7225042301184452E-2"/>
          <c:w val="0.87120698788798157"/>
          <c:h val="0.30826172109197031"/>
        </c:manualLayout>
      </c:layout>
      <c:txPr>
        <a:bodyPr/>
        <a:lstStyle/>
        <a:p>
          <a:pPr>
            <a:defRPr sz="2400" b="0"/>
          </a:pPr>
          <a:endParaRPr lang="zh-CN"/>
        </a:p>
      </c:txPr>
    </c:legend>
    <c:plotVisOnly val="1"/>
    <c:dispBlanksAs val="gap"/>
  </c:chart>
  <c:spPr>
    <a:ln w="0"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Sheet4!$G$6</c:f>
              <c:strCache>
                <c:ptCount val="1"/>
                <c:pt idx="0">
                  <c:v>GCP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Sheet4!$F$7:$F$20</c:f>
              <c:strCache>
                <c:ptCount val="14"/>
                <c:pt idx="0">
                  <c:v>ast_m</c:v>
                </c:pt>
                <c:pt idx="1">
                  <c:v>bwa_m</c:v>
                </c:pt>
                <c:pt idx="2">
                  <c:v>lbm_m</c:v>
                </c:pt>
                <c:pt idx="3">
                  <c:v>les_m</c:v>
                </c:pt>
                <c:pt idx="4">
                  <c:v>mcf_m</c:v>
                </c:pt>
                <c:pt idx="5">
                  <c:v>xal_m</c:v>
                </c:pt>
                <c:pt idx="6">
                  <c:v>mum_m</c:v>
                </c:pt>
                <c:pt idx="7">
                  <c:v>tig_m</c:v>
                </c:pt>
                <c:pt idx="8">
                  <c:v>qso_m</c:v>
                </c:pt>
                <c:pt idx="9">
                  <c:v>cop_m</c:v>
                </c:pt>
                <c:pt idx="10">
                  <c:v>mix_1</c:v>
                </c:pt>
                <c:pt idx="11">
                  <c:v>mix_2</c:v>
                </c:pt>
                <c:pt idx="12">
                  <c:v>mix_3</c:v>
                </c:pt>
                <c:pt idx="13">
                  <c:v>gmean</c:v>
                </c:pt>
              </c:strCache>
            </c:strRef>
          </c:cat>
          <c:val>
            <c:numRef>
              <c:f>Sheet4!$G$7:$G$20</c:f>
              <c:numCache>
                <c:formatCode>General</c:formatCode>
                <c:ptCount val="14"/>
                <c:pt idx="0">
                  <c:v>1.7588699999999884</c:v>
                </c:pt>
                <c:pt idx="1">
                  <c:v>1.78494</c:v>
                </c:pt>
                <c:pt idx="2">
                  <c:v>1.79667</c:v>
                </c:pt>
                <c:pt idx="3">
                  <c:v>1.7370999999999854</c:v>
                </c:pt>
                <c:pt idx="4">
                  <c:v>1.37077</c:v>
                </c:pt>
                <c:pt idx="5">
                  <c:v>1.3875500000000001</c:v>
                </c:pt>
                <c:pt idx="6">
                  <c:v>1.2544</c:v>
                </c:pt>
                <c:pt idx="7">
                  <c:v>1.2530599999999998</c:v>
                </c:pt>
                <c:pt idx="8">
                  <c:v>1.723649999999987</c:v>
                </c:pt>
                <c:pt idx="9">
                  <c:v>1.7815099999999884</c:v>
                </c:pt>
                <c:pt idx="10">
                  <c:v>1.6701100000000129</c:v>
                </c:pt>
                <c:pt idx="11">
                  <c:v>1.6645799999999999</c:v>
                </c:pt>
                <c:pt idx="12">
                  <c:v>1.63981</c:v>
                </c:pt>
                <c:pt idx="13">
                  <c:v>1.5885100000000001</c:v>
                </c:pt>
              </c:numCache>
            </c:numRef>
          </c:val>
        </c:ser>
        <c:ser>
          <c:idx val="1"/>
          <c:order val="1"/>
          <c:tx>
            <c:strRef>
              <c:f>Sheet4!$H$6</c:f>
              <c:strCache>
                <c:ptCount val="1"/>
                <c:pt idx="0">
                  <c:v>GCP+IPM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Sheet4!$F$7:$F$20</c:f>
              <c:strCache>
                <c:ptCount val="14"/>
                <c:pt idx="0">
                  <c:v>ast_m</c:v>
                </c:pt>
                <c:pt idx="1">
                  <c:v>bwa_m</c:v>
                </c:pt>
                <c:pt idx="2">
                  <c:v>lbm_m</c:v>
                </c:pt>
                <c:pt idx="3">
                  <c:v>les_m</c:v>
                </c:pt>
                <c:pt idx="4">
                  <c:v>mcf_m</c:v>
                </c:pt>
                <c:pt idx="5">
                  <c:v>xal_m</c:v>
                </c:pt>
                <c:pt idx="6">
                  <c:v>mum_m</c:v>
                </c:pt>
                <c:pt idx="7">
                  <c:v>tig_m</c:v>
                </c:pt>
                <c:pt idx="8">
                  <c:v>qso_m</c:v>
                </c:pt>
                <c:pt idx="9">
                  <c:v>cop_m</c:v>
                </c:pt>
                <c:pt idx="10">
                  <c:v>mix_1</c:v>
                </c:pt>
                <c:pt idx="11">
                  <c:v>mix_2</c:v>
                </c:pt>
                <c:pt idx="12">
                  <c:v>mix_3</c:v>
                </c:pt>
                <c:pt idx="13">
                  <c:v>gmean</c:v>
                </c:pt>
              </c:strCache>
            </c:strRef>
          </c:cat>
          <c:val>
            <c:numRef>
              <c:f>Sheet4!$H$7:$H$20</c:f>
              <c:numCache>
                <c:formatCode>General</c:formatCode>
                <c:ptCount val="14"/>
                <c:pt idx="0">
                  <c:v>2.6588599999999967</c:v>
                </c:pt>
                <c:pt idx="1">
                  <c:v>2.84856</c:v>
                </c:pt>
                <c:pt idx="2">
                  <c:v>3.00603</c:v>
                </c:pt>
                <c:pt idx="3">
                  <c:v>2.7336499999999977</c:v>
                </c:pt>
                <c:pt idx="4">
                  <c:v>3.7264900000000001</c:v>
                </c:pt>
                <c:pt idx="5">
                  <c:v>3.75074</c:v>
                </c:pt>
                <c:pt idx="6">
                  <c:v>4.03118</c:v>
                </c:pt>
                <c:pt idx="7">
                  <c:v>4.3047299999999975</c:v>
                </c:pt>
                <c:pt idx="8">
                  <c:v>2.831419999999969</c:v>
                </c:pt>
                <c:pt idx="9">
                  <c:v>2.7241300000000326</c:v>
                </c:pt>
                <c:pt idx="10">
                  <c:v>3.3382099999999704</c:v>
                </c:pt>
                <c:pt idx="11">
                  <c:v>3.17082</c:v>
                </c:pt>
                <c:pt idx="12">
                  <c:v>3.2421899999999999</c:v>
                </c:pt>
                <c:pt idx="13">
                  <c:v>3.2197</c:v>
                </c:pt>
              </c:numCache>
            </c:numRef>
          </c:val>
        </c:ser>
        <c:ser>
          <c:idx val="2"/>
          <c:order val="2"/>
          <c:tx>
            <c:strRef>
              <c:f>Sheet4!$I$6</c:f>
              <c:strCache>
                <c:ptCount val="1"/>
                <c:pt idx="0">
                  <c:v>GCP+IPM+MR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cat>
            <c:strRef>
              <c:f>Sheet4!$F$7:$F$20</c:f>
              <c:strCache>
                <c:ptCount val="14"/>
                <c:pt idx="0">
                  <c:v>ast_m</c:v>
                </c:pt>
                <c:pt idx="1">
                  <c:v>bwa_m</c:v>
                </c:pt>
                <c:pt idx="2">
                  <c:v>lbm_m</c:v>
                </c:pt>
                <c:pt idx="3">
                  <c:v>les_m</c:v>
                </c:pt>
                <c:pt idx="4">
                  <c:v>mcf_m</c:v>
                </c:pt>
                <c:pt idx="5">
                  <c:v>xal_m</c:v>
                </c:pt>
                <c:pt idx="6">
                  <c:v>mum_m</c:v>
                </c:pt>
                <c:pt idx="7">
                  <c:v>tig_m</c:v>
                </c:pt>
                <c:pt idx="8">
                  <c:v>qso_m</c:v>
                </c:pt>
                <c:pt idx="9">
                  <c:v>cop_m</c:v>
                </c:pt>
                <c:pt idx="10">
                  <c:v>mix_1</c:v>
                </c:pt>
                <c:pt idx="11">
                  <c:v>mix_2</c:v>
                </c:pt>
                <c:pt idx="12">
                  <c:v>mix_3</c:v>
                </c:pt>
                <c:pt idx="13">
                  <c:v>gmean</c:v>
                </c:pt>
              </c:strCache>
            </c:strRef>
          </c:cat>
          <c:val>
            <c:numRef>
              <c:f>Sheet4!$I$7:$I$20</c:f>
              <c:numCache>
                <c:formatCode>General</c:formatCode>
                <c:ptCount val="14"/>
                <c:pt idx="0">
                  <c:v>2.8981599999999967</c:v>
                </c:pt>
                <c:pt idx="1">
                  <c:v>2.9624999999999977</c:v>
                </c:pt>
                <c:pt idx="2">
                  <c:v>3.1262699999999977</c:v>
                </c:pt>
                <c:pt idx="3">
                  <c:v>2.979679999999969</c:v>
                </c:pt>
                <c:pt idx="4">
                  <c:v>3.875549999999969</c:v>
                </c:pt>
                <c:pt idx="5">
                  <c:v>3.75074</c:v>
                </c:pt>
                <c:pt idx="6">
                  <c:v>4.4343000000000004</c:v>
                </c:pt>
                <c:pt idx="7">
                  <c:v>4.3047299999999975</c:v>
                </c:pt>
                <c:pt idx="8">
                  <c:v>2.916359999999969</c:v>
                </c:pt>
                <c:pt idx="9">
                  <c:v>2.8330899999999977</c:v>
                </c:pt>
                <c:pt idx="10">
                  <c:v>3.47173</c:v>
                </c:pt>
                <c:pt idx="11">
                  <c:v>3.29766</c:v>
                </c:pt>
                <c:pt idx="12">
                  <c:v>3.3718699999999595</c:v>
                </c:pt>
                <c:pt idx="13">
                  <c:v>3.3644699999999967</c:v>
                </c:pt>
              </c:numCache>
            </c:numRef>
          </c:val>
        </c:ser>
        <c:ser>
          <c:idx val="3"/>
          <c:order val="3"/>
          <c:tx>
            <c:strRef>
              <c:f>Sheet4!$J$6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Sheet4!$F$7:$F$20</c:f>
              <c:strCache>
                <c:ptCount val="14"/>
                <c:pt idx="0">
                  <c:v>ast_m</c:v>
                </c:pt>
                <c:pt idx="1">
                  <c:v>bwa_m</c:v>
                </c:pt>
                <c:pt idx="2">
                  <c:v>lbm_m</c:v>
                </c:pt>
                <c:pt idx="3">
                  <c:v>les_m</c:v>
                </c:pt>
                <c:pt idx="4">
                  <c:v>mcf_m</c:v>
                </c:pt>
                <c:pt idx="5">
                  <c:v>xal_m</c:v>
                </c:pt>
                <c:pt idx="6">
                  <c:v>mum_m</c:v>
                </c:pt>
                <c:pt idx="7">
                  <c:v>tig_m</c:v>
                </c:pt>
                <c:pt idx="8">
                  <c:v>qso_m</c:v>
                </c:pt>
                <c:pt idx="9">
                  <c:v>cop_m</c:v>
                </c:pt>
                <c:pt idx="10">
                  <c:v>mix_1</c:v>
                </c:pt>
                <c:pt idx="11">
                  <c:v>mix_2</c:v>
                </c:pt>
                <c:pt idx="12">
                  <c:v>mix_3</c:v>
                </c:pt>
                <c:pt idx="13">
                  <c:v>gmean</c:v>
                </c:pt>
              </c:strCache>
            </c:strRef>
          </c:cat>
          <c:val>
            <c:numRef>
              <c:f>Sheet4!$J$7:$J$20</c:f>
              <c:numCache>
                <c:formatCode>General</c:formatCode>
                <c:ptCount val="14"/>
                <c:pt idx="0">
                  <c:v>3.6243699999999999</c:v>
                </c:pt>
                <c:pt idx="1">
                  <c:v>3.5671100000000284</c:v>
                </c:pt>
                <c:pt idx="2">
                  <c:v>3.6300300000000001</c:v>
                </c:pt>
                <c:pt idx="3">
                  <c:v>3.7144900000000001</c:v>
                </c:pt>
                <c:pt idx="4">
                  <c:v>4.5934299999999997</c:v>
                </c:pt>
                <c:pt idx="5">
                  <c:v>4.4663000000000004</c:v>
                </c:pt>
                <c:pt idx="6">
                  <c:v>4.9540299999999995</c:v>
                </c:pt>
                <c:pt idx="7">
                  <c:v>5.1269799999999845</c:v>
                </c:pt>
                <c:pt idx="8">
                  <c:v>4.3212299999999999</c:v>
                </c:pt>
                <c:pt idx="9">
                  <c:v>3.8543999999999987</c:v>
                </c:pt>
                <c:pt idx="10">
                  <c:v>4.1199999999999966</c:v>
                </c:pt>
                <c:pt idx="11">
                  <c:v>3.8677999999999999</c:v>
                </c:pt>
                <c:pt idx="12">
                  <c:v>3.9870000000000001</c:v>
                </c:pt>
                <c:pt idx="13">
                  <c:v>4.1121099999999755</c:v>
                </c:pt>
              </c:numCache>
            </c:numRef>
          </c:val>
        </c:ser>
        <c:axId val="64771968"/>
        <c:axId val="64773504"/>
      </c:barChart>
      <c:catAx>
        <c:axId val="647719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64773504"/>
        <c:crosses val="autoZero"/>
        <c:auto val="1"/>
        <c:lblAlgn val="ctr"/>
        <c:lblOffset val="100"/>
      </c:catAx>
      <c:valAx>
        <c:axId val="64773504"/>
        <c:scaling>
          <c:orientation val="minMax"/>
          <c:min val="1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zh-CN" sz="1800" dirty="0" smtClean="0"/>
                  <a:t>Normalized Write</a:t>
                </a:r>
                <a:r>
                  <a:rPr lang="en-US" altLang="zh-CN" sz="1800" baseline="0" dirty="0" smtClean="0"/>
                  <a:t> </a:t>
                </a:r>
              </a:p>
              <a:p>
                <a:pPr>
                  <a:defRPr sz="1800"/>
                </a:pPr>
                <a:r>
                  <a:rPr lang="en-US" altLang="zh-CN" sz="1800" baseline="0" dirty="0" smtClean="0"/>
                  <a:t>Throughput</a:t>
                </a:r>
                <a:endParaRPr lang="zh-CN" altLang="en-US" sz="1800" dirty="0"/>
              </a:p>
            </c:rich>
          </c:tx>
          <c:layout>
            <c:manualLayout>
              <c:xMode val="edge"/>
              <c:yMode val="edge"/>
              <c:x val="1.0510510510510523E-2"/>
              <c:y val="2.2676393392002552E-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64771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345380813884755"/>
          <c:y val="8.8742473367300068E-2"/>
          <c:w val="0.62240772268331979"/>
          <c:h val="0.12700440018527429"/>
        </c:manualLayout>
      </c:layout>
      <c:txPr>
        <a:bodyPr/>
        <a:lstStyle/>
        <a:p>
          <a:pPr>
            <a:defRPr sz="1800"/>
          </a:pPr>
          <a:endParaRPr lang="zh-CN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>
        <c:manualLayout>
          <c:layoutTarget val="inner"/>
          <c:xMode val="edge"/>
          <c:yMode val="edge"/>
          <c:x val="0.13849492694010271"/>
          <c:y val="0.33994174508674557"/>
          <c:w val="0.84326295034016252"/>
          <c:h val="0.59298508418155049"/>
        </c:manualLayout>
      </c:layout>
      <c:barChart>
        <c:barDir val="col"/>
        <c:grouping val="clustered"/>
        <c:ser>
          <c:idx val="0"/>
          <c:order val="0"/>
          <c:tx>
            <c:strRef>
              <c:f>Sheet1!$B$30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tx1"/>
            </a:solidFill>
          </c:spPr>
          <c:val>
            <c:numRef>
              <c:f>Sheet1!$B$31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Sheet1!$C$30</c:f>
              <c:strCache>
                <c:ptCount val="1"/>
                <c:pt idx="0">
                  <c:v>DIMM only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val>
            <c:numRef>
              <c:f>Sheet1!$C$31</c:f>
              <c:numCache>
                <c:formatCode>General</c:formatCode>
                <c:ptCount val="1"/>
                <c:pt idx="0">
                  <c:v>0.67383880300001064</c:v>
                </c:pt>
              </c:numCache>
            </c:numRef>
          </c:val>
        </c:ser>
        <c:ser>
          <c:idx val="2"/>
          <c:order val="2"/>
          <c:tx>
            <c:strRef>
              <c:f>Sheet1!$D$30</c:f>
              <c:strCache>
                <c:ptCount val="1"/>
                <c:pt idx="0">
                  <c:v>DIMM+chip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val>
            <c:numRef>
              <c:f>Sheet1!$D$31</c:f>
              <c:numCache>
                <c:formatCode>General</c:formatCode>
                <c:ptCount val="1"/>
                <c:pt idx="0">
                  <c:v>0.49432360000000442</c:v>
                </c:pt>
              </c:numCache>
            </c:numRef>
          </c:val>
        </c:ser>
        <c:ser>
          <c:idx val="3"/>
          <c:order val="3"/>
          <c:tx>
            <c:strRef>
              <c:f>Sheet1!$E$30</c:f>
              <c:strCache>
                <c:ptCount val="1"/>
                <c:pt idx="0">
                  <c:v>GCP</c:v>
                </c:pt>
              </c:strCache>
            </c:strRef>
          </c:tx>
          <c:spPr>
            <a:solidFill>
              <a:schemeClr val="accent5">
                <a:lumMod val="25000"/>
              </a:schemeClr>
            </a:solidFill>
          </c:spPr>
          <c:dPt>
            <c:idx val="0"/>
            <c:spPr>
              <a:solidFill>
                <a:schemeClr val="bg1">
                  <a:lumMod val="85000"/>
                </a:schemeClr>
              </a:solidFill>
            </c:spPr>
          </c:dPt>
          <c:val>
            <c:numRef>
              <c:f>Sheet1!$E$31</c:f>
              <c:numCache>
                <c:formatCode>General</c:formatCode>
                <c:ptCount val="1"/>
                <c:pt idx="0">
                  <c:v>0.66414847278001177</c:v>
                </c:pt>
              </c:numCache>
            </c:numRef>
          </c:val>
        </c:ser>
        <c:ser>
          <c:idx val="4"/>
          <c:order val="4"/>
          <c:tx>
            <c:strRef>
              <c:f>Sheet1!$F$30</c:f>
              <c:strCache>
                <c:ptCount val="1"/>
                <c:pt idx="0">
                  <c:v>GCP+IPM+MR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val>
            <c:numRef>
              <c:f>Sheet1!$F$31</c:f>
              <c:numCache>
                <c:formatCode>General</c:formatCode>
                <c:ptCount val="1"/>
                <c:pt idx="0">
                  <c:v>0.86808900000000588</c:v>
                </c:pt>
              </c:numCache>
            </c:numRef>
          </c:val>
        </c:ser>
        <c:gapWidth val="100"/>
        <c:axId val="64897408"/>
        <c:axId val="64898944"/>
      </c:barChart>
      <c:catAx>
        <c:axId val="6489740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4898944"/>
        <c:crosses val="autoZero"/>
        <c:auto val="1"/>
        <c:lblAlgn val="ctr"/>
        <c:lblOffset val="0"/>
      </c:catAx>
      <c:valAx>
        <c:axId val="64898944"/>
        <c:scaling>
          <c:orientation val="minMax"/>
          <c:max val="1"/>
          <c:min val="0.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dirty="0" smtClean="0"/>
                  <a:t>Speedup</a:t>
                </a:r>
                <a:endParaRPr lang="en-US" sz="2000" b="0" dirty="0"/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sz="2000"/>
            </a:pPr>
            <a:endParaRPr lang="zh-CN"/>
          </a:p>
        </c:txPr>
        <c:crossAx val="64897408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0"/>
          <c:y val="3.7225042301184612E-2"/>
          <c:w val="1"/>
          <c:h val="0.25541610652326996"/>
        </c:manualLayout>
      </c:layout>
      <c:txPr>
        <a:bodyPr/>
        <a:lstStyle/>
        <a:p>
          <a:pPr>
            <a:defRPr sz="2400" b="1"/>
          </a:pPr>
          <a:endParaRPr lang="zh-CN"/>
        </a:p>
      </c:txPr>
    </c:legend>
    <c:plotVisOnly val="1"/>
    <c:dispBlanksAs val="gap"/>
  </c:chart>
  <c:spPr>
    <a:ln w="0"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3EA6FF3B-95DE-4CAF-9406-96F9F5283B13}" type="datetimeFigureOut">
              <a:rPr lang="en-US" altLang="zh-CN"/>
              <a:pPr>
                <a:defRPr/>
              </a:pPr>
              <a:t>12/8/2012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52657C6-002E-4F31-ACE0-1E6F1610B9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494578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021806">
              <a:defRPr/>
            </a:pPr>
            <a:endParaRPr lang="en-US" altLang="zh-CN" sz="1300" kern="0" dirty="0" smtClean="0">
              <a:solidFill>
                <a:srgbClr val="00339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2657C6-002E-4F31-ACE0-1E6F1610B90B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b="0" baseline="0" dirty="0" smtClean="0">
              <a:ea typeface="Malgun Gothic" pitchFamily="34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 eaLnBrk="1" hangingPunct="1">
              <a:spcBef>
                <a:spcPct val="0"/>
              </a:spcBef>
              <a:defRPr/>
            </a:pPr>
            <a:endParaRPr lang="en-US" altLang="ko-KR" b="0" baseline="0" dirty="0" smtClean="0">
              <a:latin typeface="Arial" pitchFamily="34" charset="0"/>
              <a:ea typeface="Malgun Gothic" pitchFamily="34" charset="-127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endParaRPr lang="en-US" altLang="ko-KR" b="0" baseline="0" dirty="0" smtClean="0">
              <a:latin typeface="Arial" pitchFamily="34" charset="0"/>
              <a:ea typeface="Malgun Gothic" pitchFamily="34" charset="-127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defRPr/>
            </a:pPr>
            <a:endParaRPr lang="en-US" altLang="zh-CN" b="0" baseline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baseline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b="0" baseline="0" dirty="0" smtClean="0"/>
              <a:t>To see the impact of GCP power efficiency, we compare the GCP</a:t>
            </a:r>
          </a:p>
          <a:p>
            <a:r>
              <a:rPr lang="en-US" altLang="zh-CN" b="0" baseline="0" dirty="0" smtClean="0"/>
              <a:t>performance with different power efficiencies. The efficiency </a:t>
            </a:r>
          </a:p>
          <a:p>
            <a:r>
              <a:rPr lang="en-US" altLang="zh-CN" b="0" baseline="0" dirty="0" smtClean="0"/>
              <a:t>is defined </a:t>
            </a:r>
            <a:r>
              <a:rPr lang="en-US" altLang="zh-CN" b="0" baseline="0" dirty="0" err="1" smtClean="0"/>
              <a:t>w.r.t</a:t>
            </a:r>
            <a:r>
              <a:rPr lang="en-US" altLang="zh-CN" b="0" baseline="0" dirty="0" smtClean="0"/>
              <a:t>. local charge pumps. High power efficiency </a:t>
            </a:r>
          </a:p>
          <a:p>
            <a:r>
              <a:rPr lang="en-US" altLang="zh-CN" b="0" baseline="0" dirty="0" smtClean="0"/>
              <a:t>means GCP is as efficient as LCP. </a:t>
            </a:r>
          </a:p>
          <a:p>
            <a:r>
              <a:rPr lang="en-US" altLang="zh-CN" b="0" baseline="0" dirty="0" smtClean="0"/>
              <a:t>Ideal, with DIMM power constraint only, and DIMM plus chip</a:t>
            </a:r>
          </a:p>
          <a:p>
            <a:r>
              <a:rPr lang="en-US" altLang="zh-CN" b="0" baseline="0" dirty="0" smtClean="0"/>
              <a:t>power constraint.</a:t>
            </a:r>
          </a:p>
          <a:p>
            <a:endParaRPr lang="en-US" altLang="zh-CN" b="0" baseline="0" dirty="0" smtClean="0"/>
          </a:p>
          <a:p>
            <a:r>
              <a:rPr lang="en-US" altLang="zh-CN" b="0" baseline="0" dirty="0" smtClean="0"/>
              <a:t>With high power efficiency, using a GCP is comparable to the </a:t>
            </a:r>
          </a:p>
          <a:p>
            <a:r>
              <a:rPr lang="en-US" altLang="zh-CN" b="0" baseline="0" dirty="0" smtClean="0"/>
              <a:t>DIMM only scheme, meaning that it can completely balance the </a:t>
            </a:r>
          </a:p>
          <a:p>
            <a:r>
              <a:rPr lang="en-US" altLang="zh-CN" b="0" baseline="0" dirty="0" smtClean="0"/>
              <a:t>chip level power constraint across the entire DIMM. However, </a:t>
            </a:r>
          </a:p>
          <a:p>
            <a:r>
              <a:rPr lang="en-US" altLang="zh-CN" b="0" baseline="0" dirty="0" smtClean="0"/>
              <a:t>when the efficiency decreases, which is a more realistic case, </a:t>
            </a:r>
          </a:p>
          <a:p>
            <a:r>
              <a:rPr lang="en-US" altLang="zh-CN" b="0" baseline="0" dirty="0" smtClean="0"/>
              <a:t>this benefit drastically drops. As we can see, a 50% power efficiency </a:t>
            </a:r>
          </a:p>
          <a:p>
            <a:r>
              <a:rPr lang="en-US" altLang="zh-CN" b="0" baseline="0" dirty="0" smtClean="0"/>
              <a:t>results a comparable performance as DIMM+chip, completely offsetting the </a:t>
            </a:r>
          </a:p>
          <a:p>
            <a:r>
              <a:rPr lang="en-US" altLang="zh-CN" b="0" baseline="0" dirty="0" smtClean="0"/>
              <a:t>benefit of having a GCP.</a:t>
            </a:r>
          </a:p>
          <a:p>
            <a:endParaRPr lang="en-US" altLang="zh-CN" b="0" baseline="0" dirty="0" smtClean="0"/>
          </a:p>
          <a:p>
            <a:r>
              <a:rPr lang="en-US" altLang="zh-CN" b="0" baseline="0" dirty="0" smtClean="0"/>
              <a:t>To overcome low power efficiency on GCP, we propose simple cell mappings </a:t>
            </a:r>
          </a:p>
          <a:p>
            <a:r>
              <a:rPr lang="en-US" altLang="zh-CN" b="0" baseline="0" dirty="0" smtClean="0"/>
              <a:t>to mitigate the imbalanced write traffic among different chips.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b="0" baseline="0" dirty="0" smtClean="0">
              <a:ea typeface="Malgun Gothic" pitchFamily="34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b="0" baseline="0" dirty="0" smtClean="0">
              <a:ea typeface="Malgun Gothic" pitchFamily="34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b="0" baseline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baseline="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b="0" dirty="0" smtClean="0">
              <a:ea typeface="Malgun Gothic" pitchFamily="34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ko-KR" dirty="0" smtClean="0">
                <a:ea typeface="Malgun Gothic" pitchFamily="34" charset="-127"/>
              </a:rPr>
              <a:t>We propose</a:t>
            </a:r>
            <a:r>
              <a:rPr lang="en-US" altLang="ko-KR" baseline="0" dirty="0" smtClean="0">
                <a:ea typeface="Malgun Gothic" pitchFamily="34" charset="-127"/>
              </a:rPr>
              <a:t> our iteration based power management which allocates power tokens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aseline="0" dirty="0" smtClean="0">
                <a:ea typeface="Malgun Gothic" pitchFamily="34" charset="-127"/>
              </a:rPr>
              <a:t>iteration by iteration. The allocation budget for next iteration is based on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aseline="0" dirty="0" smtClean="0">
                <a:ea typeface="Malgun Gothic" pitchFamily="34" charset="-127"/>
              </a:rPr>
              <a:t>the cell changes in current iteration. And the reset of power tokens are reclaimed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aseline="0" dirty="0" smtClean="0">
                <a:ea typeface="Malgun Gothic" pitchFamily="34" charset="-127"/>
              </a:rPr>
              <a:t>immediately. </a:t>
            </a:r>
            <a:r>
              <a:rPr lang="en-US" altLang="ko-KR" b="1" baseline="0" dirty="0" smtClean="0">
                <a:ea typeface="Malgun Gothic" pitchFamily="34" charset="-127"/>
              </a:rPr>
              <a:t>As shown in this example, the 1</a:t>
            </a:r>
            <a:r>
              <a:rPr lang="en-US" altLang="ko-KR" b="1" baseline="30000" dirty="0" smtClean="0">
                <a:ea typeface="Malgun Gothic" pitchFamily="34" charset="-127"/>
              </a:rPr>
              <a:t>st</a:t>
            </a:r>
            <a:r>
              <a:rPr lang="en-US" altLang="ko-KR" b="1" baseline="0" dirty="0" smtClean="0">
                <a:ea typeface="Malgun Gothic" pitchFamily="34" charset="-127"/>
              </a:rPr>
              <a:t> iteration still starts with 50 tokens.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="1" baseline="0" dirty="0" smtClean="0">
                <a:ea typeface="Malgun Gothic" pitchFamily="34" charset="-127"/>
              </a:rPr>
              <a:t>In the 2</a:t>
            </a:r>
            <a:r>
              <a:rPr lang="en-US" altLang="ko-KR" b="1" baseline="30000" dirty="0" smtClean="0">
                <a:ea typeface="Malgun Gothic" pitchFamily="34" charset="-127"/>
              </a:rPr>
              <a:t>nd</a:t>
            </a:r>
            <a:r>
              <a:rPr lang="en-US" altLang="ko-KR" b="1" baseline="0" dirty="0" smtClean="0">
                <a:ea typeface="Malgun Gothic" pitchFamily="34" charset="-127"/>
              </a:rPr>
              <a:t> iteration of, only 25 power tokens are allocated. This is because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="1" baseline="0" dirty="0" smtClean="0">
                <a:ea typeface="Malgun Gothic" pitchFamily="34" charset="-127"/>
              </a:rPr>
              <a:t>the 1</a:t>
            </a:r>
            <a:r>
              <a:rPr lang="en-US" altLang="ko-KR" b="1" baseline="30000" dirty="0" smtClean="0">
                <a:ea typeface="Malgun Gothic" pitchFamily="34" charset="-127"/>
              </a:rPr>
              <a:t>st</a:t>
            </a:r>
            <a:r>
              <a:rPr lang="en-US" altLang="ko-KR" b="1" baseline="0" dirty="0" smtClean="0">
                <a:ea typeface="Malgun Gothic" pitchFamily="34" charset="-127"/>
              </a:rPr>
              <a:t> iteration has only 50 cell changes Which is the upper bound of the cell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="1" baseline="0" dirty="0" smtClean="0">
                <a:ea typeface="Malgun Gothic" pitchFamily="34" charset="-127"/>
              </a:rPr>
              <a:t>changes in the 2</a:t>
            </a:r>
            <a:r>
              <a:rPr lang="en-US" altLang="ko-KR" b="1" baseline="30000" dirty="0" smtClean="0">
                <a:ea typeface="Malgun Gothic" pitchFamily="34" charset="-127"/>
              </a:rPr>
              <a:t>nd</a:t>
            </a:r>
            <a:r>
              <a:rPr lang="en-US" altLang="ko-KR" b="1" baseline="0" dirty="0" smtClean="0">
                <a:ea typeface="Malgun Gothic" pitchFamily="34" charset="-127"/>
              </a:rPr>
              <a:t> SET iteration, and a SET costs only half token. In the 2</a:t>
            </a:r>
            <a:r>
              <a:rPr lang="en-US" altLang="ko-KR" b="1" baseline="30000" dirty="0" smtClean="0">
                <a:ea typeface="Malgun Gothic" pitchFamily="34" charset="-127"/>
              </a:rPr>
              <a:t>nd</a:t>
            </a:r>
            <a:r>
              <a:rPr lang="en-US" altLang="ko-KR" b="1" baseline="0" dirty="0" smtClean="0">
                <a:ea typeface="Malgun Gothic" pitchFamily="34" charset="-127"/>
              </a:rPr>
              <a:t> iteration,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="1" baseline="0" dirty="0" smtClean="0">
                <a:ea typeface="Malgun Gothic" pitchFamily="34" charset="-127"/>
              </a:rPr>
              <a:t>there are only 40 cell changes, so the 3</a:t>
            </a:r>
            <a:r>
              <a:rPr lang="en-US" altLang="ko-KR" b="1" baseline="30000" dirty="0" smtClean="0">
                <a:ea typeface="Malgun Gothic" pitchFamily="34" charset="-127"/>
              </a:rPr>
              <a:t>rd</a:t>
            </a:r>
            <a:r>
              <a:rPr lang="en-US" altLang="ko-KR" b="1" baseline="0" dirty="0" smtClean="0">
                <a:ea typeface="Malgun Gothic" pitchFamily="34" charset="-127"/>
              </a:rPr>
              <a:t> iteration allocates only 20 tokens. So on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="1" baseline="0" dirty="0" smtClean="0">
                <a:ea typeface="Malgun Gothic" pitchFamily="34" charset="-127"/>
              </a:rPr>
              <a:t>and so forth. Since many power tokens have been reclaimed back in time,  </a:t>
            </a:r>
            <a:r>
              <a:rPr lang="en-US" altLang="ko-KR" baseline="0" dirty="0" smtClean="0">
                <a:ea typeface="Malgun Gothic" pitchFamily="34" charset="-127"/>
              </a:rPr>
              <a:t>B can start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="1" baseline="0" dirty="0" smtClean="0">
                <a:ea typeface="Malgun Gothic" pitchFamily="34" charset="-127"/>
              </a:rPr>
              <a:t>as soon as there are 60 free power tokens on DIMM, much earlier than before. This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="1" baseline="0" dirty="0" smtClean="0">
                <a:ea typeface="Malgun Gothic" pitchFamily="34" charset="-127"/>
              </a:rPr>
              <a:t>schedule</a:t>
            </a:r>
            <a:r>
              <a:rPr lang="en-US" altLang="ko-KR" baseline="0" dirty="0" smtClean="0">
                <a:ea typeface="Malgun Gothic" pitchFamily="34" charset="-127"/>
              </a:rPr>
              <a:t> </a:t>
            </a:r>
            <a:r>
              <a:rPr lang="en-US" altLang="ko-KR" b="1" baseline="0" dirty="0" smtClean="0">
                <a:ea typeface="Malgun Gothic" pitchFamily="34" charset="-127"/>
              </a:rPr>
              <a:t>saves 4 time units in the end.</a:t>
            </a:r>
            <a:endParaRPr lang="en-US" altLang="ko-KR" baseline="0" dirty="0" smtClean="0">
              <a:ea typeface="Malgun Gothic" pitchFamily="34" charset="-127"/>
            </a:endParaRPr>
          </a:p>
          <a:p>
            <a:pPr eaLnBrk="1" hangingPunct="1">
              <a:spcBef>
                <a:spcPct val="0"/>
              </a:spcBef>
            </a:pPr>
            <a:endParaRPr lang="en-US" altLang="ko-KR" baseline="0" dirty="0" smtClean="0">
              <a:ea typeface="Malgun Gothic" pitchFamily="34" charset="-127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b="1" baseline="0" dirty="0" smtClean="0">
                <a:ea typeface="Malgun Gothic" pitchFamily="34" charset="-127"/>
              </a:rPr>
              <a:t>Finally</a:t>
            </a:r>
            <a:r>
              <a:rPr lang="en-US" altLang="ko-KR" baseline="0" dirty="0" smtClean="0">
                <a:ea typeface="Malgun Gothic" pitchFamily="34" charset="-127"/>
              </a:rPr>
              <a:t>, we notice that the power consumption peak is actually in the first reset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aseline="0" dirty="0" smtClean="0">
                <a:ea typeface="Malgun Gothic" pitchFamily="34" charset="-127"/>
              </a:rPr>
              <a:t>iteration. </a:t>
            </a:r>
            <a:r>
              <a:rPr lang="en-US" altLang="ko-KR" b="1" baseline="0" dirty="0" smtClean="0">
                <a:ea typeface="Malgun Gothic" pitchFamily="34" charset="-127"/>
              </a:rPr>
              <a:t>If we break the number of RESET cells into two groups, one group might be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="1" baseline="0" dirty="0" smtClean="0">
                <a:ea typeface="Malgun Gothic" pitchFamily="34" charset="-127"/>
              </a:rPr>
              <a:t>able to go since it requires fewer power tokens. In this example, B can start at the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="1" baseline="0" dirty="0" smtClean="0">
                <a:ea typeface="Malgun Gothic" pitchFamily="34" charset="-127"/>
              </a:rPr>
              <a:t>same time with A if we break the RESET cells into two groups. Such schedule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="1" baseline="0" dirty="0" smtClean="0">
                <a:ea typeface="Malgun Gothic" pitchFamily="34" charset="-127"/>
              </a:rPr>
              <a:t>Saves 2 more time units in completing both writes.</a:t>
            </a:r>
          </a:p>
          <a:p>
            <a:endParaRPr lang="en-US" altLang="zh-CN" dirty="0" smtClean="0"/>
          </a:p>
          <a:p>
            <a:r>
              <a:rPr lang="en-US" altLang="zh-CN" b="1" dirty="0" smtClean="0"/>
              <a:t>As we can</a:t>
            </a:r>
            <a:r>
              <a:rPr lang="en-US" altLang="zh-CN" b="1" baseline="0" dirty="0" smtClean="0"/>
              <a:t> see</a:t>
            </a:r>
            <a:r>
              <a:rPr lang="en-US" altLang="zh-CN" b="1" dirty="0" smtClean="0"/>
              <a:t>, we </a:t>
            </a:r>
            <a:r>
              <a:rPr lang="en-US" altLang="zh-CN" b="1" baseline="0" dirty="0" smtClean="0"/>
              <a:t>can effectively increase the write concurrency through more </a:t>
            </a:r>
          </a:p>
          <a:p>
            <a:r>
              <a:rPr lang="en-US" altLang="zh-CN" b="1" baseline="0" dirty="0" smtClean="0"/>
              <a:t>economical power token management.</a:t>
            </a:r>
            <a:endParaRPr lang="en-US" altLang="zh-CN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2657C6-002E-4F31-ACE0-1E6F1610B90B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192836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dirty="0" smtClean="0">
                <a:ea typeface="Malgun Gothic" pitchFamily="34" charset="-127"/>
              </a:rPr>
              <a:t>Configuration</a:t>
            </a:r>
            <a:endParaRPr lang="ko-KR" altLang="ko-KR" dirty="0" smtClean="0">
              <a:ea typeface="Malgun Gothic" pitchFamily="34" charset="-127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defRPr/>
            </a:pPr>
            <a:endParaRPr lang="en-US" altLang="zh-CN" baseline="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dirty="0" smtClean="0">
              <a:ea typeface="Malgun Gothic" pitchFamily="34" charset="-127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021806">
              <a:defRPr/>
            </a:pPr>
            <a:endParaRPr lang="en-US" altLang="zh-CN" sz="1300" kern="0" dirty="0" smtClean="0">
              <a:solidFill>
                <a:srgbClr val="00339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2657C6-002E-4F31-ACE0-1E6F1610B90B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b="0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b="0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b="0" strike="noStrike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b="0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b="0" baseline="0" dirty="0" smtClean="0">
              <a:ea typeface="Malgun Gothic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b="0" dirty="0" smtClean="0">
              <a:ea typeface="Malgun Gothic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b="0" dirty="0" smtClean="0">
                <a:ea typeface="Malgun Gothic" pitchFamily="34" charset="-127"/>
              </a:rPr>
              <a:t>Chip</a:t>
            </a:r>
            <a:r>
              <a:rPr lang="en-US" altLang="ko-KR" b="0" baseline="0" dirty="0" smtClean="0">
                <a:ea typeface="Malgun Gothic" pitchFamily="34" charset="-127"/>
              </a:rPr>
              <a:t> level power constraint could further limit write concurrency, as illustrated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="0" baseline="0" dirty="0" smtClean="0">
                <a:ea typeface="Malgun Gothic" pitchFamily="34" charset="-127"/>
              </a:rPr>
              <a:t>in this simply example.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="0" baseline="0" dirty="0" smtClean="0">
                <a:ea typeface="Malgun Gothic" pitchFamily="34" charset="-127"/>
              </a:rPr>
              <a:t>…</a:t>
            </a:r>
            <a:endParaRPr lang="en-US" altLang="ko-KR" dirty="0" smtClean="0">
              <a:ea typeface="Malgun Gothic" pitchFamily="34" charset="-127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baseline="0" dirty="0" smtClean="0">
                <a:ea typeface="Malgun Gothic" pitchFamily="34" charset="-127"/>
              </a:rPr>
              <a:t>There are two banks and 3 chips on one DIMM. Each chip has 4 power tokens,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aseline="0" dirty="0" smtClean="0">
                <a:ea typeface="Malgun Gothic" pitchFamily="34" charset="-127"/>
              </a:rPr>
              <a:t>totally 12 power tokens on the DIMM. Write A goes to Bank 0. It changes 4 cells in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aseline="0" dirty="0" smtClean="0">
                <a:ea typeface="Malgun Gothic" pitchFamily="34" charset="-127"/>
              </a:rPr>
              <a:t>chip1. It obeys both chip and DIMM level power constraints, it can go. So no power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aseline="0" dirty="0" smtClean="0">
                <a:ea typeface="Malgun Gothic" pitchFamily="34" charset="-127"/>
              </a:rPr>
              <a:t>token is in chip 1. 4 Pts in chip0 and 4 in 2. Write B goes to bank 1, It changes 2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aseline="0" dirty="0" smtClean="0">
                <a:ea typeface="Malgun Gothic" pitchFamily="34" charset="-127"/>
              </a:rPr>
              <a:t>cells in chip 1. Although we have 8 pts on the DIMM, no power token is in chip 1.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aseline="0" dirty="0" smtClean="0">
                <a:ea typeface="Malgun Gothic" pitchFamily="34" charset="-127"/>
              </a:rPr>
              <a:t>chip level power budget is violated. Write B has to be stopped. So, chip 1 is frequently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aseline="0" dirty="0" smtClean="0">
                <a:ea typeface="Malgun Gothic" pitchFamily="34" charset="-127"/>
              </a:rPr>
              <a:t>written hot chip, it blocks following writes.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85800" y="643890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International</a:t>
            </a:r>
            <a:r>
              <a:rPr lang="en-US" altLang="zh-CN" sz="2000" b="1" dirty="0">
                <a:solidFill>
                  <a:schemeClr val="bg1"/>
                </a:solidFill>
                <a:latin typeface="Calibri" pitchFamily="34" charset="0"/>
              </a:rPr>
              <a:t> Symposium </a:t>
            </a:r>
            <a:r>
              <a:rPr lang="en-US" altLang="zh-CN" sz="2000" b="1" dirty="0" smtClean="0">
                <a:solidFill>
                  <a:schemeClr val="bg1"/>
                </a:solidFill>
                <a:latin typeface="Calibri" pitchFamily="34" charset="0"/>
              </a:rPr>
              <a:t>on</a:t>
            </a:r>
            <a:r>
              <a:rPr lang="en-US" altLang="zh-CN" sz="2000" b="1" baseline="0" dirty="0" smtClean="0">
                <a:solidFill>
                  <a:schemeClr val="bg1"/>
                </a:solidFill>
                <a:latin typeface="Calibri" pitchFamily="34" charset="0"/>
              </a:rPr>
              <a:t> Microarchitecture</a:t>
            </a:r>
            <a:endParaRPr lang="en-US" altLang="zh-CN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99225"/>
            <a:ext cx="2438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E500C-0C1D-4760-B536-0FAAD2E911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16799-131D-4748-8A3D-25B70C2454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8132E-5BB3-4955-A04F-07A830AABC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84530-05DE-44A6-BD82-AFE01F5305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75DD9-5DFF-4F51-A499-B0ABC24E14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190EB-2B6E-4AEE-AEC9-44E1F981DE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052" name="Rectangle 7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zh-TW" sz="2600" b="1">
              <a:solidFill>
                <a:schemeClr val="bg1"/>
              </a:solidFill>
              <a:latin typeface="Arial Narrow" pitchFamily="34" charset="0"/>
              <a:ea typeface="PMingLiU" pitchFamily="18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77000"/>
            <a:ext cx="243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fld id="{31173204-2835-4BE3-8B4E-7580093DFA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5" r:id="rId2"/>
    <p:sldLayoutId id="2147483736" r:id="rId3"/>
    <p:sldLayoutId id="2147483737" r:id="rId4"/>
    <p:sldLayoutId id="2147483738" r:id="rId5"/>
    <p:sldLayoutId id="2147483739" r:id="rId6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304800"/>
            <a:ext cx="8839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 smtClean="0">
                <a:solidFill>
                  <a:srgbClr val="003399"/>
                </a:solidFill>
                <a:latin typeface="+mj-lt"/>
                <a:ea typeface="+mj-ea"/>
                <a:cs typeface="Arial" pitchFamily="34" charset="0"/>
              </a:rPr>
              <a:t>Fine-grained Power Budgeting to Improve Write Throughput </a:t>
            </a:r>
          </a:p>
          <a:p>
            <a:pPr algn="ctr">
              <a:defRPr/>
            </a:pPr>
            <a:r>
              <a:rPr lang="en-US" sz="4400" b="1" kern="0" dirty="0" smtClean="0">
                <a:solidFill>
                  <a:srgbClr val="003399"/>
                </a:solidFill>
                <a:latin typeface="+mj-lt"/>
                <a:ea typeface="+mj-ea"/>
                <a:cs typeface="Arial" pitchFamily="34" charset="0"/>
              </a:rPr>
              <a:t>of MLC PCM</a:t>
            </a:r>
            <a:endParaRPr lang="en-US" sz="4400" b="1" kern="0" dirty="0">
              <a:solidFill>
                <a:srgbClr val="003399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00050" y="3684588"/>
            <a:ext cx="8362950" cy="23083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5486400" algn="l"/>
              </a:tabLst>
              <a:defRPr/>
            </a:pPr>
            <a:r>
              <a:rPr lang="en-US" altLang="ko-KR" sz="2800" b="1" baseline="30000" dirty="0">
                <a:latin typeface="+mj-lt"/>
                <a:ea typeface="Gulim" pitchFamily="34" charset="-127"/>
                <a:cs typeface="Arial" charset="0"/>
              </a:rPr>
              <a:t>1</a:t>
            </a:r>
            <a:r>
              <a:rPr lang="en-US" altLang="ko-KR" sz="2800" b="1" dirty="0">
                <a:solidFill>
                  <a:srgbClr val="0000FF"/>
                </a:solidFill>
                <a:latin typeface="+mj-lt"/>
                <a:ea typeface="Gulim" pitchFamily="34" charset="-127"/>
                <a:cs typeface="Arial" charset="0"/>
              </a:rPr>
              <a:t>Lei Jiang</a:t>
            </a:r>
            <a:r>
              <a:rPr lang="en-US" altLang="ko-KR" sz="2800" b="1" dirty="0">
                <a:latin typeface="+mj-lt"/>
                <a:ea typeface="Gulim" pitchFamily="34" charset="-127"/>
                <a:cs typeface="Arial" charset="0"/>
              </a:rPr>
              <a:t>, </a:t>
            </a:r>
            <a:r>
              <a:rPr lang="en-US" altLang="ko-KR" sz="2800" b="1" baseline="30000" dirty="0">
                <a:latin typeface="+mj-lt"/>
                <a:ea typeface="Gulim" pitchFamily="34" charset="-127"/>
                <a:cs typeface="Arial" charset="0"/>
              </a:rPr>
              <a:t>2</a:t>
            </a:r>
            <a:r>
              <a:rPr lang="en-US" altLang="ko-KR" sz="2800" b="1" dirty="0">
                <a:latin typeface="+mj-lt"/>
                <a:ea typeface="Gulim" pitchFamily="34" charset="-127"/>
                <a:cs typeface="Arial" charset="0"/>
              </a:rPr>
              <a:t>Youtao Zhang, </a:t>
            </a:r>
            <a:endParaRPr lang="en-US" altLang="ko-KR" sz="2800" b="1" dirty="0" smtClean="0">
              <a:latin typeface="+mj-lt"/>
              <a:ea typeface="Gulim" pitchFamily="34" charset="-127"/>
              <a:cs typeface="Arial" charset="0"/>
            </a:endParaRPr>
          </a:p>
          <a:p>
            <a:pPr algn="ctr" eaLnBrk="0" hangingPunct="0">
              <a:tabLst>
                <a:tab pos="5486400" algn="l"/>
              </a:tabLst>
              <a:defRPr/>
            </a:pPr>
            <a:r>
              <a:rPr lang="en-US" altLang="ko-KR" sz="2800" b="1" baseline="30000" dirty="0" smtClean="0">
                <a:ea typeface="Gulim" pitchFamily="34" charset="-127"/>
                <a:cs typeface="Arial" charset="0"/>
              </a:rPr>
              <a:t>2</a:t>
            </a:r>
            <a:r>
              <a:rPr lang="en-US" altLang="ko-KR" sz="2800" b="1" dirty="0" smtClean="0">
                <a:ea typeface="Gulim" pitchFamily="34" charset="-127"/>
                <a:cs typeface="Arial" charset="0"/>
              </a:rPr>
              <a:t>Bruce R. Childers </a:t>
            </a:r>
            <a:r>
              <a:rPr lang="en-US" altLang="ko-KR" sz="2800" b="1" dirty="0" smtClean="0">
                <a:latin typeface="+mj-lt"/>
                <a:ea typeface="Gulim" pitchFamily="34" charset="-127"/>
                <a:cs typeface="Arial" charset="0"/>
              </a:rPr>
              <a:t>and </a:t>
            </a:r>
            <a:r>
              <a:rPr lang="en-US" altLang="ko-KR" sz="2800" b="1" baseline="30000" dirty="0">
                <a:latin typeface="+mj-lt"/>
                <a:ea typeface="Gulim" pitchFamily="34" charset="-127"/>
                <a:cs typeface="Arial" charset="0"/>
              </a:rPr>
              <a:t>1</a:t>
            </a:r>
            <a:r>
              <a:rPr lang="en-US" altLang="ko-KR" sz="2800" b="1" dirty="0">
                <a:latin typeface="+mj-lt"/>
                <a:ea typeface="Gulim" pitchFamily="34" charset="-127"/>
                <a:cs typeface="Arial" charset="0"/>
              </a:rPr>
              <a:t>Jun Yang</a:t>
            </a:r>
          </a:p>
          <a:p>
            <a:pPr algn="ctr" eaLnBrk="0" hangingPunct="0">
              <a:tabLst>
                <a:tab pos="5486400" algn="l"/>
              </a:tabLst>
              <a:defRPr/>
            </a:pPr>
            <a:endParaRPr lang="en-US" altLang="ko-KR" sz="2800" b="1" dirty="0">
              <a:latin typeface="+mj-lt"/>
              <a:ea typeface="Gulim" pitchFamily="34" charset="-127"/>
              <a:cs typeface="Arial" charset="0"/>
            </a:endParaRPr>
          </a:p>
          <a:p>
            <a:pPr algn="ctr" eaLnBrk="0" hangingPunct="0">
              <a:tabLst>
                <a:tab pos="5486400" algn="l"/>
              </a:tabLst>
              <a:defRPr/>
            </a:pPr>
            <a:r>
              <a:rPr lang="en-US" altLang="ko-KR" sz="2000" b="1" i="1" baseline="30000" dirty="0">
                <a:latin typeface="+mj-lt"/>
                <a:ea typeface="Gulim" pitchFamily="34" charset="-127"/>
                <a:cs typeface="Arial" charset="0"/>
              </a:rPr>
              <a:t>1</a:t>
            </a:r>
            <a:r>
              <a:rPr lang="en-US" altLang="ko-KR" sz="2000" b="1" i="1" dirty="0">
                <a:latin typeface="+mj-lt"/>
                <a:ea typeface="Gulim" pitchFamily="34" charset="-127"/>
                <a:cs typeface="Arial" charset="0"/>
              </a:rPr>
              <a:t>Electrical and Computer Engineering Department</a:t>
            </a:r>
          </a:p>
          <a:p>
            <a:pPr algn="ctr" eaLnBrk="0" hangingPunct="0">
              <a:tabLst>
                <a:tab pos="5486400" algn="l"/>
              </a:tabLst>
              <a:defRPr/>
            </a:pPr>
            <a:r>
              <a:rPr lang="en-US" altLang="ko-KR" sz="2000" b="1" i="1" baseline="30000" dirty="0">
                <a:latin typeface="+mj-lt"/>
                <a:ea typeface="Gulim" pitchFamily="34" charset="-127"/>
                <a:cs typeface="Arial" charset="0"/>
              </a:rPr>
              <a:t>2</a:t>
            </a:r>
            <a:r>
              <a:rPr lang="en-US" altLang="ko-KR" sz="2000" b="1" i="1" dirty="0">
                <a:latin typeface="+mj-lt"/>
                <a:ea typeface="Gulim" pitchFamily="34" charset="-127"/>
                <a:cs typeface="Arial" charset="0"/>
              </a:rPr>
              <a:t>Computer Science Department</a:t>
            </a:r>
          </a:p>
          <a:p>
            <a:pPr algn="ctr" eaLnBrk="0" hangingPunct="0">
              <a:tabLst>
                <a:tab pos="5486400" algn="l"/>
              </a:tabLst>
              <a:defRPr/>
            </a:pPr>
            <a:r>
              <a:rPr lang="en-US" altLang="ko-KR" sz="2000" b="1" i="1" dirty="0">
                <a:latin typeface="+mj-lt"/>
                <a:ea typeface="Gulim" pitchFamily="34" charset="-127"/>
                <a:cs typeface="Arial" charset="0"/>
              </a:rPr>
              <a:t>University of Pittsburgh, Pittsburgh</a:t>
            </a:r>
          </a:p>
        </p:txBody>
      </p:sp>
      <p:pic>
        <p:nvPicPr>
          <p:cNvPr id="4100" name="图片 3" descr="universityOfPittsburgh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132388"/>
            <a:ext cx="1042988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图片 4" descr="pcmpit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3600" y="2895600"/>
            <a:ext cx="233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4"/>
          <p:cNvGraphicFramePr>
            <a:graphicFrameLocks/>
          </p:cNvGraphicFramePr>
          <p:nvPr/>
        </p:nvGraphicFramePr>
        <p:xfrm>
          <a:off x="533400" y="914400"/>
          <a:ext cx="7848600" cy="375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zh-TW" sz="3200" dirty="0" smtClean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Performance with Both Power Constraints</a:t>
            </a:r>
          </a:p>
        </p:txBody>
      </p:sp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10</a:t>
            </a:fld>
            <a:endParaRPr lang="en-US" altLang="zh-TW" b="1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135" name="矩形 134"/>
          <p:cNvSpPr/>
          <p:nvPr/>
        </p:nvSpPr>
        <p:spPr bwMode="auto">
          <a:xfrm>
            <a:off x="685800" y="4876800"/>
            <a:ext cx="7772400" cy="12192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DIMM and chip power constraints hurt write throughput / performance a lot !</a:t>
            </a:r>
            <a:endParaRPr lang="zh-CN" altLang="en-US" sz="2400" b="1" dirty="0" smtClean="0">
              <a:solidFill>
                <a:srgbClr val="FF00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324600" y="3352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49%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286000" y="3849469"/>
            <a:ext cx="4114800" cy="584775"/>
            <a:chOff x="2286000" y="3849469"/>
            <a:chExt cx="4114800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2286000" y="3849469"/>
              <a:ext cx="14478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</a:rPr>
                <a:t>Ideal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81399" y="3849469"/>
              <a:ext cx="14478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/>
                <a:t>SPM</a:t>
              </a:r>
              <a:endParaRPr lang="zh-CN" altLang="en-US" sz="3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52999" y="3849469"/>
              <a:ext cx="14478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</a:rPr>
                <a:t>DIMM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48400" y="3886200"/>
            <a:ext cx="144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Chip</a:t>
            </a:r>
            <a:endParaRPr lang="zh-CN" altLang="en-US" sz="3600" b="1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135" grpId="0" animBg="1"/>
      <p:bldP spid="13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solidFill>
                  <a:schemeClr val="tx1"/>
                </a:solidFill>
              </a:rPr>
              <a:t>Simple Solutions?</a:t>
            </a:r>
            <a:endParaRPr lang="en-US" altLang="zh-TW" sz="3600" dirty="0" smtClean="0">
              <a:solidFill>
                <a:schemeClr val="tx1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11</a:t>
            </a:fld>
            <a:endParaRPr lang="en-US" altLang="zh-TW" b="1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304800" y="762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Intra-line</a:t>
            </a:r>
            <a:r>
              <a:rPr kumimoji="0" lang="en-US" altLang="zh-CN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 wear leveling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[ZHOU_ISCA’09]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Periodically shift N bytes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 for one line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altLang="zh-CN" sz="2000" kern="0" dirty="0" smtClean="0">
              <a:latin typeface="+mn-lt"/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Scheduling for power</a:t>
            </a:r>
            <a:r>
              <a:rPr kumimoji="0" lang="en-US" altLang="zh-CN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 constraints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Reorder writes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4724400" y="1524000"/>
            <a:ext cx="3886200" cy="1905000"/>
            <a:chOff x="2286000" y="1524000"/>
            <a:chExt cx="3886200" cy="1905000"/>
          </a:xfrm>
        </p:grpSpPr>
        <p:grpSp>
          <p:nvGrpSpPr>
            <p:cNvPr id="27" name="组合 26"/>
            <p:cNvGrpSpPr/>
            <p:nvPr/>
          </p:nvGrpSpPr>
          <p:grpSpPr>
            <a:xfrm>
              <a:off x="3048000" y="2433935"/>
              <a:ext cx="3124200" cy="995065"/>
              <a:chOff x="3124200" y="4419600"/>
              <a:chExt cx="3124200" cy="995065"/>
            </a:xfrm>
          </p:grpSpPr>
          <p:sp>
            <p:nvSpPr>
              <p:cNvPr id="28" name="矩形 27"/>
              <p:cNvSpPr/>
              <p:nvPr/>
            </p:nvSpPr>
            <p:spPr bwMode="auto">
              <a:xfrm>
                <a:off x="3124200" y="4419600"/>
                <a:ext cx="3124200" cy="99059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9" name="组合 11"/>
              <p:cNvGrpSpPr/>
              <p:nvPr/>
            </p:nvGrpSpPr>
            <p:grpSpPr>
              <a:xfrm>
                <a:off x="4038600" y="4495800"/>
                <a:ext cx="533400" cy="609601"/>
                <a:chOff x="7162800" y="3352799"/>
                <a:chExt cx="533400" cy="609601"/>
              </a:xfrm>
            </p:grpSpPr>
            <p:sp>
              <p:nvSpPr>
                <p:cNvPr id="42" name="矩形 12"/>
                <p:cNvSpPr/>
                <p:nvPr/>
              </p:nvSpPr>
              <p:spPr bwMode="auto">
                <a:xfrm>
                  <a:off x="7162800" y="3352799"/>
                  <a:ext cx="533400" cy="53340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 bwMode="auto">
                <a:xfrm>
                  <a:off x="7162800" y="3886200"/>
                  <a:ext cx="533400" cy="76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8" name="组合 10"/>
              <p:cNvGrpSpPr/>
              <p:nvPr/>
            </p:nvGrpSpPr>
            <p:grpSpPr>
              <a:xfrm>
                <a:off x="3276600" y="4495800"/>
                <a:ext cx="533400" cy="609601"/>
                <a:chOff x="7162800" y="3352799"/>
                <a:chExt cx="533400" cy="609601"/>
              </a:xfrm>
            </p:grpSpPr>
            <p:sp>
              <p:nvSpPr>
                <p:cNvPr id="40" name="矩形 39"/>
                <p:cNvSpPr/>
                <p:nvPr/>
              </p:nvSpPr>
              <p:spPr bwMode="auto">
                <a:xfrm>
                  <a:off x="7162800" y="3352799"/>
                  <a:ext cx="533400" cy="533401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 bwMode="auto">
                <a:xfrm>
                  <a:off x="7162800" y="3886200"/>
                  <a:ext cx="533400" cy="76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1" name="组合 16"/>
              <p:cNvGrpSpPr/>
              <p:nvPr/>
            </p:nvGrpSpPr>
            <p:grpSpPr>
              <a:xfrm>
                <a:off x="4800600" y="4495800"/>
                <a:ext cx="533400" cy="609601"/>
                <a:chOff x="7162800" y="3352799"/>
                <a:chExt cx="533400" cy="609601"/>
              </a:xfrm>
            </p:grpSpPr>
            <p:sp>
              <p:nvSpPr>
                <p:cNvPr id="36" name="矩形 35"/>
                <p:cNvSpPr/>
                <p:nvPr/>
              </p:nvSpPr>
              <p:spPr bwMode="auto">
                <a:xfrm>
                  <a:off x="7162800" y="3352799"/>
                  <a:ext cx="533400" cy="53340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 bwMode="auto">
                <a:xfrm>
                  <a:off x="7162800" y="3886200"/>
                  <a:ext cx="533400" cy="76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2" name="组合 19"/>
              <p:cNvGrpSpPr/>
              <p:nvPr/>
            </p:nvGrpSpPr>
            <p:grpSpPr>
              <a:xfrm>
                <a:off x="5562600" y="4495800"/>
                <a:ext cx="533400" cy="609601"/>
                <a:chOff x="7162800" y="3352799"/>
                <a:chExt cx="533400" cy="609601"/>
              </a:xfrm>
            </p:grpSpPr>
            <p:sp>
              <p:nvSpPr>
                <p:cNvPr id="34" name="矩形 33"/>
                <p:cNvSpPr/>
                <p:nvPr/>
              </p:nvSpPr>
              <p:spPr bwMode="auto">
                <a:xfrm>
                  <a:off x="7162800" y="3352799"/>
                  <a:ext cx="533400" cy="53340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 bwMode="auto">
                <a:xfrm>
                  <a:off x="7162800" y="3886200"/>
                  <a:ext cx="533400" cy="76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4038600" y="49530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/>
                  <a:t>………..</a:t>
                </a:r>
                <a:endParaRPr lang="zh-CN" altLang="en-US" sz="2400" b="1" dirty="0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2286000" y="2099846"/>
              <a:ext cx="3733800" cy="338554"/>
              <a:chOff x="2286000" y="1981200"/>
              <a:chExt cx="3733800" cy="338554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3200400" y="2133601"/>
                <a:ext cx="2819400" cy="76199"/>
                <a:chOff x="3200400" y="1600200"/>
                <a:chExt cx="2819400" cy="76199"/>
              </a:xfrm>
            </p:grpSpPr>
            <p:sp>
              <p:nvSpPr>
                <p:cNvPr id="45" name="矩形 44"/>
                <p:cNvSpPr/>
                <p:nvPr/>
              </p:nvSpPr>
              <p:spPr bwMode="auto">
                <a:xfrm>
                  <a:off x="3200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矩形 45"/>
                <p:cNvSpPr/>
                <p:nvPr/>
              </p:nvSpPr>
              <p:spPr bwMode="auto">
                <a:xfrm>
                  <a:off x="3962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 bwMode="auto">
                <a:xfrm>
                  <a:off x="4724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 bwMode="auto">
                <a:xfrm>
                  <a:off x="5486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2286000" y="19812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WR-A</a:t>
                </a:r>
                <a:endParaRPr lang="zh-CN" altLang="en-US" sz="1600" dirty="0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2286000" y="1905000"/>
              <a:ext cx="3733800" cy="338554"/>
              <a:chOff x="2286000" y="1981200"/>
              <a:chExt cx="3733800" cy="338554"/>
            </a:xfrm>
          </p:grpSpPr>
          <p:grpSp>
            <p:nvGrpSpPr>
              <p:cNvPr id="54" name="组合 48"/>
              <p:cNvGrpSpPr/>
              <p:nvPr/>
            </p:nvGrpSpPr>
            <p:grpSpPr>
              <a:xfrm>
                <a:off x="3200400" y="2133601"/>
                <a:ext cx="2819400" cy="76199"/>
                <a:chOff x="3200400" y="1600200"/>
                <a:chExt cx="2819400" cy="76199"/>
              </a:xfrm>
            </p:grpSpPr>
            <p:sp>
              <p:nvSpPr>
                <p:cNvPr id="56" name="矩形 55"/>
                <p:cNvSpPr/>
                <p:nvPr/>
              </p:nvSpPr>
              <p:spPr bwMode="auto">
                <a:xfrm>
                  <a:off x="3200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 bwMode="auto">
                <a:xfrm>
                  <a:off x="3962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 bwMode="auto">
                <a:xfrm>
                  <a:off x="4724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 bwMode="auto">
                <a:xfrm>
                  <a:off x="5486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2286000" y="19812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WR-B</a:t>
                </a:r>
                <a:endParaRPr lang="zh-CN" altLang="en-US" sz="1600" dirty="0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2286000" y="1718846"/>
              <a:ext cx="3733800" cy="338554"/>
              <a:chOff x="2286000" y="1981200"/>
              <a:chExt cx="3733800" cy="338554"/>
            </a:xfrm>
          </p:grpSpPr>
          <p:grpSp>
            <p:nvGrpSpPr>
              <p:cNvPr id="61" name="组合 48"/>
              <p:cNvGrpSpPr/>
              <p:nvPr/>
            </p:nvGrpSpPr>
            <p:grpSpPr>
              <a:xfrm>
                <a:off x="3200400" y="2133601"/>
                <a:ext cx="2819400" cy="76199"/>
                <a:chOff x="3200400" y="1600200"/>
                <a:chExt cx="2819400" cy="76199"/>
              </a:xfrm>
            </p:grpSpPr>
            <p:sp>
              <p:nvSpPr>
                <p:cNvPr id="63" name="矩形 62"/>
                <p:cNvSpPr/>
                <p:nvPr/>
              </p:nvSpPr>
              <p:spPr bwMode="auto">
                <a:xfrm>
                  <a:off x="3200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 bwMode="auto">
                <a:xfrm>
                  <a:off x="3962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5" name="矩形 64"/>
                <p:cNvSpPr/>
                <p:nvPr/>
              </p:nvSpPr>
              <p:spPr bwMode="auto">
                <a:xfrm>
                  <a:off x="4724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 bwMode="auto">
                <a:xfrm>
                  <a:off x="5486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2286000" y="19812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WR-C</a:t>
                </a:r>
                <a:endParaRPr lang="zh-CN" altLang="en-US" sz="1600" dirty="0"/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2286000" y="1524000"/>
              <a:ext cx="3733800" cy="338554"/>
              <a:chOff x="2286000" y="1981200"/>
              <a:chExt cx="3733800" cy="338554"/>
            </a:xfrm>
          </p:grpSpPr>
          <p:grpSp>
            <p:nvGrpSpPr>
              <p:cNvPr id="68" name="组合 48"/>
              <p:cNvGrpSpPr/>
              <p:nvPr/>
            </p:nvGrpSpPr>
            <p:grpSpPr>
              <a:xfrm>
                <a:off x="3200400" y="2133601"/>
                <a:ext cx="2819400" cy="76199"/>
                <a:chOff x="3200400" y="1600200"/>
                <a:chExt cx="2819400" cy="76199"/>
              </a:xfrm>
            </p:grpSpPr>
            <p:sp>
              <p:nvSpPr>
                <p:cNvPr id="70" name="矩形 69"/>
                <p:cNvSpPr/>
                <p:nvPr/>
              </p:nvSpPr>
              <p:spPr bwMode="auto">
                <a:xfrm>
                  <a:off x="3200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矩形 70"/>
                <p:cNvSpPr/>
                <p:nvPr/>
              </p:nvSpPr>
              <p:spPr bwMode="auto">
                <a:xfrm>
                  <a:off x="3962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 bwMode="auto">
                <a:xfrm>
                  <a:off x="4724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 bwMode="auto">
                <a:xfrm>
                  <a:off x="5486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2286000" y="19812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WR-D</a:t>
                </a:r>
                <a:endParaRPr lang="zh-CN" altLang="en-US" sz="1600" dirty="0"/>
              </a:p>
            </p:txBody>
          </p:sp>
        </p:grpSp>
      </p:grpSp>
      <p:grpSp>
        <p:nvGrpSpPr>
          <p:cNvPr id="213" name="组合 212"/>
          <p:cNvGrpSpPr/>
          <p:nvPr/>
        </p:nvGrpSpPr>
        <p:grpSpPr>
          <a:xfrm>
            <a:off x="533400" y="4343400"/>
            <a:ext cx="3886200" cy="1905000"/>
            <a:chOff x="533400" y="4343400"/>
            <a:chExt cx="3886200" cy="1905000"/>
          </a:xfrm>
        </p:grpSpPr>
        <p:grpSp>
          <p:nvGrpSpPr>
            <p:cNvPr id="74" name="组合 73"/>
            <p:cNvGrpSpPr/>
            <p:nvPr/>
          </p:nvGrpSpPr>
          <p:grpSpPr>
            <a:xfrm>
              <a:off x="1295400" y="5253335"/>
              <a:ext cx="3124200" cy="995065"/>
              <a:chOff x="3124200" y="4419600"/>
              <a:chExt cx="3124200" cy="995065"/>
            </a:xfrm>
          </p:grpSpPr>
          <p:sp>
            <p:nvSpPr>
              <p:cNvPr id="75" name="矩形 74"/>
              <p:cNvSpPr/>
              <p:nvPr/>
            </p:nvSpPr>
            <p:spPr bwMode="auto">
              <a:xfrm>
                <a:off x="3124200" y="4419600"/>
                <a:ext cx="3124200" cy="99059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6" name="组合 11"/>
              <p:cNvGrpSpPr/>
              <p:nvPr/>
            </p:nvGrpSpPr>
            <p:grpSpPr>
              <a:xfrm>
                <a:off x="4038600" y="4495800"/>
                <a:ext cx="533400" cy="609601"/>
                <a:chOff x="7162800" y="3352799"/>
                <a:chExt cx="533400" cy="609601"/>
              </a:xfrm>
            </p:grpSpPr>
            <p:sp>
              <p:nvSpPr>
                <p:cNvPr id="87" name="矩形 12"/>
                <p:cNvSpPr/>
                <p:nvPr/>
              </p:nvSpPr>
              <p:spPr bwMode="auto">
                <a:xfrm>
                  <a:off x="7162800" y="3352799"/>
                  <a:ext cx="533400" cy="53340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矩形 87"/>
                <p:cNvSpPr/>
                <p:nvPr/>
              </p:nvSpPr>
              <p:spPr bwMode="auto">
                <a:xfrm>
                  <a:off x="7162800" y="3886200"/>
                  <a:ext cx="533400" cy="76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7" name="组合 10"/>
              <p:cNvGrpSpPr/>
              <p:nvPr/>
            </p:nvGrpSpPr>
            <p:grpSpPr>
              <a:xfrm>
                <a:off x="3276600" y="4495800"/>
                <a:ext cx="533400" cy="609601"/>
                <a:chOff x="7162800" y="3352799"/>
                <a:chExt cx="533400" cy="609601"/>
              </a:xfrm>
            </p:grpSpPr>
            <p:sp>
              <p:nvSpPr>
                <p:cNvPr id="85" name="矩形 84"/>
                <p:cNvSpPr/>
                <p:nvPr/>
              </p:nvSpPr>
              <p:spPr bwMode="auto">
                <a:xfrm>
                  <a:off x="7162800" y="3352799"/>
                  <a:ext cx="533400" cy="533401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 bwMode="auto">
                <a:xfrm>
                  <a:off x="7162800" y="3886200"/>
                  <a:ext cx="533400" cy="76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8" name="组合 16"/>
              <p:cNvGrpSpPr/>
              <p:nvPr/>
            </p:nvGrpSpPr>
            <p:grpSpPr>
              <a:xfrm>
                <a:off x="4800600" y="4495800"/>
                <a:ext cx="533400" cy="609601"/>
                <a:chOff x="7162800" y="3352799"/>
                <a:chExt cx="533400" cy="609601"/>
              </a:xfrm>
            </p:grpSpPr>
            <p:sp>
              <p:nvSpPr>
                <p:cNvPr id="83" name="矩形 82"/>
                <p:cNvSpPr/>
                <p:nvPr/>
              </p:nvSpPr>
              <p:spPr bwMode="auto">
                <a:xfrm>
                  <a:off x="7162800" y="3352799"/>
                  <a:ext cx="533400" cy="53340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4" name="矩形 83"/>
                <p:cNvSpPr/>
                <p:nvPr/>
              </p:nvSpPr>
              <p:spPr bwMode="auto">
                <a:xfrm>
                  <a:off x="7162800" y="3886200"/>
                  <a:ext cx="533400" cy="76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9" name="组合 19"/>
              <p:cNvGrpSpPr/>
              <p:nvPr/>
            </p:nvGrpSpPr>
            <p:grpSpPr>
              <a:xfrm>
                <a:off x="5562600" y="4495800"/>
                <a:ext cx="533400" cy="609601"/>
                <a:chOff x="7162800" y="3352799"/>
                <a:chExt cx="533400" cy="609601"/>
              </a:xfrm>
            </p:grpSpPr>
            <p:sp>
              <p:nvSpPr>
                <p:cNvPr id="81" name="矩形 80"/>
                <p:cNvSpPr/>
                <p:nvPr/>
              </p:nvSpPr>
              <p:spPr bwMode="auto">
                <a:xfrm>
                  <a:off x="7162800" y="3352799"/>
                  <a:ext cx="533400" cy="53340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矩形 81"/>
                <p:cNvSpPr/>
                <p:nvPr/>
              </p:nvSpPr>
              <p:spPr bwMode="auto">
                <a:xfrm>
                  <a:off x="7162800" y="3886200"/>
                  <a:ext cx="533400" cy="76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0" name="TextBox 79"/>
              <p:cNvSpPr txBox="1"/>
              <p:nvPr/>
            </p:nvSpPr>
            <p:spPr>
              <a:xfrm>
                <a:off x="4038600" y="49530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/>
                  <a:t>………..</a:t>
                </a:r>
                <a:endParaRPr lang="zh-CN" altLang="en-US" sz="2400" b="1" dirty="0"/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533400" y="4919246"/>
              <a:ext cx="3733800" cy="338554"/>
              <a:chOff x="2286000" y="1981200"/>
              <a:chExt cx="3733800" cy="338554"/>
            </a:xfrm>
          </p:grpSpPr>
          <p:grpSp>
            <p:nvGrpSpPr>
              <p:cNvPr id="90" name="组合 48"/>
              <p:cNvGrpSpPr/>
              <p:nvPr/>
            </p:nvGrpSpPr>
            <p:grpSpPr>
              <a:xfrm>
                <a:off x="3200400" y="2133601"/>
                <a:ext cx="2819400" cy="76199"/>
                <a:chOff x="3200400" y="1600200"/>
                <a:chExt cx="2819400" cy="76199"/>
              </a:xfrm>
            </p:grpSpPr>
            <p:sp>
              <p:nvSpPr>
                <p:cNvPr id="92" name="矩形 91"/>
                <p:cNvSpPr/>
                <p:nvPr/>
              </p:nvSpPr>
              <p:spPr bwMode="auto">
                <a:xfrm>
                  <a:off x="3200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矩形 92"/>
                <p:cNvSpPr/>
                <p:nvPr/>
              </p:nvSpPr>
              <p:spPr bwMode="auto">
                <a:xfrm>
                  <a:off x="3962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矩形 93"/>
                <p:cNvSpPr/>
                <p:nvPr/>
              </p:nvSpPr>
              <p:spPr bwMode="auto">
                <a:xfrm>
                  <a:off x="4724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5" name="矩形 94"/>
                <p:cNvSpPr/>
                <p:nvPr/>
              </p:nvSpPr>
              <p:spPr bwMode="auto">
                <a:xfrm>
                  <a:off x="5486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2286000" y="19812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WR-A</a:t>
                </a:r>
                <a:endParaRPr lang="zh-CN" altLang="en-US" sz="1600" dirty="0"/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533400" y="4724400"/>
              <a:ext cx="3733800" cy="338554"/>
              <a:chOff x="2286000" y="1981200"/>
              <a:chExt cx="3733800" cy="338554"/>
            </a:xfrm>
          </p:grpSpPr>
          <p:grpSp>
            <p:nvGrpSpPr>
              <p:cNvPr id="97" name="组合 48"/>
              <p:cNvGrpSpPr/>
              <p:nvPr/>
            </p:nvGrpSpPr>
            <p:grpSpPr>
              <a:xfrm>
                <a:off x="3200400" y="2133601"/>
                <a:ext cx="2819400" cy="76199"/>
                <a:chOff x="3200400" y="1600200"/>
                <a:chExt cx="2819400" cy="76199"/>
              </a:xfrm>
            </p:grpSpPr>
            <p:sp>
              <p:nvSpPr>
                <p:cNvPr id="99" name="矩形 98"/>
                <p:cNvSpPr/>
                <p:nvPr/>
              </p:nvSpPr>
              <p:spPr bwMode="auto">
                <a:xfrm>
                  <a:off x="3200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矩形 99"/>
                <p:cNvSpPr/>
                <p:nvPr/>
              </p:nvSpPr>
              <p:spPr bwMode="auto">
                <a:xfrm>
                  <a:off x="3962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矩形 100"/>
                <p:cNvSpPr/>
                <p:nvPr/>
              </p:nvSpPr>
              <p:spPr bwMode="auto">
                <a:xfrm>
                  <a:off x="4724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2" name="矩形 101"/>
                <p:cNvSpPr/>
                <p:nvPr/>
              </p:nvSpPr>
              <p:spPr bwMode="auto">
                <a:xfrm>
                  <a:off x="5486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98" name="TextBox 97"/>
              <p:cNvSpPr txBox="1"/>
              <p:nvPr/>
            </p:nvSpPr>
            <p:spPr>
              <a:xfrm>
                <a:off x="2286000" y="19812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WR-B</a:t>
                </a:r>
                <a:endParaRPr lang="zh-CN" altLang="en-US" sz="1600" dirty="0"/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533400" y="4538246"/>
              <a:ext cx="3733800" cy="338554"/>
              <a:chOff x="2286000" y="1981200"/>
              <a:chExt cx="3733800" cy="338554"/>
            </a:xfrm>
          </p:grpSpPr>
          <p:grpSp>
            <p:nvGrpSpPr>
              <p:cNvPr id="104" name="组合 48"/>
              <p:cNvGrpSpPr/>
              <p:nvPr/>
            </p:nvGrpSpPr>
            <p:grpSpPr>
              <a:xfrm>
                <a:off x="3200400" y="2133601"/>
                <a:ext cx="2819400" cy="76199"/>
                <a:chOff x="3200400" y="1600200"/>
                <a:chExt cx="2819400" cy="76199"/>
              </a:xfrm>
            </p:grpSpPr>
            <p:sp>
              <p:nvSpPr>
                <p:cNvPr id="106" name="矩形 105"/>
                <p:cNvSpPr/>
                <p:nvPr/>
              </p:nvSpPr>
              <p:spPr bwMode="auto">
                <a:xfrm>
                  <a:off x="3200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矩形 106"/>
                <p:cNvSpPr/>
                <p:nvPr/>
              </p:nvSpPr>
              <p:spPr bwMode="auto">
                <a:xfrm>
                  <a:off x="3962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8" name="矩形 107"/>
                <p:cNvSpPr/>
                <p:nvPr/>
              </p:nvSpPr>
              <p:spPr bwMode="auto">
                <a:xfrm>
                  <a:off x="4724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矩形 108"/>
                <p:cNvSpPr/>
                <p:nvPr/>
              </p:nvSpPr>
              <p:spPr bwMode="auto">
                <a:xfrm>
                  <a:off x="5486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05" name="TextBox 104"/>
              <p:cNvSpPr txBox="1"/>
              <p:nvPr/>
            </p:nvSpPr>
            <p:spPr>
              <a:xfrm>
                <a:off x="2286000" y="19812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WR-C</a:t>
                </a:r>
                <a:endParaRPr lang="zh-CN" altLang="en-US" sz="1600" dirty="0"/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>
              <a:off x="533400" y="4343400"/>
              <a:ext cx="3733800" cy="338554"/>
              <a:chOff x="2286000" y="1981200"/>
              <a:chExt cx="3733800" cy="338554"/>
            </a:xfrm>
          </p:grpSpPr>
          <p:grpSp>
            <p:nvGrpSpPr>
              <p:cNvPr id="111" name="组合 48"/>
              <p:cNvGrpSpPr/>
              <p:nvPr/>
            </p:nvGrpSpPr>
            <p:grpSpPr>
              <a:xfrm>
                <a:off x="3200400" y="2133601"/>
                <a:ext cx="2819400" cy="76199"/>
                <a:chOff x="3200400" y="1600200"/>
                <a:chExt cx="2819400" cy="76199"/>
              </a:xfrm>
            </p:grpSpPr>
            <p:sp>
              <p:nvSpPr>
                <p:cNvPr id="113" name="矩形 112"/>
                <p:cNvSpPr/>
                <p:nvPr/>
              </p:nvSpPr>
              <p:spPr bwMode="auto">
                <a:xfrm>
                  <a:off x="3200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4" name="矩形 113"/>
                <p:cNvSpPr/>
                <p:nvPr/>
              </p:nvSpPr>
              <p:spPr bwMode="auto">
                <a:xfrm>
                  <a:off x="3962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矩形 114"/>
                <p:cNvSpPr/>
                <p:nvPr/>
              </p:nvSpPr>
              <p:spPr bwMode="auto">
                <a:xfrm>
                  <a:off x="4724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矩形 115"/>
                <p:cNvSpPr/>
                <p:nvPr/>
              </p:nvSpPr>
              <p:spPr bwMode="auto">
                <a:xfrm>
                  <a:off x="5486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12" name="TextBox 111"/>
              <p:cNvSpPr txBox="1"/>
              <p:nvPr/>
            </p:nvSpPr>
            <p:spPr>
              <a:xfrm>
                <a:off x="2286000" y="19812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WR-D</a:t>
                </a:r>
                <a:endParaRPr lang="zh-CN" altLang="en-US" sz="1600" dirty="0"/>
              </a:p>
            </p:txBody>
          </p:sp>
        </p:grpSp>
      </p:grpSp>
      <p:grpSp>
        <p:nvGrpSpPr>
          <p:cNvPr id="212" name="组合 211"/>
          <p:cNvGrpSpPr/>
          <p:nvPr/>
        </p:nvGrpSpPr>
        <p:grpSpPr>
          <a:xfrm>
            <a:off x="4724400" y="4343400"/>
            <a:ext cx="3886200" cy="1905000"/>
            <a:chOff x="4724400" y="4343400"/>
            <a:chExt cx="3886200" cy="1905000"/>
          </a:xfrm>
        </p:grpSpPr>
        <p:grpSp>
          <p:nvGrpSpPr>
            <p:cNvPr id="122" name="组合 121"/>
            <p:cNvGrpSpPr/>
            <p:nvPr/>
          </p:nvGrpSpPr>
          <p:grpSpPr>
            <a:xfrm>
              <a:off x="5486400" y="5253335"/>
              <a:ext cx="3124200" cy="995065"/>
              <a:chOff x="3124200" y="4419600"/>
              <a:chExt cx="3124200" cy="995065"/>
            </a:xfrm>
          </p:grpSpPr>
          <p:sp>
            <p:nvSpPr>
              <p:cNvPr id="123" name="矩形 122"/>
              <p:cNvSpPr/>
              <p:nvPr/>
            </p:nvSpPr>
            <p:spPr bwMode="auto">
              <a:xfrm>
                <a:off x="3124200" y="4419600"/>
                <a:ext cx="3124200" cy="99059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24" name="组合 11"/>
              <p:cNvGrpSpPr/>
              <p:nvPr/>
            </p:nvGrpSpPr>
            <p:grpSpPr>
              <a:xfrm>
                <a:off x="4038600" y="4495800"/>
                <a:ext cx="533400" cy="609601"/>
                <a:chOff x="7162800" y="3352799"/>
                <a:chExt cx="533400" cy="609601"/>
              </a:xfrm>
            </p:grpSpPr>
            <p:sp>
              <p:nvSpPr>
                <p:cNvPr id="135" name="矩形 12"/>
                <p:cNvSpPr/>
                <p:nvPr/>
              </p:nvSpPr>
              <p:spPr bwMode="auto">
                <a:xfrm>
                  <a:off x="7162800" y="3352799"/>
                  <a:ext cx="533400" cy="53340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6" name="矩形 135"/>
                <p:cNvSpPr/>
                <p:nvPr/>
              </p:nvSpPr>
              <p:spPr bwMode="auto">
                <a:xfrm>
                  <a:off x="7162800" y="3886200"/>
                  <a:ext cx="533400" cy="76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5" name="组合 10"/>
              <p:cNvGrpSpPr/>
              <p:nvPr/>
            </p:nvGrpSpPr>
            <p:grpSpPr>
              <a:xfrm>
                <a:off x="3276600" y="4495800"/>
                <a:ext cx="533400" cy="609601"/>
                <a:chOff x="7162800" y="3352799"/>
                <a:chExt cx="533400" cy="609601"/>
              </a:xfrm>
            </p:grpSpPr>
            <p:sp>
              <p:nvSpPr>
                <p:cNvPr id="133" name="矩形 132"/>
                <p:cNvSpPr/>
                <p:nvPr/>
              </p:nvSpPr>
              <p:spPr bwMode="auto">
                <a:xfrm>
                  <a:off x="7162800" y="3352799"/>
                  <a:ext cx="533400" cy="533401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4" name="矩形 133"/>
                <p:cNvSpPr/>
                <p:nvPr/>
              </p:nvSpPr>
              <p:spPr bwMode="auto">
                <a:xfrm>
                  <a:off x="7162800" y="3886200"/>
                  <a:ext cx="533400" cy="76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6" name="组合 16"/>
              <p:cNvGrpSpPr/>
              <p:nvPr/>
            </p:nvGrpSpPr>
            <p:grpSpPr>
              <a:xfrm>
                <a:off x="4800600" y="4495800"/>
                <a:ext cx="533400" cy="609601"/>
                <a:chOff x="7162800" y="3352799"/>
                <a:chExt cx="533400" cy="609601"/>
              </a:xfrm>
            </p:grpSpPr>
            <p:sp>
              <p:nvSpPr>
                <p:cNvPr id="131" name="矩形 130"/>
                <p:cNvSpPr/>
                <p:nvPr/>
              </p:nvSpPr>
              <p:spPr bwMode="auto">
                <a:xfrm>
                  <a:off x="7162800" y="3352799"/>
                  <a:ext cx="533400" cy="53340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2" name="矩形 131"/>
                <p:cNvSpPr/>
                <p:nvPr/>
              </p:nvSpPr>
              <p:spPr bwMode="auto">
                <a:xfrm>
                  <a:off x="7162800" y="3886200"/>
                  <a:ext cx="533400" cy="76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7" name="组合 19"/>
              <p:cNvGrpSpPr/>
              <p:nvPr/>
            </p:nvGrpSpPr>
            <p:grpSpPr>
              <a:xfrm>
                <a:off x="5562600" y="4495800"/>
                <a:ext cx="533400" cy="609601"/>
                <a:chOff x="7162800" y="3352799"/>
                <a:chExt cx="533400" cy="609601"/>
              </a:xfrm>
            </p:grpSpPr>
            <p:sp>
              <p:nvSpPr>
                <p:cNvPr id="129" name="矩形 128"/>
                <p:cNvSpPr/>
                <p:nvPr/>
              </p:nvSpPr>
              <p:spPr bwMode="auto">
                <a:xfrm>
                  <a:off x="7162800" y="3352799"/>
                  <a:ext cx="533400" cy="53340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0" name="矩形 129"/>
                <p:cNvSpPr/>
                <p:nvPr/>
              </p:nvSpPr>
              <p:spPr bwMode="auto">
                <a:xfrm>
                  <a:off x="7162800" y="3886200"/>
                  <a:ext cx="533400" cy="76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28" name="TextBox 127"/>
              <p:cNvSpPr txBox="1"/>
              <p:nvPr/>
            </p:nvSpPr>
            <p:spPr>
              <a:xfrm>
                <a:off x="4038600" y="49530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/>
                  <a:t>………..</a:t>
                </a:r>
                <a:endParaRPr lang="zh-CN" altLang="en-US" sz="2400" b="1" dirty="0"/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>
              <a:off x="4724400" y="4919246"/>
              <a:ext cx="3733800" cy="338554"/>
              <a:chOff x="2286000" y="1981200"/>
              <a:chExt cx="3733800" cy="338554"/>
            </a:xfrm>
          </p:grpSpPr>
          <p:grpSp>
            <p:nvGrpSpPr>
              <p:cNvPr id="138" name="组合 48"/>
              <p:cNvGrpSpPr/>
              <p:nvPr/>
            </p:nvGrpSpPr>
            <p:grpSpPr>
              <a:xfrm>
                <a:off x="3200400" y="2133601"/>
                <a:ext cx="2819400" cy="76199"/>
                <a:chOff x="3200400" y="1600200"/>
                <a:chExt cx="2819400" cy="76199"/>
              </a:xfrm>
            </p:grpSpPr>
            <p:sp>
              <p:nvSpPr>
                <p:cNvPr id="140" name="矩形 139"/>
                <p:cNvSpPr/>
                <p:nvPr/>
              </p:nvSpPr>
              <p:spPr bwMode="auto">
                <a:xfrm>
                  <a:off x="3200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1" name="矩形 140"/>
                <p:cNvSpPr/>
                <p:nvPr/>
              </p:nvSpPr>
              <p:spPr bwMode="auto">
                <a:xfrm>
                  <a:off x="3962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2" name="矩形 141"/>
                <p:cNvSpPr/>
                <p:nvPr/>
              </p:nvSpPr>
              <p:spPr bwMode="auto">
                <a:xfrm>
                  <a:off x="4724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3" name="矩形 142"/>
                <p:cNvSpPr/>
                <p:nvPr/>
              </p:nvSpPr>
              <p:spPr bwMode="auto">
                <a:xfrm>
                  <a:off x="5486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39" name="TextBox 138"/>
              <p:cNvSpPr txBox="1"/>
              <p:nvPr/>
            </p:nvSpPr>
            <p:spPr>
              <a:xfrm>
                <a:off x="2286000" y="19812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WR-A</a:t>
                </a:r>
                <a:endParaRPr lang="zh-CN" altLang="en-US" sz="1600" dirty="0"/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>
              <a:off x="4724400" y="4724400"/>
              <a:ext cx="3733800" cy="338554"/>
              <a:chOff x="2286000" y="1981200"/>
              <a:chExt cx="3733800" cy="338554"/>
            </a:xfrm>
          </p:grpSpPr>
          <p:grpSp>
            <p:nvGrpSpPr>
              <p:cNvPr id="145" name="组合 48"/>
              <p:cNvGrpSpPr/>
              <p:nvPr/>
            </p:nvGrpSpPr>
            <p:grpSpPr>
              <a:xfrm>
                <a:off x="3200400" y="2133601"/>
                <a:ext cx="2819400" cy="76199"/>
                <a:chOff x="3200400" y="1600200"/>
                <a:chExt cx="2819400" cy="76199"/>
              </a:xfrm>
            </p:grpSpPr>
            <p:sp>
              <p:nvSpPr>
                <p:cNvPr id="147" name="矩形 146"/>
                <p:cNvSpPr/>
                <p:nvPr/>
              </p:nvSpPr>
              <p:spPr bwMode="auto">
                <a:xfrm>
                  <a:off x="3200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8" name="矩形 147"/>
                <p:cNvSpPr/>
                <p:nvPr/>
              </p:nvSpPr>
              <p:spPr bwMode="auto">
                <a:xfrm>
                  <a:off x="3962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9" name="矩形 148"/>
                <p:cNvSpPr/>
                <p:nvPr/>
              </p:nvSpPr>
              <p:spPr bwMode="auto">
                <a:xfrm>
                  <a:off x="4724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0" name="矩形 149"/>
                <p:cNvSpPr/>
                <p:nvPr/>
              </p:nvSpPr>
              <p:spPr bwMode="auto">
                <a:xfrm>
                  <a:off x="5486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46" name="TextBox 145"/>
              <p:cNvSpPr txBox="1"/>
              <p:nvPr/>
            </p:nvSpPr>
            <p:spPr>
              <a:xfrm>
                <a:off x="2286000" y="19812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/>
                  <a:t>WR-C</a:t>
                </a:r>
                <a:endParaRPr lang="zh-CN" altLang="en-US" sz="1600" b="1" dirty="0"/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4724400" y="4538246"/>
              <a:ext cx="3733800" cy="338554"/>
              <a:chOff x="2286000" y="1981200"/>
              <a:chExt cx="3733800" cy="338554"/>
            </a:xfrm>
          </p:grpSpPr>
          <p:grpSp>
            <p:nvGrpSpPr>
              <p:cNvPr id="152" name="组合 48"/>
              <p:cNvGrpSpPr/>
              <p:nvPr/>
            </p:nvGrpSpPr>
            <p:grpSpPr>
              <a:xfrm>
                <a:off x="3200400" y="2133601"/>
                <a:ext cx="2819400" cy="76199"/>
                <a:chOff x="3200400" y="1600200"/>
                <a:chExt cx="2819400" cy="76199"/>
              </a:xfrm>
            </p:grpSpPr>
            <p:sp>
              <p:nvSpPr>
                <p:cNvPr id="154" name="矩形 153"/>
                <p:cNvSpPr/>
                <p:nvPr/>
              </p:nvSpPr>
              <p:spPr bwMode="auto">
                <a:xfrm>
                  <a:off x="3200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矩形 154"/>
                <p:cNvSpPr/>
                <p:nvPr/>
              </p:nvSpPr>
              <p:spPr bwMode="auto">
                <a:xfrm>
                  <a:off x="3962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6" name="矩形 155"/>
                <p:cNvSpPr/>
                <p:nvPr/>
              </p:nvSpPr>
              <p:spPr bwMode="auto">
                <a:xfrm>
                  <a:off x="4724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7" name="矩形 156"/>
                <p:cNvSpPr/>
                <p:nvPr/>
              </p:nvSpPr>
              <p:spPr bwMode="auto">
                <a:xfrm>
                  <a:off x="5486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53" name="TextBox 152"/>
              <p:cNvSpPr txBox="1"/>
              <p:nvPr/>
            </p:nvSpPr>
            <p:spPr>
              <a:xfrm>
                <a:off x="2286000" y="19812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/>
                  <a:t>WR-B</a:t>
                </a:r>
                <a:endParaRPr lang="zh-CN" altLang="en-US" sz="1600" b="1" dirty="0"/>
              </a:p>
            </p:txBody>
          </p:sp>
        </p:grpSp>
        <p:grpSp>
          <p:nvGrpSpPr>
            <p:cNvPr id="158" name="组合 157"/>
            <p:cNvGrpSpPr/>
            <p:nvPr/>
          </p:nvGrpSpPr>
          <p:grpSpPr>
            <a:xfrm>
              <a:off x="4724400" y="4343400"/>
              <a:ext cx="3733800" cy="338554"/>
              <a:chOff x="2286000" y="1981200"/>
              <a:chExt cx="3733800" cy="338554"/>
            </a:xfrm>
          </p:grpSpPr>
          <p:grpSp>
            <p:nvGrpSpPr>
              <p:cNvPr id="159" name="组合 48"/>
              <p:cNvGrpSpPr/>
              <p:nvPr/>
            </p:nvGrpSpPr>
            <p:grpSpPr>
              <a:xfrm>
                <a:off x="3200400" y="2133601"/>
                <a:ext cx="2819400" cy="76199"/>
                <a:chOff x="3200400" y="1600200"/>
                <a:chExt cx="2819400" cy="76199"/>
              </a:xfrm>
            </p:grpSpPr>
            <p:sp>
              <p:nvSpPr>
                <p:cNvPr id="161" name="矩形 160"/>
                <p:cNvSpPr/>
                <p:nvPr/>
              </p:nvSpPr>
              <p:spPr bwMode="auto">
                <a:xfrm>
                  <a:off x="3200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 bwMode="auto">
                <a:xfrm>
                  <a:off x="3962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3" name="矩形 162"/>
                <p:cNvSpPr/>
                <p:nvPr/>
              </p:nvSpPr>
              <p:spPr bwMode="auto">
                <a:xfrm>
                  <a:off x="4724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4" name="矩形 163"/>
                <p:cNvSpPr/>
                <p:nvPr/>
              </p:nvSpPr>
              <p:spPr bwMode="auto">
                <a:xfrm>
                  <a:off x="5486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60" name="TextBox 159"/>
              <p:cNvSpPr txBox="1"/>
              <p:nvPr/>
            </p:nvSpPr>
            <p:spPr>
              <a:xfrm>
                <a:off x="2286000" y="19812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WR-D</a:t>
                </a:r>
                <a:endParaRPr lang="zh-CN" altLang="en-US" sz="1600" dirty="0"/>
              </a:p>
            </p:txBody>
          </p:sp>
        </p:grpSp>
      </p:grpSp>
      <p:grpSp>
        <p:nvGrpSpPr>
          <p:cNvPr id="168" name="组合 167"/>
          <p:cNvGrpSpPr/>
          <p:nvPr/>
        </p:nvGrpSpPr>
        <p:grpSpPr>
          <a:xfrm>
            <a:off x="457200" y="1524000"/>
            <a:ext cx="3886200" cy="1905000"/>
            <a:chOff x="2286000" y="1524000"/>
            <a:chExt cx="3886200" cy="1905000"/>
          </a:xfrm>
        </p:grpSpPr>
        <p:grpSp>
          <p:nvGrpSpPr>
            <p:cNvPr id="169" name="组合 26"/>
            <p:cNvGrpSpPr/>
            <p:nvPr/>
          </p:nvGrpSpPr>
          <p:grpSpPr>
            <a:xfrm>
              <a:off x="3048000" y="2433935"/>
              <a:ext cx="3124200" cy="995065"/>
              <a:chOff x="3124200" y="4419600"/>
              <a:chExt cx="3124200" cy="995065"/>
            </a:xfrm>
          </p:grpSpPr>
          <p:sp>
            <p:nvSpPr>
              <p:cNvPr id="198" name="矩形 197"/>
              <p:cNvSpPr/>
              <p:nvPr/>
            </p:nvSpPr>
            <p:spPr bwMode="auto">
              <a:xfrm>
                <a:off x="3124200" y="4419600"/>
                <a:ext cx="3124200" cy="99059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99" name="组合 11"/>
              <p:cNvGrpSpPr/>
              <p:nvPr/>
            </p:nvGrpSpPr>
            <p:grpSpPr>
              <a:xfrm>
                <a:off x="4038600" y="4495800"/>
                <a:ext cx="533400" cy="609601"/>
                <a:chOff x="7162800" y="3352799"/>
                <a:chExt cx="533400" cy="609601"/>
              </a:xfrm>
            </p:grpSpPr>
            <p:sp>
              <p:nvSpPr>
                <p:cNvPr id="210" name="矩形 12"/>
                <p:cNvSpPr/>
                <p:nvPr/>
              </p:nvSpPr>
              <p:spPr bwMode="auto">
                <a:xfrm>
                  <a:off x="7162800" y="3352799"/>
                  <a:ext cx="533400" cy="53340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1" name="矩形 210"/>
                <p:cNvSpPr/>
                <p:nvPr/>
              </p:nvSpPr>
              <p:spPr bwMode="auto">
                <a:xfrm>
                  <a:off x="7162800" y="3886200"/>
                  <a:ext cx="533400" cy="76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00" name="组合 10"/>
              <p:cNvGrpSpPr/>
              <p:nvPr/>
            </p:nvGrpSpPr>
            <p:grpSpPr>
              <a:xfrm>
                <a:off x="3276600" y="4495800"/>
                <a:ext cx="533400" cy="609601"/>
                <a:chOff x="7162800" y="3352799"/>
                <a:chExt cx="533400" cy="609601"/>
              </a:xfrm>
            </p:grpSpPr>
            <p:sp>
              <p:nvSpPr>
                <p:cNvPr id="208" name="矩形 207"/>
                <p:cNvSpPr/>
                <p:nvPr/>
              </p:nvSpPr>
              <p:spPr bwMode="auto">
                <a:xfrm>
                  <a:off x="7162800" y="3352799"/>
                  <a:ext cx="533400" cy="533401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9" name="矩形 208"/>
                <p:cNvSpPr/>
                <p:nvPr/>
              </p:nvSpPr>
              <p:spPr bwMode="auto">
                <a:xfrm>
                  <a:off x="7162800" y="3886200"/>
                  <a:ext cx="533400" cy="76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01" name="组合 16"/>
              <p:cNvGrpSpPr/>
              <p:nvPr/>
            </p:nvGrpSpPr>
            <p:grpSpPr>
              <a:xfrm>
                <a:off x="4800600" y="4495800"/>
                <a:ext cx="533400" cy="609601"/>
                <a:chOff x="7162800" y="3352799"/>
                <a:chExt cx="533400" cy="609601"/>
              </a:xfrm>
            </p:grpSpPr>
            <p:sp>
              <p:nvSpPr>
                <p:cNvPr id="206" name="矩形 35"/>
                <p:cNvSpPr/>
                <p:nvPr/>
              </p:nvSpPr>
              <p:spPr bwMode="auto">
                <a:xfrm>
                  <a:off x="7162800" y="3352799"/>
                  <a:ext cx="533400" cy="53340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7" name="矩形 206"/>
                <p:cNvSpPr/>
                <p:nvPr/>
              </p:nvSpPr>
              <p:spPr bwMode="auto">
                <a:xfrm>
                  <a:off x="7162800" y="3886200"/>
                  <a:ext cx="533400" cy="76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02" name="组合 19"/>
              <p:cNvGrpSpPr/>
              <p:nvPr/>
            </p:nvGrpSpPr>
            <p:grpSpPr>
              <a:xfrm>
                <a:off x="5562600" y="4495800"/>
                <a:ext cx="533400" cy="609601"/>
                <a:chOff x="7162800" y="3352799"/>
                <a:chExt cx="533400" cy="609601"/>
              </a:xfrm>
            </p:grpSpPr>
            <p:sp>
              <p:nvSpPr>
                <p:cNvPr id="204" name="矩形 33"/>
                <p:cNvSpPr/>
                <p:nvPr/>
              </p:nvSpPr>
              <p:spPr bwMode="auto">
                <a:xfrm>
                  <a:off x="7162800" y="3352799"/>
                  <a:ext cx="533400" cy="53340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5" name="矩形 34"/>
                <p:cNvSpPr/>
                <p:nvPr/>
              </p:nvSpPr>
              <p:spPr bwMode="auto">
                <a:xfrm>
                  <a:off x="7162800" y="3886200"/>
                  <a:ext cx="533400" cy="762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03" name="TextBox 32"/>
              <p:cNvSpPr txBox="1"/>
              <p:nvPr/>
            </p:nvSpPr>
            <p:spPr>
              <a:xfrm>
                <a:off x="4038600" y="49530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/>
                  <a:t>………..</a:t>
                </a:r>
                <a:endParaRPr lang="zh-CN" altLang="en-US" sz="2400" b="1" dirty="0"/>
              </a:p>
            </p:txBody>
          </p:sp>
        </p:grpSp>
        <p:grpSp>
          <p:nvGrpSpPr>
            <p:cNvPr id="170" name="组合 51"/>
            <p:cNvGrpSpPr/>
            <p:nvPr/>
          </p:nvGrpSpPr>
          <p:grpSpPr>
            <a:xfrm>
              <a:off x="2286000" y="2099846"/>
              <a:ext cx="3733800" cy="338554"/>
              <a:chOff x="2286000" y="1981200"/>
              <a:chExt cx="3733800" cy="338554"/>
            </a:xfrm>
          </p:grpSpPr>
          <p:grpSp>
            <p:nvGrpSpPr>
              <p:cNvPr id="192" name="组合 48"/>
              <p:cNvGrpSpPr/>
              <p:nvPr/>
            </p:nvGrpSpPr>
            <p:grpSpPr>
              <a:xfrm>
                <a:off x="3200400" y="2133601"/>
                <a:ext cx="2819400" cy="76199"/>
                <a:chOff x="3200400" y="1600200"/>
                <a:chExt cx="2819400" cy="76199"/>
              </a:xfrm>
            </p:grpSpPr>
            <p:sp>
              <p:nvSpPr>
                <p:cNvPr id="194" name="矩形 193"/>
                <p:cNvSpPr/>
                <p:nvPr/>
              </p:nvSpPr>
              <p:spPr bwMode="auto">
                <a:xfrm>
                  <a:off x="3200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5" name="矩形 194"/>
                <p:cNvSpPr/>
                <p:nvPr/>
              </p:nvSpPr>
              <p:spPr bwMode="auto">
                <a:xfrm>
                  <a:off x="3962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6" name="矩形 195"/>
                <p:cNvSpPr/>
                <p:nvPr/>
              </p:nvSpPr>
              <p:spPr bwMode="auto">
                <a:xfrm>
                  <a:off x="4724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7" name="矩形 196"/>
                <p:cNvSpPr/>
                <p:nvPr/>
              </p:nvSpPr>
              <p:spPr bwMode="auto">
                <a:xfrm>
                  <a:off x="5486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93" name="TextBox 192"/>
              <p:cNvSpPr txBox="1"/>
              <p:nvPr/>
            </p:nvSpPr>
            <p:spPr>
              <a:xfrm>
                <a:off x="2286000" y="19812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WR-A</a:t>
                </a:r>
                <a:endParaRPr lang="zh-CN" altLang="en-US" sz="1600" dirty="0"/>
              </a:p>
            </p:txBody>
          </p:sp>
        </p:grpSp>
        <p:grpSp>
          <p:nvGrpSpPr>
            <p:cNvPr id="171" name="组合 52"/>
            <p:cNvGrpSpPr/>
            <p:nvPr/>
          </p:nvGrpSpPr>
          <p:grpSpPr>
            <a:xfrm>
              <a:off x="2286000" y="1905000"/>
              <a:ext cx="3733800" cy="338554"/>
              <a:chOff x="2286000" y="1981200"/>
              <a:chExt cx="3733800" cy="338554"/>
            </a:xfrm>
          </p:grpSpPr>
          <p:grpSp>
            <p:nvGrpSpPr>
              <p:cNvPr id="186" name="组合 48"/>
              <p:cNvGrpSpPr/>
              <p:nvPr/>
            </p:nvGrpSpPr>
            <p:grpSpPr>
              <a:xfrm>
                <a:off x="3200400" y="2133601"/>
                <a:ext cx="2819400" cy="76199"/>
                <a:chOff x="3200400" y="1600200"/>
                <a:chExt cx="2819400" cy="76199"/>
              </a:xfrm>
            </p:grpSpPr>
            <p:sp>
              <p:nvSpPr>
                <p:cNvPr id="188" name="矩形 187"/>
                <p:cNvSpPr/>
                <p:nvPr/>
              </p:nvSpPr>
              <p:spPr bwMode="auto">
                <a:xfrm>
                  <a:off x="3200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9" name="矩形 188"/>
                <p:cNvSpPr/>
                <p:nvPr/>
              </p:nvSpPr>
              <p:spPr bwMode="auto">
                <a:xfrm>
                  <a:off x="3962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0" name="矩形 189"/>
                <p:cNvSpPr/>
                <p:nvPr/>
              </p:nvSpPr>
              <p:spPr bwMode="auto">
                <a:xfrm>
                  <a:off x="4724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1" name="矩形 190"/>
                <p:cNvSpPr/>
                <p:nvPr/>
              </p:nvSpPr>
              <p:spPr bwMode="auto">
                <a:xfrm>
                  <a:off x="5486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87" name="TextBox 186"/>
              <p:cNvSpPr txBox="1"/>
              <p:nvPr/>
            </p:nvSpPr>
            <p:spPr>
              <a:xfrm>
                <a:off x="2286000" y="19812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WR-B</a:t>
                </a:r>
                <a:endParaRPr lang="zh-CN" altLang="en-US" sz="1600" dirty="0"/>
              </a:p>
            </p:txBody>
          </p:sp>
        </p:grpSp>
        <p:grpSp>
          <p:nvGrpSpPr>
            <p:cNvPr id="172" name="组合 59"/>
            <p:cNvGrpSpPr/>
            <p:nvPr/>
          </p:nvGrpSpPr>
          <p:grpSpPr>
            <a:xfrm>
              <a:off x="2286000" y="1718846"/>
              <a:ext cx="3733800" cy="338554"/>
              <a:chOff x="2286000" y="1981200"/>
              <a:chExt cx="3733800" cy="338554"/>
            </a:xfrm>
          </p:grpSpPr>
          <p:grpSp>
            <p:nvGrpSpPr>
              <p:cNvPr id="180" name="组合 48"/>
              <p:cNvGrpSpPr/>
              <p:nvPr/>
            </p:nvGrpSpPr>
            <p:grpSpPr>
              <a:xfrm>
                <a:off x="3200400" y="2133601"/>
                <a:ext cx="2819400" cy="76199"/>
                <a:chOff x="3200400" y="1600200"/>
                <a:chExt cx="2819400" cy="76199"/>
              </a:xfrm>
            </p:grpSpPr>
            <p:sp>
              <p:nvSpPr>
                <p:cNvPr id="182" name="矩形 181"/>
                <p:cNvSpPr/>
                <p:nvPr/>
              </p:nvSpPr>
              <p:spPr bwMode="auto">
                <a:xfrm>
                  <a:off x="3200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3" name="矩形 182"/>
                <p:cNvSpPr/>
                <p:nvPr/>
              </p:nvSpPr>
              <p:spPr bwMode="auto">
                <a:xfrm>
                  <a:off x="3962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4" name="矩形 183"/>
                <p:cNvSpPr/>
                <p:nvPr/>
              </p:nvSpPr>
              <p:spPr bwMode="auto">
                <a:xfrm>
                  <a:off x="4724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5" name="矩形 184"/>
                <p:cNvSpPr/>
                <p:nvPr/>
              </p:nvSpPr>
              <p:spPr bwMode="auto">
                <a:xfrm>
                  <a:off x="5486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81" name="TextBox 180"/>
              <p:cNvSpPr txBox="1"/>
              <p:nvPr/>
            </p:nvSpPr>
            <p:spPr>
              <a:xfrm>
                <a:off x="2286000" y="19812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WR-C</a:t>
                </a:r>
                <a:endParaRPr lang="zh-CN" altLang="en-US" sz="1600" dirty="0"/>
              </a:p>
            </p:txBody>
          </p:sp>
        </p:grpSp>
        <p:grpSp>
          <p:nvGrpSpPr>
            <p:cNvPr id="173" name="组合 66"/>
            <p:cNvGrpSpPr/>
            <p:nvPr/>
          </p:nvGrpSpPr>
          <p:grpSpPr>
            <a:xfrm>
              <a:off x="2286000" y="1524000"/>
              <a:ext cx="3733800" cy="338554"/>
              <a:chOff x="2286000" y="1981200"/>
              <a:chExt cx="3733800" cy="338554"/>
            </a:xfrm>
          </p:grpSpPr>
          <p:grpSp>
            <p:nvGrpSpPr>
              <p:cNvPr id="174" name="组合 48"/>
              <p:cNvGrpSpPr/>
              <p:nvPr/>
            </p:nvGrpSpPr>
            <p:grpSpPr>
              <a:xfrm>
                <a:off x="3200400" y="2133601"/>
                <a:ext cx="2819400" cy="76199"/>
                <a:chOff x="3200400" y="1600200"/>
                <a:chExt cx="2819400" cy="76199"/>
              </a:xfrm>
            </p:grpSpPr>
            <p:sp>
              <p:nvSpPr>
                <p:cNvPr id="176" name="矩形 175"/>
                <p:cNvSpPr/>
                <p:nvPr/>
              </p:nvSpPr>
              <p:spPr bwMode="auto">
                <a:xfrm>
                  <a:off x="3200400" y="1600200"/>
                  <a:ext cx="533400" cy="7619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7" name="矩形 176"/>
                <p:cNvSpPr/>
                <p:nvPr/>
              </p:nvSpPr>
              <p:spPr bwMode="auto">
                <a:xfrm>
                  <a:off x="3962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 bwMode="auto">
                <a:xfrm>
                  <a:off x="4724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矩形 178"/>
                <p:cNvSpPr/>
                <p:nvPr/>
              </p:nvSpPr>
              <p:spPr bwMode="auto">
                <a:xfrm>
                  <a:off x="5486400" y="1600200"/>
                  <a:ext cx="533400" cy="7619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5" name="TextBox 174"/>
              <p:cNvSpPr txBox="1"/>
              <p:nvPr/>
            </p:nvSpPr>
            <p:spPr>
              <a:xfrm>
                <a:off x="2286000" y="19812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WR-D</a:t>
                </a:r>
                <a:endParaRPr lang="zh-CN" altLang="en-US" sz="1600" dirty="0"/>
              </a:p>
            </p:txBody>
          </p:sp>
        </p:grpSp>
      </p:grpSp>
      <p:grpSp>
        <p:nvGrpSpPr>
          <p:cNvPr id="218" name="组合 217"/>
          <p:cNvGrpSpPr/>
          <p:nvPr/>
        </p:nvGrpSpPr>
        <p:grpSpPr>
          <a:xfrm>
            <a:off x="6324600" y="914400"/>
            <a:ext cx="1676400" cy="369332"/>
            <a:chOff x="6324600" y="1078468"/>
            <a:chExt cx="1676400" cy="369332"/>
          </a:xfrm>
        </p:grpSpPr>
        <p:cxnSp>
          <p:nvCxnSpPr>
            <p:cNvPr id="214" name="直接箭头连接符 41"/>
            <p:cNvCxnSpPr/>
            <p:nvPr/>
          </p:nvCxnSpPr>
          <p:spPr>
            <a:xfrm>
              <a:off x="6324600" y="1447800"/>
              <a:ext cx="167640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headEnd type="none" w="med" len="med"/>
              <a:tailEnd type="stealth" w="sm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17" name="TextBox 216"/>
            <p:cNvSpPr txBox="1"/>
            <p:nvPr/>
          </p:nvSpPr>
          <p:spPr>
            <a:xfrm>
              <a:off x="6324600" y="10784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FF0000"/>
                  </a:solidFill>
                </a:rPr>
                <a:t>Shift bytes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9" name="TextBox 218"/>
          <p:cNvSpPr txBox="1"/>
          <p:nvPr/>
        </p:nvSpPr>
        <p:spPr>
          <a:xfrm>
            <a:off x="6934200" y="3733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reordering </a:t>
            </a:r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B and 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226" name="组合 225"/>
          <p:cNvGrpSpPr/>
          <p:nvPr/>
        </p:nvGrpSpPr>
        <p:grpSpPr>
          <a:xfrm>
            <a:off x="1295400" y="1524000"/>
            <a:ext cx="1752600" cy="990600"/>
            <a:chOff x="1295400" y="1524000"/>
            <a:chExt cx="1752600" cy="990600"/>
          </a:xfrm>
        </p:grpSpPr>
        <p:sp>
          <p:nvSpPr>
            <p:cNvPr id="224" name="矩形 223"/>
            <p:cNvSpPr/>
            <p:nvPr/>
          </p:nvSpPr>
          <p:spPr bwMode="auto">
            <a:xfrm>
              <a:off x="1295400" y="1524000"/>
              <a:ext cx="685800" cy="9906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1981200" y="1840468"/>
              <a:ext cx="1066800" cy="36933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</a:rPr>
                <a:t>Conflict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5486400" y="1524000"/>
            <a:ext cx="3124200" cy="1359932"/>
            <a:chOff x="5486400" y="1524000"/>
            <a:chExt cx="3124200" cy="1359932"/>
          </a:xfrm>
        </p:grpSpPr>
        <p:sp>
          <p:nvSpPr>
            <p:cNvPr id="228" name="矩形 227"/>
            <p:cNvSpPr/>
            <p:nvPr/>
          </p:nvSpPr>
          <p:spPr bwMode="auto">
            <a:xfrm>
              <a:off x="5486400" y="1524000"/>
              <a:ext cx="3124200" cy="990600"/>
            </a:xfrm>
            <a:prstGeom prst="rect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7162800" y="2514600"/>
              <a:ext cx="1447800" cy="36933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</a:rPr>
                <a:t>No Conflict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1981200" y="4343400"/>
            <a:ext cx="2590800" cy="1283732"/>
            <a:chOff x="1981200" y="4343400"/>
            <a:chExt cx="2590800" cy="1283732"/>
          </a:xfrm>
        </p:grpSpPr>
        <p:grpSp>
          <p:nvGrpSpPr>
            <p:cNvPr id="231" name="组合 230"/>
            <p:cNvGrpSpPr/>
            <p:nvPr/>
          </p:nvGrpSpPr>
          <p:grpSpPr>
            <a:xfrm>
              <a:off x="1981200" y="4724400"/>
              <a:ext cx="1066800" cy="902732"/>
              <a:chOff x="1143000" y="1905000"/>
              <a:chExt cx="1066800" cy="902732"/>
            </a:xfrm>
          </p:grpSpPr>
          <p:sp>
            <p:nvSpPr>
              <p:cNvPr id="232" name="矩形 231"/>
              <p:cNvSpPr/>
              <p:nvPr/>
            </p:nvSpPr>
            <p:spPr bwMode="auto">
              <a:xfrm>
                <a:off x="1295400" y="1905000"/>
                <a:ext cx="685800" cy="533400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1143000" y="2438400"/>
                <a:ext cx="1066800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</a:rPr>
                  <a:t>Conflict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4" name="组合 233"/>
            <p:cNvGrpSpPr/>
            <p:nvPr/>
          </p:nvGrpSpPr>
          <p:grpSpPr>
            <a:xfrm>
              <a:off x="3505200" y="4343400"/>
              <a:ext cx="1066800" cy="902732"/>
              <a:chOff x="1143000" y="1905000"/>
              <a:chExt cx="1066800" cy="902732"/>
            </a:xfrm>
          </p:grpSpPr>
          <p:sp>
            <p:nvSpPr>
              <p:cNvPr id="235" name="矩形 234"/>
              <p:cNvSpPr/>
              <p:nvPr/>
            </p:nvSpPr>
            <p:spPr bwMode="auto">
              <a:xfrm>
                <a:off x="1295400" y="1905000"/>
                <a:ext cx="685800" cy="533400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1143000" y="2438400"/>
                <a:ext cx="1066800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</a:rPr>
                  <a:t>Conflict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8" name="组合 237"/>
          <p:cNvGrpSpPr/>
          <p:nvPr/>
        </p:nvGrpSpPr>
        <p:grpSpPr>
          <a:xfrm>
            <a:off x="5486400" y="4800600"/>
            <a:ext cx="3124200" cy="750332"/>
            <a:chOff x="6248400" y="1600200"/>
            <a:chExt cx="3124200" cy="750332"/>
          </a:xfrm>
        </p:grpSpPr>
        <p:sp>
          <p:nvSpPr>
            <p:cNvPr id="239" name="矩形 238"/>
            <p:cNvSpPr/>
            <p:nvPr/>
          </p:nvSpPr>
          <p:spPr bwMode="auto">
            <a:xfrm>
              <a:off x="6248400" y="1600200"/>
              <a:ext cx="3124200" cy="381000"/>
            </a:xfrm>
            <a:prstGeom prst="rect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7924800" y="1981200"/>
              <a:ext cx="1447800" cy="36933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</a:rPr>
                <a:t>No Conflict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5486400" y="4038600"/>
            <a:ext cx="3124200" cy="762000"/>
            <a:chOff x="6248400" y="1219200"/>
            <a:chExt cx="3124200" cy="762000"/>
          </a:xfrm>
        </p:grpSpPr>
        <p:sp>
          <p:nvSpPr>
            <p:cNvPr id="242" name="矩形 241"/>
            <p:cNvSpPr/>
            <p:nvPr/>
          </p:nvSpPr>
          <p:spPr bwMode="auto">
            <a:xfrm>
              <a:off x="6248400" y="1600200"/>
              <a:ext cx="3124200" cy="381000"/>
            </a:xfrm>
            <a:prstGeom prst="rect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6248400" y="1219200"/>
              <a:ext cx="1447800" cy="36933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</a:rPr>
                <a:t>No Conflict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6934200" y="3200400"/>
            <a:ext cx="1752600" cy="381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4x throughput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6629400" y="6031468"/>
            <a:ext cx="2057400" cy="36933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1.5x throughput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44" grpId="0" animBg="1"/>
      <p:bldP spid="2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solidFill>
                  <a:schemeClr val="tx1"/>
                </a:solidFill>
              </a:rPr>
              <a:t>But They do NOT Help</a:t>
            </a:r>
            <a:endParaRPr lang="en-US" altLang="zh-TW" sz="3600" dirty="0" smtClean="0">
              <a:solidFill>
                <a:schemeClr val="tx1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12</a:t>
            </a:fld>
            <a:endParaRPr lang="en-US" altLang="zh-TW" b="1" dirty="0" smtClean="0"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71" name="表格 70"/>
          <p:cNvGraphicFramePr>
            <a:graphicFrameLocks noGrp="1"/>
          </p:cNvGraphicFramePr>
          <p:nvPr/>
        </p:nvGraphicFramePr>
        <p:xfrm>
          <a:off x="381000" y="4191000"/>
          <a:ext cx="8382000" cy="11887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723401"/>
                <a:gridCol w="66585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PWL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intra</a:t>
                      </a:r>
                      <a:r>
                        <a:rPr lang="en-US" altLang="zh-CN" sz="2000" baseline="0" dirty="0" smtClean="0"/>
                        <a:t>-level wear leveling without overhead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Scheduling</a:t>
                      </a:r>
                      <a:endParaRPr lang="zh-CN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Scheduling writes</a:t>
                      </a:r>
                      <a:r>
                        <a:rPr lang="en-US" altLang="zh-CN" sz="2000" baseline="0" dirty="0" smtClean="0"/>
                        <a:t> </a:t>
                      </a:r>
                      <a:r>
                        <a:rPr lang="en-US" altLang="zh-CN" sz="2000" dirty="0" smtClean="0"/>
                        <a:t>under both</a:t>
                      </a:r>
                      <a:r>
                        <a:rPr lang="en-US" altLang="zh-CN" sz="2000" baseline="0" dirty="0" smtClean="0"/>
                        <a:t> power constraints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N x local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0" dirty="0" smtClean="0">
                          <a:cs typeface="Arial" charset="0"/>
                        </a:rPr>
                        <a:t>Enlarging</a:t>
                      </a:r>
                      <a:r>
                        <a:rPr lang="en-US" altLang="zh-CN" sz="2000" b="0" kern="0" baseline="0" dirty="0" smtClean="0">
                          <a:cs typeface="Arial" charset="0"/>
                        </a:rPr>
                        <a:t> </a:t>
                      </a:r>
                      <a:r>
                        <a:rPr lang="en-US" altLang="zh-CN" sz="2000" b="0" kern="0" dirty="0" smtClean="0">
                          <a:cs typeface="Arial" charset="0"/>
                        </a:rPr>
                        <a:t>local charge pump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Chart 4"/>
          <p:cNvGraphicFramePr>
            <a:graphicFrameLocks/>
          </p:cNvGraphicFramePr>
          <p:nvPr/>
        </p:nvGraphicFramePr>
        <p:xfrm>
          <a:off x="457200" y="762000"/>
          <a:ext cx="7696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5" name="组合 15"/>
          <p:cNvGrpSpPr/>
          <p:nvPr/>
        </p:nvGrpSpPr>
        <p:grpSpPr>
          <a:xfrm>
            <a:off x="3733800" y="3505200"/>
            <a:ext cx="4876800" cy="1085910"/>
            <a:chOff x="3733800" y="3505200"/>
            <a:chExt cx="4876800" cy="1085910"/>
          </a:xfrm>
        </p:grpSpPr>
        <p:sp>
          <p:nvSpPr>
            <p:cNvPr id="26" name="矩形 25"/>
            <p:cNvSpPr/>
            <p:nvPr/>
          </p:nvSpPr>
          <p:spPr bwMode="auto">
            <a:xfrm>
              <a:off x="3733800" y="3505200"/>
              <a:ext cx="685800" cy="3810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58000" y="41910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--- </a:t>
              </a:r>
              <a:r>
                <a:rPr lang="en-US" altLang="zh-CN" sz="2000" b="1" dirty="0" smtClean="0">
                  <a:solidFill>
                    <a:srgbClr val="FF0000"/>
                  </a:solidFill>
                </a:rPr>
                <a:t>No effect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组合 18"/>
          <p:cNvGrpSpPr/>
          <p:nvPr/>
        </p:nvGrpSpPr>
        <p:grpSpPr>
          <a:xfrm>
            <a:off x="4495800" y="3429000"/>
            <a:ext cx="4648200" cy="1600200"/>
            <a:chOff x="4038600" y="4057710"/>
            <a:chExt cx="4648200" cy="1600200"/>
          </a:xfrm>
        </p:grpSpPr>
        <p:sp>
          <p:nvSpPr>
            <p:cNvPr id="29" name="矩形 28"/>
            <p:cNvSpPr/>
            <p:nvPr/>
          </p:nvSpPr>
          <p:spPr bwMode="auto">
            <a:xfrm>
              <a:off x="4038600" y="4057710"/>
              <a:ext cx="1905000" cy="457200"/>
            </a:xfrm>
            <a:prstGeom prst="rect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4200" y="52578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--- </a:t>
              </a:r>
              <a:r>
                <a:rPr lang="en-US" altLang="zh-CN" sz="2000" b="1" dirty="0" smtClean="0">
                  <a:solidFill>
                    <a:srgbClr val="FF0000"/>
                  </a:solidFill>
                </a:rPr>
                <a:t>No effect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组合 21"/>
          <p:cNvGrpSpPr/>
          <p:nvPr/>
        </p:nvGrpSpPr>
        <p:grpSpPr>
          <a:xfrm>
            <a:off x="5257800" y="3352800"/>
            <a:ext cx="2971800" cy="2057400"/>
            <a:chOff x="5562600" y="3981510"/>
            <a:chExt cx="2971800" cy="2057400"/>
          </a:xfrm>
        </p:grpSpPr>
        <p:sp>
          <p:nvSpPr>
            <p:cNvPr id="32" name="矩形 31"/>
            <p:cNvSpPr/>
            <p:nvPr/>
          </p:nvSpPr>
          <p:spPr bwMode="auto">
            <a:xfrm>
              <a:off x="6705600" y="3981510"/>
              <a:ext cx="609600" cy="5334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5638800"/>
              <a:ext cx="297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/>
                <a:t>--- </a:t>
              </a:r>
              <a:r>
                <a:rPr lang="en-US" altLang="zh-CN" sz="2000" b="1" dirty="0" smtClean="0">
                  <a:solidFill>
                    <a:srgbClr val="FF0000"/>
                  </a:solidFill>
                </a:rPr>
                <a:t>1.5xlocal No effect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14400" y="3048000"/>
            <a:ext cx="7315200" cy="3124200"/>
            <a:chOff x="914400" y="3048000"/>
            <a:chExt cx="7315200" cy="3124200"/>
          </a:xfrm>
        </p:grpSpPr>
        <p:sp>
          <p:nvSpPr>
            <p:cNvPr id="35" name="矩形 34"/>
            <p:cNvSpPr/>
            <p:nvPr/>
          </p:nvSpPr>
          <p:spPr bwMode="auto">
            <a:xfrm>
              <a:off x="914400" y="5715000"/>
              <a:ext cx="7315200" cy="4572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FF0000"/>
                  </a:solidFill>
                </a:rPr>
                <a:t>2 x local ≈ DIMM only case, but 100% overhead!</a:t>
              </a:r>
              <a:endParaRPr lang="zh-CN" altLang="en-US" sz="2400" b="1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 bwMode="auto">
            <a:xfrm>
              <a:off x="1752600" y="3048000"/>
              <a:ext cx="61722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 rot="16200000">
            <a:off x="2486055" y="2283767"/>
            <a:ext cx="198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DIMM+chip</a:t>
            </a:r>
            <a:endParaRPr lang="zh-CN" alt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57600" y="2819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PWL</a:t>
            </a:r>
            <a:endParaRPr lang="zh-CN" alt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419600" y="2819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Scheduling</a:t>
            </a:r>
            <a:endParaRPr lang="zh-CN" alt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15000" y="2590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1.5xLocal</a:t>
            </a:r>
            <a:endParaRPr lang="zh-CN" alt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00800" y="2590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2xLocal</a:t>
            </a:r>
            <a:endParaRPr lang="zh-CN" altLang="en-US" sz="2000" b="1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1852568" y="1907545"/>
            <a:ext cx="183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DIMM only</a:t>
            </a:r>
            <a:endParaRPr lang="zh-CN" altLang="en-US" sz="2400" b="1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 uiExpand="1">
        <p:bldSub>
          <a:bldChart bld="series"/>
        </p:bldSub>
      </p:bldGraphic>
      <p:bldP spid="20" grpId="0"/>
      <p:bldP spid="21" grpId="1"/>
      <p:bldP spid="22" grpId="0"/>
      <p:bldP spid="22" grpId="1"/>
      <p:bldP spid="23" grpId="0"/>
      <p:bldP spid="23" grpId="1"/>
      <p:bldP spid="34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13</a:t>
            </a:fld>
            <a:endParaRPr lang="en-US" altLang="zh-TW" b="1" smtClean="0">
              <a:latin typeface="Calibri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/>
              <a:t>How to tackle </a:t>
            </a:r>
          </a:p>
          <a:p>
            <a:pPr algn="ctr"/>
            <a:r>
              <a:rPr lang="en-US" altLang="zh-CN" sz="4400" b="1" i="1" dirty="0" smtClean="0">
                <a:solidFill>
                  <a:srgbClr val="FF0000"/>
                </a:solidFill>
              </a:rPr>
              <a:t>chip level power constraint</a:t>
            </a:r>
            <a:r>
              <a:rPr lang="en-US" altLang="zh-CN" sz="4400" b="1" dirty="0" smtClean="0"/>
              <a:t>?</a:t>
            </a:r>
            <a:endParaRPr lang="zh-CN" altLang="en-US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Global Charge Pump</a:t>
            </a:r>
          </a:p>
        </p:txBody>
      </p:sp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14</a:t>
            </a:fld>
            <a:endParaRPr lang="en-US" altLang="zh-TW" b="1" smtClean="0">
              <a:latin typeface="Calibri" pitchFamily="34" charset="0"/>
              <a:cs typeface="Arial" charset="0"/>
            </a:endParaRPr>
          </a:p>
        </p:txBody>
      </p:sp>
      <p:grpSp>
        <p:nvGrpSpPr>
          <p:cNvPr id="33" name="组合 179"/>
          <p:cNvGrpSpPr/>
          <p:nvPr/>
        </p:nvGrpSpPr>
        <p:grpSpPr>
          <a:xfrm>
            <a:off x="685800" y="3562290"/>
            <a:ext cx="5867400" cy="400110"/>
            <a:chOff x="1314001" y="4171890"/>
            <a:chExt cx="5867400" cy="400110"/>
          </a:xfrm>
        </p:grpSpPr>
        <p:grpSp>
          <p:nvGrpSpPr>
            <p:cNvPr id="34" name="组合 178"/>
            <p:cNvGrpSpPr/>
            <p:nvPr/>
          </p:nvGrpSpPr>
          <p:grpSpPr>
            <a:xfrm>
              <a:off x="1314001" y="4171890"/>
              <a:ext cx="362399" cy="400110"/>
              <a:chOff x="711682" y="3257490"/>
              <a:chExt cx="362399" cy="400110"/>
            </a:xfrm>
          </p:grpSpPr>
          <p:sp>
            <p:nvSpPr>
              <p:cNvPr id="159" name="Oval 19"/>
              <p:cNvSpPr/>
              <p:nvPr/>
            </p:nvSpPr>
            <p:spPr bwMode="auto">
              <a:xfrm>
                <a:off x="711682" y="3276600"/>
                <a:ext cx="362399" cy="33487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719004" y="3257490"/>
                <a:ext cx="3477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en-US" sz="2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8" name="TextBox 157"/>
            <p:cNvSpPr txBox="1"/>
            <p:nvPr/>
          </p:nvSpPr>
          <p:spPr>
            <a:xfrm>
              <a:off x="1716405" y="4171890"/>
              <a:ext cx="54649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zh-CN" sz="2000" kern="0" dirty="0" smtClean="0">
                  <a:cs typeface="Arial" charset="0"/>
                </a:rPr>
                <a:t>GCP balances power supply among chips</a:t>
              </a:r>
            </a:p>
          </p:txBody>
        </p:sp>
      </p:grpSp>
      <p:grpSp>
        <p:nvGrpSpPr>
          <p:cNvPr id="38" name="组合 193"/>
          <p:cNvGrpSpPr/>
          <p:nvPr/>
        </p:nvGrpSpPr>
        <p:grpSpPr>
          <a:xfrm>
            <a:off x="685800" y="4000380"/>
            <a:ext cx="6610799" cy="400110"/>
            <a:chOff x="1314001" y="4171890"/>
            <a:chExt cx="6610799" cy="400110"/>
          </a:xfrm>
        </p:grpSpPr>
        <p:grpSp>
          <p:nvGrpSpPr>
            <p:cNvPr id="39" name="组合 178"/>
            <p:cNvGrpSpPr/>
            <p:nvPr/>
          </p:nvGrpSpPr>
          <p:grpSpPr>
            <a:xfrm>
              <a:off x="1314001" y="4171890"/>
              <a:ext cx="362399" cy="400110"/>
              <a:chOff x="711682" y="3257490"/>
              <a:chExt cx="362399" cy="400110"/>
            </a:xfrm>
          </p:grpSpPr>
          <p:sp>
            <p:nvSpPr>
              <p:cNvPr id="197" name="Oval 19"/>
              <p:cNvSpPr/>
              <p:nvPr/>
            </p:nvSpPr>
            <p:spPr bwMode="auto">
              <a:xfrm>
                <a:off x="711682" y="3276600"/>
                <a:ext cx="362399" cy="33487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729235" y="3257490"/>
                <a:ext cx="3273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2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6" name="TextBox 195"/>
            <p:cNvSpPr txBox="1"/>
            <p:nvPr/>
          </p:nvSpPr>
          <p:spPr>
            <a:xfrm>
              <a:off x="1716405" y="4171890"/>
              <a:ext cx="6208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/>
              <a:r>
                <a:rPr lang="en-US" altLang="zh-CN" sz="2000" kern="0" dirty="0" smtClean="0">
                  <a:cs typeface="Arial" charset="0"/>
                </a:rPr>
                <a:t>Power of GCP + LCPs ≤ DIMM level power constraint</a:t>
              </a:r>
              <a:endParaRPr lang="en-US" altLang="zh-CN" sz="2000" b="1" kern="0" dirty="0" smtClean="0">
                <a:cs typeface="Arial" charset="0"/>
              </a:endParaRPr>
            </a:p>
          </p:txBody>
        </p:sp>
      </p:grpSp>
      <p:grpSp>
        <p:nvGrpSpPr>
          <p:cNvPr id="45" name="组合 185"/>
          <p:cNvGrpSpPr/>
          <p:nvPr/>
        </p:nvGrpSpPr>
        <p:grpSpPr>
          <a:xfrm>
            <a:off x="685800" y="4400490"/>
            <a:ext cx="7543800" cy="419220"/>
            <a:chOff x="1314001" y="4152780"/>
            <a:chExt cx="7543800" cy="419220"/>
          </a:xfrm>
        </p:grpSpPr>
        <p:grpSp>
          <p:nvGrpSpPr>
            <p:cNvPr id="46" name="组合 178"/>
            <p:cNvGrpSpPr/>
            <p:nvPr/>
          </p:nvGrpSpPr>
          <p:grpSpPr>
            <a:xfrm>
              <a:off x="1314001" y="4171890"/>
              <a:ext cx="362399" cy="400110"/>
              <a:chOff x="711682" y="3257490"/>
              <a:chExt cx="362399" cy="400110"/>
            </a:xfrm>
          </p:grpSpPr>
          <p:sp>
            <p:nvSpPr>
              <p:cNvPr id="189" name="Oval 19"/>
              <p:cNvSpPr/>
              <p:nvPr/>
            </p:nvSpPr>
            <p:spPr bwMode="auto">
              <a:xfrm>
                <a:off x="711682" y="3276600"/>
                <a:ext cx="362399" cy="33487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729235" y="3257490"/>
                <a:ext cx="3273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2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8" name="TextBox 187"/>
            <p:cNvSpPr txBox="1"/>
            <p:nvPr/>
          </p:nvSpPr>
          <p:spPr>
            <a:xfrm>
              <a:off x="1716405" y="4152780"/>
              <a:ext cx="7141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zh-CN" sz="2000" kern="0" dirty="0" smtClean="0">
                  <a:cs typeface="Arial" charset="0"/>
                </a:rPr>
                <a:t>Each sub-array is powered by either GCP or LCP, not both</a:t>
              </a:r>
            </a:p>
          </p:txBody>
        </p:sp>
      </p:grpSp>
      <p:grpSp>
        <p:nvGrpSpPr>
          <p:cNvPr id="291" name="组合 290"/>
          <p:cNvGrpSpPr/>
          <p:nvPr/>
        </p:nvGrpSpPr>
        <p:grpSpPr>
          <a:xfrm>
            <a:off x="457200" y="838200"/>
            <a:ext cx="8153400" cy="1981200"/>
            <a:chOff x="457200" y="990600"/>
            <a:chExt cx="8153400" cy="1981200"/>
          </a:xfrm>
        </p:grpSpPr>
        <p:grpSp>
          <p:nvGrpSpPr>
            <p:cNvPr id="5" name="组合 35"/>
            <p:cNvGrpSpPr/>
            <p:nvPr/>
          </p:nvGrpSpPr>
          <p:grpSpPr>
            <a:xfrm>
              <a:off x="457200" y="1219200"/>
              <a:ext cx="1447800" cy="1752600"/>
              <a:chOff x="533400" y="4419600"/>
              <a:chExt cx="1447800" cy="1752600"/>
            </a:xfrm>
          </p:grpSpPr>
          <p:sp>
            <p:nvSpPr>
              <p:cNvPr id="140" name="矩形 139"/>
              <p:cNvSpPr/>
              <p:nvPr/>
            </p:nvSpPr>
            <p:spPr bwMode="auto">
              <a:xfrm>
                <a:off x="533400" y="4419600"/>
                <a:ext cx="1447800" cy="17526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6" name="组合 27"/>
              <p:cNvGrpSpPr/>
              <p:nvPr/>
            </p:nvGrpSpPr>
            <p:grpSpPr>
              <a:xfrm>
                <a:off x="685800" y="5638800"/>
                <a:ext cx="1143000" cy="381000"/>
                <a:chOff x="2819400" y="5486400"/>
                <a:chExt cx="914400" cy="381000"/>
              </a:xfrm>
            </p:grpSpPr>
            <p:sp>
              <p:nvSpPr>
                <p:cNvPr id="146" name="矩形 145"/>
                <p:cNvSpPr/>
                <p:nvPr/>
              </p:nvSpPr>
              <p:spPr bwMode="auto">
                <a:xfrm>
                  <a:off x="2819400" y="5486400"/>
                  <a:ext cx="914400" cy="381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2819400" y="5486400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 dirty="0" smtClean="0"/>
                    <a:t>IM</a:t>
                  </a:r>
                  <a:endParaRPr lang="zh-CN" altLang="en-US" b="1" dirty="0"/>
                </a:p>
              </p:txBody>
            </p:sp>
          </p:grpSp>
          <p:sp>
            <p:nvSpPr>
              <p:cNvPr id="142" name="TextBox 141"/>
              <p:cNvSpPr txBox="1"/>
              <p:nvPr/>
            </p:nvSpPr>
            <p:spPr>
              <a:xfrm>
                <a:off x="533400" y="4916269"/>
                <a:ext cx="1447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Bridge Chip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" name="组合 33"/>
              <p:cNvGrpSpPr/>
              <p:nvPr/>
            </p:nvGrpSpPr>
            <p:grpSpPr>
              <a:xfrm>
                <a:off x="914400" y="4495800"/>
                <a:ext cx="685800" cy="381000"/>
                <a:chOff x="4114800" y="4572000"/>
                <a:chExt cx="685800" cy="381000"/>
              </a:xfrm>
            </p:grpSpPr>
            <p:sp>
              <p:nvSpPr>
                <p:cNvPr id="144" name="矩形 30"/>
                <p:cNvSpPr/>
                <p:nvPr/>
              </p:nvSpPr>
              <p:spPr bwMode="auto">
                <a:xfrm>
                  <a:off x="4114800" y="4572000"/>
                  <a:ext cx="6858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4114800" y="4572000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 dirty="0" smtClean="0"/>
                    <a:t>GCP</a:t>
                  </a:r>
                  <a:endParaRPr lang="zh-CN" altLang="en-US" b="1" dirty="0"/>
                </a:p>
              </p:txBody>
            </p:sp>
          </p:grpSp>
        </p:grpSp>
        <p:grpSp>
          <p:nvGrpSpPr>
            <p:cNvPr id="8" name="组合 130"/>
            <p:cNvGrpSpPr/>
            <p:nvPr/>
          </p:nvGrpSpPr>
          <p:grpSpPr>
            <a:xfrm>
              <a:off x="2133600" y="1219200"/>
              <a:ext cx="1447800" cy="1752600"/>
              <a:chOff x="5257800" y="4343400"/>
              <a:chExt cx="1447800" cy="1752600"/>
            </a:xfrm>
          </p:grpSpPr>
          <p:grpSp>
            <p:nvGrpSpPr>
              <p:cNvPr id="9" name="组合 81"/>
              <p:cNvGrpSpPr/>
              <p:nvPr/>
            </p:nvGrpSpPr>
            <p:grpSpPr>
              <a:xfrm>
                <a:off x="5257800" y="4343400"/>
                <a:ext cx="1447800" cy="1752600"/>
                <a:chOff x="5257800" y="4343400"/>
                <a:chExt cx="1447800" cy="1752600"/>
              </a:xfrm>
            </p:grpSpPr>
            <p:sp>
              <p:nvSpPr>
                <p:cNvPr id="110" name="矩形 34"/>
                <p:cNvSpPr/>
                <p:nvPr/>
              </p:nvSpPr>
              <p:spPr bwMode="auto">
                <a:xfrm>
                  <a:off x="5257800" y="4343400"/>
                  <a:ext cx="1447800" cy="17526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0" name="组合 76"/>
                <p:cNvGrpSpPr/>
                <p:nvPr/>
              </p:nvGrpSpPr>
              <p:grpSpPr>
                <a:xfrm>
                  <a:off x="5715000" y="4572000"/>
                  <a:ext cx="762000" cy="533400"/>
                  <a:chOff x="3581400" y="4724400"/>
                  <a:chExt cx="762000" cy="533400"/>
                </a:xfrm>
              </p:grpSpPr>
              <p:grpSp>
                <p:nvGrpSpPr>
                  <p:cNvPr id="11" name="组合 62"/>
                  <p:cNvGrpSpPr/>
                  <p:nvPr/>
                </p:nvGrpSpPr>
                <p:grpSpPr>
                  <a:xfrm>
                    <a:off x="3581400" y="4724400"/>
                    <a:ext cx="76200" cy="198119"/>
                    <a:chOff x="3581400" y="4724400"/>
                    <a:chExt cx="76200" cy="198119"/>
                  </a:xfrm>
                </p:grpSpPr>
                <p:sp>
                  <p:nvSpPr>
                    <p:cNvPr id="138" name="矩形 36"/>
                    <p:cNvSpPr/>
                    <p:nvPr/>
                  </p:nvSpPr>
                  <p:spPr bwMode="auto">
                    <a:xfrm>
                      <a:off x="3581400" y="4724400"/>
                      <a:ext cx="76200" cy="15240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39" name="矩形 37"/>
                    <p:cNvSpPr/>
                    <p:nvPr/>
                  </p:nvSpPr>
                  <p:spPr bwMode="auto">
                    <a:xfrm>
                      <a:off x="3581400" y="48768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" name="组合 49"/>
                  <p:cNvGrpSpPr/>
                  <p:nvPr/>
                </p:nvGrpSpPr>
                <p:grpSpPr>
                  <a:xfrm>
                    <a:off x="3810000" y="4724400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136" name="矩形 39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37" name="矩形 40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3" name="组合 56"/>
                  <p:cNvGrpSpPr/>
                  <p:nvPr/>
                </p:nvGrpSpPr>
                <p:grpSpPr>
                  <a:xfrm>
                    <a:off x="4038600" y="4724400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134" name="矩形 133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35" name="矩形 58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4" name="组合 59"/>
                  <p:cNvGrpSpPr/>
                  <p:nvPr/>
                </p:nvGrpSpPr>
                <p:grpSpPr>
                  <a:xfrm>
                    <a:off x="4267200" y="4724400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132" name="矩形 131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33" name="矩形 132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5" name="组合 63"/>
                  <p:cNvGrpSpPr/>
                  <p:nvPr/>
                </p:nvGrpSpPr>
                <p:grpSpPr>
                  <a:xfrm>
                    <a:off x="3810000" y="5059681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130" name="矩形 129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31" name="矩形 130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6" name="组合 66"/>
                  <p:cNvGrpSpPr/>
                  <p:nvPr/>
                </p:nvGrpSpPr>
                <p:grpSpPr>
                  <a:xfrm>
                    <a:off x="4038600" y="5059681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128" name="矩形 67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29" name="矩形 128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7" name="组合 69"/>
                  <p:cNvGrpSpPr/>
                  <p:nvPr/>
                </p:nvGrpSpPr>
                <p:grpSpPr>
                  <a:xfrm>
                    <a:off x="4267200" y="5059681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126" name="矩形 125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27" name="矩形 71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8" name="组合 72"/>
                  <p:cNvGrpSpPr/>
                  <p:nvPr/>
                </p:nvGrpSpPr>
                <p:grpSpPr>
                  <a:xfrm>
                    <a:off x="3581400" y="5059681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124" name="矩形 73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25" name="矩形 74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9" name="组合 79"/>
                <p:cNvGrpSpPr/>
                <p:nvPr/>
              </p:nvGrpSpPr>
              <p:grpSpPr>
                <a:xfrm>
                  <a:off x="5638800" y="5257800"/>
                  <a:ext cx="914400" cy="381000"/>
                  <a:chOff x="3810000" y="5715000"/>
                  <a:chExt cx="914400" cy="381000"/>
                </a:xfrm>
              </p:grpSpPr>
              <p:sp>
                <p:nvSpPr>
                  <p:cNvPr id="114" name="矩形 113"/>
                  <p:cNvSpPr/>
                  <p:nvPr/>
                </p:nvSpPr>
                <p:spPr bwMode="auto">
                  <a:xfrm>
                    <a:off x="3810000" y="5715000"/>
                    <a:ext cx="914400" cy="3810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3810000" y="5715000"/>
                    <a:ext cx="9144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b="1" dirty="0" smtClean="0"/>
                      <a:t>LCP</a:t>
                    </a:r>
                    <a:endParaRPr lang="zh-CN" altLang="en-US" b="1" dirty="0"/>
                  </a:p>
                </p:txBody>
              </p:sp>
            </p:grpSp>
            <p:sp>
              <p:nvSpPr>
                <p:cNvPr id="113" name="矩形 112"/>
                <p:cNvSpPr/>
                <p:nvPr/>
              </p:nvSpPr>
              <p:spPr bwMode="auto">
                <a:xfrm>
                  <a:off x="5638800" y="5791200"/>
                  <a:ext cx="914400" cy="1524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04" name="直接连接符 103"/>
              <p:cNvCxnSpPr/>
              <p:nvPr/>
            </p:nvCxnSpPr>
            <p:spPr bwMode="auto">
              <a:xfrm flipH="1">
                <a:off x="5334000" y="54864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直接连接符 104"/>
              <p:cNvCxnSpPr/>
              <p:nvPr/>
            </p:nvCxnSpPr>
            <p:spPr bwMode="auto">
              <a:xfrm>
                <a:off x="5334000" y="4724400"/>
                <a:ext cx="0" cy="762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直接连接符 105"/>
              <p:cNvCxnSpPr/>
              <p:nvPr/>
            </p:nvCxnSpPr>
            <p:spPr bwMode="auto">
              <a:xfrm>
                <a:off x="5334000" y="47244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直接连接符 106"/>
              <p:cNvCxnSpPr/>
              <p:nvPr/>
            </p:nvCxnSpPr>
            <p:spPr bwMode="auto">
              <a:xfrm>
                <a:off x="5334000" y="46482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直接连接符 107"/>
              <p:cNvCxnSpPr/>
              <p:nvPr/>
            </p:nvCxnSpPr>
            <p:spPr bwMode="auto">
              <a:xfrm>
                <a:off x="5334000" y="4495800"/>
                <a:ext cx="0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" name="组合 131"/>
            <p:cNvGrpSpPr/>
            <p:nvPr/>
          </p:nvGrpSpPr>
          <p:grpSpPr>
            <a:xfrm>
              <a:off x="3810000" y="1143000"/>
              <a:ext cx="1447800" cy="1828800"/>
              <a:chOff x="5257800" y="4267200"/>
              <a:chExt cx="1447800" cy="1828800"/>
            </a:xfrm>
          </p:grpSpPr>
          <p:grpSp>
            <p:nvGrpSpPr>
              <p:cNvPr id="21" name="组合 81"/>
              <p:cNvGrpSpPr/>
              <p:nvPr/>
            </p:nvGrpSpPr>
            <p:grpSpPr>
              <a:xfrm>
                <a:off x="5257800" y="4343400"/>
                <a:ext cx="1447800" cy="1752600"/>
                <a:chOff x="5257800" y="4343400"/>
                <a:chExt cx="1447800" cy="1752600"/>
              </a:xfrm>
            </p:grpSpPr>
            <p:sp>
              <p:nvSpPr>
                <p:cNvPr id="73" name="矩形 72"/>
                <p:cNvSpPr/>
                <p:nvPr/>
              </p:nvSpPr>
              <p:spPr bwMode="auto">
                <a:xfrm>
                  <a:off x="5257800" y="4343400"/>
                  <a:ext cx="1447800" cy="17526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2" name="组合 76"/>
                <p:cNvGrpSpPr/>
                <p:nvPr/>
              </p:nvGrpSpPr>
              <p:grpSpPr>
                <a:xfrm>
                  <a:off x="5715000" y="4572000"/>
                  <a:ext cx="762000" cy="533400"/>
                  <a:chOff x="3581400" y="4724400"/>
                  <a:chExt cx="762000" cy="533400"/>
                </a:xfrm>
              </p:grpSpPr>
              <p:grpSp>
                <p:nvGrpSpPr>
                  <p:cNvPr id="23" name="组合 62"/>
                  <p:cNvGrpSpPr/>
                  <p:nvPr/>
                </p:nvGrpSpPr>
                <p:grpSpPr>
                  <a:xfrm>
                    <a:off x="3581400" y="4724400"/>
                    <a:ext cx="76200" cy="198119"/>
                    <a:chOff x="3581400" y="4724400"/>
                    <a:chExt cx="76200" cy="198119"/>
                  </a:xfrm>
                </p:grpSpPr>
                <p:sp>
                  <p:nvSpPr>
                    <p:cNvPr id="101" name="矩形 100"/>
                    <p:cNvSpPr/>
                    <p:nvPr/>
                  </p:nvSpPr>
                  <p:spPr bwMode="auto">
                    <a:xfrm>
                      <a:off x="3581400" y="4724400"/>
                      <a:ext cx="76200" cy="15240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02" name="矩形 101"/>
                    <p:cNvSpPr/>
                    <p:nvPr/>
                  </p:nvSpPr>
                  <p:spPr bwMode="auto">
                    <a:xfrm>
                      <a:off x="3581400" y="48768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4" name="组合 49"/>
                  <p:cNvGrpSpPr/>
                  <p:nvPr/>
                </p:nvGrpSpPr>
                <p:grpSpPr>
                  <a:xfrm>
                    <a:off x="3810000" y="4724400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99" name="矩形 98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00" name="矩形 99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5" name="组合 56"/>
                  <p:cNvGrpSpPr/>
                  <p:nvPr/>
                </p:nvGrpSpPr>
                <p:grpSpPr>
                  <a:xfrm>
                    <a:off x="4038600" y="4724400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97" name="矩形 96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98" name="矩形 97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6" name="组合 59"/>
                  <p:cNvGrpSpPr/>
                  <p:nvPr/>
                </p:nvGrpSpPr>
                <p:grpSpPr>
                  <a:xfrm>
                    <a:off x="4267200" y="4724400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95" name="矩形 94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96" name="矩形 95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7" name="组合 63"/>
                  <p:cNvGrpSpPr/>
                  <p:nvPr/>
                </p:nvGrpSpPr>
                <p:grpSpPr>
                  <a:xfrm>
                    <a:off x="3810000" y="5059681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93" name="矩形 92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94" name="矩形 93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8" name="组合 66"/>
                  <p:cNvGrpSpPr/>
                  <p:nvPr/>
                </p:nvGrpSpPr>
                <p:grpSpPr>
                  <a:xfrm>
                    <a:off x="4038600" y="5059681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91" name="矩形 90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92" name="矩形 91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9" name="组合 69"/>
                  <p:cNvGrpSpPr/>
                  <p:nvPr/>
                </p:nvGrpSpPr>
                <p:grpSpPr>
                  <a:xfrm>
                    <a:off x="4267200" y="5059681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89" name="矩形 88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90" name="矩形 89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0" name="组合 72"/>
                  <p:cNvGrpSpPr/>
                  <p:nvPr/>
                </p:nvGrpSpPr>
                <p:grpSpPr>
                  <a:xfrm>
                    <a:off x="3581400" y="5059681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87" name="矩形 86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88" name="矩形 87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31" name="组合 79"/>
                <p:cNvGrpSpPr/>
                <p:nvPr/>
              </p:nvGrpSpPr>
              <p:grpSpPr>
                <a:xfrm>
                  <a:off x="5638800" y="5257800"/>
                  <a:ext cx="914400" cy="381000"/>
                  <a:chOff x="3810000" y="5715000"/>
                  <a:chExt cx="914400" cy="381000"/>
                </a:xfrm>
              </p:grpSpPr>
              <p:sp>
                <p:nvSpPr>
                  <p:cNvPr id="77" name="矩形 76"/>
                  <p:cNvSpPr/>
                  <p:nvPr/>
                </p:nvSpPr>
                <p:spPr bwMode="auto">
                  <a:xfrm>
                    <a:off x="3810000" y="5715000"/>
                    <a:ext cx="914400" cy="3810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3810000" y="5715000"/>
                    <a:ext cx="9144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b="1" dirty="0" smtClean="0"/>
                      <a:t>LCP</a:t>
                    </a:r>
                    <a:endParaRPr lang="zh-CN" altLang="en-US" b="1" dirty="0"/>
                  </a:p>
                </p:txBody>
              </p:sp>
            </p:grpSp>
            <p:sp>
              <p:nvSpPr>
                <p:cNvPr id="76" name="矩形 75"/>
                <p:cNvSpPr/>
                <p:nvPr/>
              </p:nvSpPr>
              <p:spPr bwMode="auto">
                <a:xfrm>
                  <a:off x="5638800" y="5791200"/>
                  <a:ext cx="914400" cy="1524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67" name="直接连接符 66"/>
              <p:cNvCxnSpPr/>
              <p:nvPr/>
            </p:nvCxnSpPr>
            <p:spPr bwMode="auto">
              <a:xfrm flipH="1">
                <a:off x="5334000" y="54864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直接连接符 67"/>
              <p:cNvCxnSpPr/>
              <p:nvPr/>
            </p:nvCxnSpPr>
            <p:spPr bwMode="auto">
              <a:xfrm>
                <a:off x="5334000" y="4724400"/>
                <a:ext cx="0" cy="762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直接连接符 68"/>
              <p:cNvCxnSpPr/>
              <p:nvPr/>
            </p:nvCxnSpPr>
            <p:spPr bwMode="auto">
              <a:xfrm>
                <a:off x="5334000" y="47244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直接连接符 69"/>
              <p:cNvCxnSpPr/>
              <p:nvPr/>
            </p:nvCxnSpPr>
            <p:spPr bwMode="auto">
              <a:xfrm>
                <a:off x="5334000" y="46482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直接连接符 71"/>
              <p:cNvCxnSpPr/>
              <p:nvPr/>
            </p:nvCxnSpPr>
            <p:spPr bwMode="auto">
              <a:xfrm>
                <a:off x="5334000" y="4267200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1" name="直接连接符 60"/>
            <p:cNvCxnSpPr/>
            <p:nvPr/>
          </p:nvCxnSpPr>
          <p:spPr bwMode="auto">
            <a:xfrm flipH="1">
              <a:off x="1676400" y="13716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直接连接符 61"/>
            <p:cNvCxnSpPr/>
            <p:nvPr/>
          </p:nvCxnSpPr>
          <p:spPr bwMode="auto">
            <a:xfrm flipH="1">
              <a:off x="1524000" y="152400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直接连接符 62"/>
            <p:cNvCxnSpPr/>
            <p:nvPr/>
          </p:nvCxnSpPr>
          <p:spPr bwMode="auto">
            <a:xfrm>
              <a:off x="1676400" y="1371600"/>
              <a:ext cx="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直接连接符 63"/>
            <p:cNvCxnSpPr/>
            <p:nvPr/>
          </p:nvCxnSpPr>
          <p:spPr bwMode="auto">
            <a:xfrm>
              <a:off x="1676400" y="1219200"/>
              <a:ext cx="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直接连接符 64"/>
            <p:cNvCxnSpPr/>
            <p:nvPr/>
          </p:nvCxnSpPr>
          <p:spPr bwMode="auto">
            <a:xfrm>
              <a:off x="1676400" y="1143000"/>
              <a:ext cx="2209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直接连接符 39"/>
            <p:cNvCxnSpPr/>
            <p:nvPr/>
          </p:nvCxnSpPr>
          <p:spPr bwMode="auto">
            <a:xfrm flipH="1">
              <a:off x="2438400" y="152400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直接连接符 51"/>
            <p:cNvCxnSpPr/>
            <p:nvPr/>
          </p:nvCxnSpPr>
          <p:spPr bwMode="auto">
            <a:xfrm flipH="1">
              <a:off x="4114800" y="152400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直接连接符 52"/>
            <p:cNvCxnSpPr/>
            <p:nvPr/>
          </p:nvCxnSpPr>
          <p:spPr bwMode="auto">
            <a:xfrm>
              <a:off x="1219200" y="990600"/>
              <a:ext cx="3276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直接连接符 54"/>
            <p:cNvCxnSpPr/>
            <p:nvPr/>
          </p:nvCxnSpPr>
          <p:spPr bwMode="auto">
            <a:xfrm flipV="1">
              <a:off x="1219200" y="990600"/>
              <a:ext cx="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直接连接符 55"/>
            <p:cNvCxnSpPr/>
            <p:nvPr/>
          </p:nvCxnSpPr>
          <p:spPr bwMode="auto">
            <a:xfrm flipV="1">
              <a:off x="2819400" y="990600"/>
              <a:ext cx="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直接连接符 56"/>
            <p:cNvCxnSpPr/>
            <p:nvPr/>
          </p:nvCxnSpPr>
          <p:spPr bwMode="auto">
            <a:xfrm flipV="1">
              <a:off x="4495800" y="990600"/>
              <a:ext cx="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1" name="矩形 190"/>
            <p:cNvSpPr/>
            <p:nvPr/>
          </p:nvSpPr>
          <p:spPr bwMode="auto">
            <a:xfrm>
              <a:off x="2362200" y="1447800"/>
              <a:ext cx="762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矩形 191"/>
            <p:cNvSpPr/>
            <p:nvPr/>
          </p:nvSpPr>
          <p:spPr bwMode="auto">
            <a:xfrm>
              <a:off x="4038600" y="1447800"/>
              <a:ext cx="762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0" name="直接连接符 149"/>
            <p:cNvCxnSpPr/>
            <p:nvPr/>
          </p:nvCxnSpPr>
          <p:spPr bwMode="auto">
            <a:xfrm flipH="1">
              <a:off x="1905000" y="13716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直接连接符 151"/>
            <p:cNvCxnSpPr/>
            <p:nvPr/>
          </p:nvCxnSpPr>
          <p:spPr bwMode="auto">
            <a:xfrm>
              <a:off x="1676400" y="1143000"/>
              <a:ext cx="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5" name="组合 131"/>
            <p:cNvGrpSpPr/>
            <p:nvPr/>
          </p:nvGrpSpPr>
          <p:grpSpPr>
            <a:xfrm>
              <a:off x="5486400" y="1143000"/>
              <a:ext cx="1447800" cy="1828800"/>
              <a:chOff x="5257800" y="4267200"/>
              <a:chExt cx="1447800" cy="1828800"/>
            </a:xfrm>
          </p:grpSpPr>
          <p:grpSp>
            <p:nvGrpSpPr>
              <p:cNvPr id="206" name="组合 81"/>
              <p:cNvGrpSpPr/>
              <p:nvPr/>
            </p:nvGrpSpPr>
            <p:grpSpPr>
              <a:xfrm>
                <a:off x="5257800" y="4343400"/>
                <a:ext cx="1447800" cy="1752600"/>
                <a:chOff x="5257800" y="4343400"/>
                <a:chExt cx="1447800" cy="1752600"/>
              </a:xfrm>
            </p:grpSpPr>
            <p:sp>
              <p:nvSpPr>
                <p:cNvPr id="212" name="矩形 211"/>
                <p:cNvSpPr/>
                <p:nvPr/>
              </p:nvSpPr>
              <p:spPr bwMode="auto">
                <a:xfrm>
                  <a:off x="5257800" y="4343400"/>
                  <a:ext cx="1447800" cy="17526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13" name="组合 76"/>
                <p:cNvGrpSpPr/>
                <p:nvPr/>
              </p:nvGrpSpPr>
              <p:grpSpPr>
                <a:xfrm>
                  <a:off x="5715000" y="4572000"/>
                  <a:ext cx="762000" cy="533400"/>
                  <a:chOff x="3581400" y="4724400"/>
                  <a:chExt cx="762000" cy="533400"/>
                </a:xfrm>
              </p:grpSpPr>
              <p:grpSp>
                <p:nvGrpSpPr>
                  <p:cNvPr id="219" name="组合 62"/>
                  <p:cNvGrpSpPr/>
                  <p:nvPr/>
                </p:nvGrpSpPr>
                <p:grpSpPr>
                  <a:xfrm>
                    <a:off x="3581400" y="4724400"/>
                    <a:ext cx="76200" cy="198119"/>
                    <a:chOff x="3581400" y="4724400"/>
                    <a:chExt cx="76200" cy="198119"/>
                  </a:xfrm>
                </p:grpSpPr>
                <p:sp>
                  <p:nvSpPr>
                    <p:cNvPr id="241" name="矩形 240"/>
                    <p:cNvSpPr/>
                    <p:nvPr/>
                  </p:nvSpPr>
                  <p:spPr bwMode="auto">
                    <a:xfrm>
                      <a:off x="3581400" y="4724400"/>
                      <a:ext cx="76200" cy="15240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2" name="矩形 241"/>
                    <p:cNvSpPr/>
                    <p:nvPr/>
                  </p:nvSpPr>
                  <p:spPr bwMode="auto">
                    <a:xfrm>
                      <a:off x="3581400" y="48768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20" name="组合 49"/>
                  <p:cNvGrpSpPr/>
                  <p:nvPr/>
                </p:nvGrpSpPr>
                <p:grpSpPr>
                  <a:xfrm>
                    <a:off x="3810000" y="4724400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239" name="矩形 238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40" name="矩形 239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21" name="组合 56"/>
                  <p:cNvGrpSpPr/>
                  <p:nvPr/>
                </p:nvGrpSpPr>
                <p:grpSpPr>
                  <a:xfrm>
                    <a:off x="4038600" y="4724400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237" name="矩形 236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38" name="矩形 237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22" name="组合 59"/>
                  <p:cNvGrpSpPr/>
                  <p:nvPr/>
                </p:nvGrpSpPr>
                <p:grpSpPr>
                  <a:xfrm>
                    <a:off x="4267200" y="4724400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235" name="矩形 234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36" name="矩形 235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23" name="组合 63"/>
                  <p:cNvGrpSpPr/>
                  <p:nvPr/>
                </p:nvGrpSpPr>
                <p:grpSpPr>
                  <a:xfrm>
                    <a:off x="3810000" y="5059681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233" name="矩形 232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34" name="矩形 233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24" name="组合 66"/>
                  <p:cNvGrpSpPr/>
                  <p:nvPr/>
                </p:nvGrpSpPr>
                <p:grpSpPr>
                  <a:xfrm>
                    <a:off x="4038600" y="5059681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231" name="矩形 230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32" name="矩形 231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25" name="组合 69"/>
                  <p:cNvGrpSpPr/>
                  <p:nvPr/>
                </p:nvGrpSpPr>
                <p:grpSpPr>
                  <a:xfrm>
                    <a:off x="4267200" y="5059681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229" name="矩形 228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30" name="矩形 229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26" name="组合 72"/>
                  <p:cNvGrpSpPr/>
                  <p:nvPr/>
                </p:nvGrpSpPr>
                <p:grpSpPr>
                  <a:xfrm>
                    <a:off x="3581400" y="5059681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227" name="矩形 226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28" name="矩形 227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215" name="组合 79"/>
                <p:cNvGrpSpPr/>
                <p:nvPr/>
              </p:nvGrpSpPr>
              <p:grpSpPr>
                <a:xfrm>
                  <a:off x="5638800" y="5257800"/>
                  <a:ext cx="914400" cy="381000"/>
                  <a:chOff x="3810000" y="5715000"/>
                  <a:chExt cx="914400" cy="381000"/>
                </a:xfrm>
              </p:grpSpPr>
              <p:sp>
                <p:nvSpPr>
                  <p:cNvPr id="217" name="矩形 216"/>
                  <p:cNvSpPr/>
                  <p:nvPr/>
                </p:nvSpPr>
                <p:spPr bwMode="auto">
                  <a:xfrm>
                    <a:off x="3810000" y="5715000"/>
                    <a:ext cx="914400" cy="3810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3810000" y="5715000"/>
                    <a:ext cx="9144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b="1" dirty="0" smtClean="0"/>
                      <a:t>LCP</a:t>
                    </a:r>
                    <a:endParaRPr lang="zh-CN" altLang="en-US" b="1" dirty="0"/>
                  </a:p>
                </p:txBody>
              </p:sp>
            </p:grpSp>
            <p:sp>
              <p:nvSpPr>
                <p:cNvPr id="216" name="矩形 215"/>
                <p:cNvSpPr/>
                <p:nvPr/>
              </p:nvSpPr>
              <p:spPr bwMode="auto">
                <a:xfrm>
                  <a:off x="5638800" y="5791200"/>
                  <a:ext cx="914400" cy="1524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207" name="直接连接符 206"/>
              <p:cNvCxnSpPr/>
              <p:nvPr/>
            </p:nvCxnSpPr>
            <p:spPr bwMode="auto">
              <a:xfrm flipH="1">
                <a:off x="5334000" y="54864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直接连接符 207"/>
              <p:cNvCxnSpPr/>
              <p:nvPr/>
            </p:nvCxnSpPr>
            <p:spPr bwMode="auto">
              <a:xfrm>
                <a:off x="5334000" y="4724400"/>
                <a:ext cx="0" cy="762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直接连接符 208"/>
              <p:cNvCxnSpPr/>
              <p:nvPr/>
            </p:nvCxnSpPr>
            <p:spPr bwMode="auto">
              <a:xfrm>
                <a:off x="5334000" y="47244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直接连接符 209"/>
              <p:cNvCxnSpPr/>
              <p:nvPr/>
            </p:nvCxnSpPr>
            <p:spPr bwMode="auto">
              <a:xfrm>
                <a:off x="5334000" y="46482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直接连接符 210"/>
              <p:cNvCxnSpPr/>
              <p:nvPr/>
            </p:nvCxnSpPr>
            <p:spPr bwMode="auto">
              <a:xfrm>
                <a:off x="5334000" y="4267200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43" name="组合 131"/>
            <p:cNvGrpSpPr/>
            <p:nvPr/>
          </p:nvGrpSpPr>
          <p:grpSpPr>
            <a:xfrm>
              <a:off x="7162800" y="1143000"/>
              <a:ext cx="1447800" cy="1828800"/>
              <a:chOff x="5257800" y="4267200"/>
              <a:chExt cx="1447800" cy="1828800"/>
            </a:xfrm>
          </p:grpSpPr>
          <p:grpSp>
            <p:nvGrpSpPr>
              <p:cNvPr id="244" name="组合 81"/>
              <p:cNvGrpSpPr/>
              <p:nvPr/>
            </p:nvGrpSpPr>
            <p:grpSpPr>
              <a:xfrm>
                <a:off x="5257800" y="4343400"/>
                <a:ext cx="1447800" cy="1752600"/>
                <a:chOff x="5257800" y="4343400"/>
                <a:chExt cx="1447800" cy="1752600"/>
              </a:xfrm>
            </p:grpSpPr>
            <p:sp>
              <p:nvSpPr>
                <p:cNvPr id="250" name="矩形 249"/>
                <p:cNvSpPr/>
                <p:nvPr/>
              </p:nvSpPr>
              <p:spPr bwMode="auto">
                <a:xfrm>
                  <a:off x="5257800" y="4343400"/>
                  <a:ext cx="1447800" cy="17526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51" name="组合 76"/>
                <p:cNvGrpSpPr/>
                <p:nvPr/>
              </p:nvGrpSpPr>
              <p:grpSpPr>
                <a:xfrm>
                  <a:off x="5715000" y="4572000"/>
                  <a:ext cx="762000" cy="533400"/>
                  <a:chOff x="3581400" y="4724400"/>
                  <a:chExt cx="762000" cy="533400"/>
                </a:xfrm>
              </p:grpSpPr>
              <p:grpSp>
                <p:nvGrpSpPr>
                  <p:cNvPr id="256" name="组合 62"/>
                  <p:cNvGrpSpPr/>
                  <p:nvPr/>
                </p:nvGrpSpPr>
                <p:grpSpPr>
                  <a:xfrm>
                    <a:off x="3581400" y="4724400"/>
                    <a:ext cx="76200" cy="198119"/>
                    <a:chOff x="3581400" y="4724400"/>
                    <a:chExt cx="76200" cy="198119"/>
                  </a:xfrm>
                </p:grpSpPr>
                <p:sp>
                  <p:nvSpPr>
                    <p:cNvPr id="278" name="矩形 277"/>
                    <p:cNvSpPr/>
                    <p:nvPr/>
                  </p:nvSpPr>
                  <p:spPr bwMode="auto">
                    <a:xfrm>
                      <a:off x="3581400" y="4724400"/>
                      <a:ext cx="76200" cy="15240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79" name="矩形 278"/>
                    <p:cNvSpPr/>
                    <p:nvPr/>
                  </p:nvSpPr>
                  <p:spPr bwMode="auto">
                    <a:xfrm>
                      <a:off x="3581400" y="48768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57" name="组合 49"/>
                  <p:cNvGrpSpPr/>
                  <p:nvPr/>
                </p:nvGrpSpPr>
                <p:grpSpPr>
                  <a:xfrm>
                    <a:off x="3810000" y="4724400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276" name="矩形 275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77" name="矩形 276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58" name="组合 56"/>
                  <p:cNvGrpSpPr/>
                  <p:nvPr/>
                </p:nvGrpSpPr>
                <p:grpSpPr>
                  <a:xfrm>
                    <a:off x="4038600" y="4724400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274" name="矩形 273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75" name="矩形 274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59" name="组合 59"/>
                  <p:cNvGrpSpPr/>
                  <p:nvPr/>
                </p:nvGrpSpPr>
                <p:grpSpPr>
                  <a:xfrm>
                    <a:off x="4267200" y="4724400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272" name="矩形 271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73" name="矩形 272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60" name="组合 63"/>
                  <p:cNvGrpSpPr/>
                  <p:nvPr/>
                </p:nvGrpSpPr>
                <p:grpSpPr>
                  <a:xfrm>
                    <a:off x="3810000" y="5059681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270" name="矩形 269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71" name="矩形 270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61" name="组合 66"/>
                  <p:cNvGrpSpPr/>
                  <p:nvPr/>
                </p:nvGrpSpPr>
                <p:grpSpPr>
                  <a:xfrm>
                    <a:off x="4038600" y="5059681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268" name="矩形 267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9" name="矩形 268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62" name="组合 69"/>
                  <p:cNvGrpSpPr/>
                  <p:nvPr/>
                </p:nvGrpSpPr>
                <p:grpSpPr>
                  <a:xfrm>
                    <a:off x="4267200" y="5059681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266" name="矩形 265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7" name="矩形 266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63" name="组合 72"/>
                  <p:cNvGrpSpPr/>
                  <p:nvPr/>
                </p:nvGrpSpPr>
                <p:grpSpPr>
                  <a:xfrm>
                    <a:off x="3581400" y="5059681"/>
                    <a:ext cx="76200" cy="198119"/>
                    <a:chOff x="4114800" y="4876800"/>
                    <a:chExt cx="76200" cy="198119"/>
                  </a:xfrm>
                </p:grpSpPr>
                <p:sp>
                  <p:nvSpPr>
                    <p:cNvPr id="264" name="矩形 263"/>
                    <p:cNvSpPr/>
                    <p:nvPr/>
                  </p:nvSpPr>
                  <p:spPr bwMode="auto">
                    <a:xfrm>
                      <a:off x="4114800" y="4876800"/>
                      <a:ext cx="76200" cy="1524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265" name="矩形 264"/>
                    <p:cNvSpPr/>
                    <p:nvPr/>
                  </p:nvSpPr>
                  <p:spPr bwMode="auto">
                    <a:xfrm>
                      <a:off x="4114800" y="5029200"/>
                      <a:ext cx="76200" cy="45719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252" name="组合 79"/>
                <p:cNvGrpSpPr/>
                <p:nvPr/>
              </p:nvGrpSpPr>
              <p:grpSpPr>
                <a:xfrm>
                  <a:off x="5638800" y="5257800"/>
                  <a:ext cx="914400" cy="381000"/>
                  <a:chOff x="3810000" y="5715000"/>
                  <a:chExt cx="914400" cy="381000"/>
                </a:xfrm>
              </p:grpSpPr>
              <p:sp>
                <p:nvSpPr>
                  <p:cNvPr id="254" name="矩形 253"/>
                  <p:cNvSpPr/>
                  <p:nvPr/>
                </p:nvSpPr>
                <p:spPr bwMode="auto">
                  <a:xfrm>
                    <a:off x="3810000" y="5715000"/>
                    <a:ext cx="914400" cy="3810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5" name="TextBox 254"/>
                  <p:cNvSpPr txBox="1"/>
                  <p:nvPr/>
                </p:nvSpPr>
                <p:spPr>
                  <a:xfrm>
                    <a:off x="3810000" y="5715000"/>
                    <a:ext cx="9144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b="1" dirty="0" smtClean="0"/>
                      <a:t>LCP</a:t>
                    </a:r>
                    <a:endParaRPr lang="zh-CN" altLang="en-US" b="1" dirty="0"/>
                  </a:p>
                </p:txBody>
              </p:sp>
            </p:grpSp>
            <p:sp>
              <p:nvSpPr>
                <p:cNvPr id="253" name="矩形 252"/>
                <p:cNvSpPr/>
                <p:nvPr/>
              </p:nvSpPr>
              <p:spPr bwMode="auto">
                <a:xfrm>
                  <a:off x="5638800" y="5791200"/>
                  <a:ext cx="914400" cy="1524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245" name="直接连接符 244"/>
              <p:cNvCxnSpPr/>
              <p:nvPr/>
            </p:nvCxnSpPr>
            <p:spPr bwMode="auto">
              <a:xfrm flipH="1">
                <a:off x="5334000" y="54864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6" name="直接连接符 245"/>
              <p:cNvCxnSpPr/>
              <p:nvPr/>
            </p:nvCxnSpPr>
            <p:spPr bwMode="auto">
              <a:xfrm>
                <a:off x="5334000" y="4724400"/>
                <a:ext cx="0" cy="762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7" name="直接连接符 246"/>
              <p:cNvCxnSpPr/>
              <p:nvPr/>
            </p:nvCxnSpPr>
            <p:spPr bwMode="auto">
              <a:xfrm>
                <a:off x="5334000" y="47244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8" name="直接连接符 247"/>
              <p:cNvCxnSpPr/>
              <p:nvPr/>
            </p:nvCxnSpPr>
            <p:spPr bwMode="auto">
              <a:xfrm>
                <a:off x="5334000" y="46482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9" name="直接连接符 248"/>
              <p:cNvCxnSpPr/>
              <p:nvPr/>
            </p:nvCxnSpPr>
            <p:spPr bwMode="auto">
              <a:xfrm>
                <a:off x="5334000" y="4267200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80" name="矩形 279"/>
            <p:cNvSpPr/>
            <p:nvPr/>
          </p:nvSpPr>
          <p:spPr bwMode="auto">
            <a:xfrm>
              <a:off x="5715000" y="1447800"/>
              <a:ext cx="762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1" name="矩形 280"/>
            <p:cNvSpPr/>
            <p:nvPr/>
          </p:nvSpPr>
          <p:spPr bwMode="auto">
            <a:xfrm>
              <a:off x="7391400" y="1447800"/>
              <a:ext cx="762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82" name="直接连接符 281"/>
            <p:cNvCxnSpPr/>
            <p:nvPr/>
          </p:nvCxnSpPr>
          <p:spPr bwMode="auto">
            <a:xfrm flipH="1">
              <a:off x="5791200" y="152400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3" name="直接连接符 282"/>
            <p:cNvCxnSpPr/>
            <p:nvPr/>
          </p:nvCxnSpPr>
          <p:spPr bwMode="auto">
            <a:xfrm flipH="1">
              <a:off x="7467600" y="152400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直接连接符 283"/>
            <p:cNvCxnSpPr/>
            <p:nvPr/>
          </p:nvCxnSpPr>
          <p:spPr bwMode="auto">
            <a:xfrm>
              <a:off x="3886200" y="1143000"/>
              <a:ext cx="2209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直接连接符 284"/>
            <p:cNvCxnSpPr/>
            <p:nvPr/>
          </p:nvCxnSpPr>
          <p:spPr bwMode="auto">
            <a:xfrm>
              <a:off x="5029200" y="1143000"/>
              <a:ext cx="2209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6" name="直接连接符 285"/>
            <p:cNvCxnSpPr/>
            <p:nvPr/>
          </p:nvCxnSpPr>
          <p:spPr bwMode="auto">
            <a:xfrm>
              <a:off x="4495800" y="990600"/>
              <a:ext cx="3352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7" name="直接连接符 286"/>
            <p:cNvCxnSpPr/>
            <p:nvPr/>
          </p:nvCxnSpPr>
          <p:spPr bwMode="auto">
            <a:xfrm flipV="1">
              <a:off x="6172200" y="990600"/>
              <a:ext cx="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8" name="直接连接符 287"/>
            <p:cNvCxnSpPr/>
            <p:nvPr/>
          </p:nvCxnSpPr>
          <p:spPr bwMode="auto">
            <a:xfrm flipV="1">
              <a:off x="7848600" y="990600"/>
              <a:ext cx="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4" name="组合 293"/>
          <p:cNvGrpSpPr/>
          <p:nvPr/>
        </p:nvGrpSpPr>
        <p:grpSpPr>
          <a:xfrm>
            <a:off x="457200" y="2743200"/>
            <a:ext cx="8153400" cy="609600"/>
            <a:chOff x="457200" y="2971800"/>
            <a:chExt cx="8153400" cy="609600"/>
          </a:xfrm>
        </p:grpSpPr>
        <p:grpSp>
          <p:nvGrpSpPr>
            <p:cNvPr id="42" name="组合 205"/>
            <p:cNvGrpSpPr/>
            <p:nvPr/>
          </p:nvGrpSpPr>
          <p:grpSpPr>
            <a:xfrm>
              <a:off x="457200" y="2971800"/>
              <a:ext cx="8153400" cy="609600"/>
              <a:chOff x="1600200" y="3124200"/>
              <a:chExt cx="8153400" cy="609600"/>
            </a:xfrm>
          </p:grpSpPr>
          <p:grpSp>
            <p:nvGrpSpPr>
              <p:cNvPr id="43" name="组合 164"/>
              <p:cNvGrpSpPr/>
              <p:nvPr/>
            </p:nvGrpSpPr>
            <p:grpSpPr>
              <a:xfrm>
                <a:off x="1600200" y="3272135"/>
                <a:ext cx="8153400" cy="461665"/>
                <a:chOff x="1600200" y="3195935"/>
                <a:chExt cx="8153400" cy="461665"/>
              </a:xfrm>
            </p:grpSpPr>
            <p:sp>
              <p:nvSpPr>
                <p:cNvPr id="163" name="矩形 162"/>
                <p:cNvSpPr/>
                <p:nvPr/>
              </p:nvSpPr>
              <p:spPr bwMode="auto">
                <a:xfrm>
                  <a:off x="1600200" y="3200400"/>
                  <a:ext cx="8153400" cy="381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1600200" y="3195935"/>
                  <a:ext cx="815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smtClean="0"/>
                    <a:t>DIMM</a:t>
                  </a:r>
                  <a:endParaRPr lang="zh-CN" altLang="en-US" b="1" dirty="0"/>
                </a:p>
              </p:txBody>
            </p:sp>
          </p:grpSp>
          <p:sp>
            <p:nvSpPr>
              <p:cNvPr id="182" name="右箭头 181"/>
              <p:cNvSpPr/>
              <p:nvPr/>
            </p:nvSpPr>
            <p:spPr bwMode="auto">
              <a:xfrm rot="16200000">
                <a:off x="2209801" y="3124200"/>
                <a:ext cx="228600" cy="228600"/>
              </a:xfrm>
              <a:prstGeom prst="rightArrow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3" name="右箭头 182"/>
              <p:cNvSpPr/>
              <p:nvPr/>
            </p:nvSpPr>
            <p:spPr bwMode="auto">
              <a:xfrm rot="16200000">
                <a:off x="3886200" y="3124200"/>
                <a:ext cx="228600" cy="228600"/>
              </a:xfrm>
              <a:prstGeom prst="rightArrow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4" name="右箭头 183"/>
              <p:cNvSpPr/>
              <p:nvPr/>
            </p:nvSpPr>
            <p:spPr bwMode="auto">
              <a:xfrm rot="16200000">
                <a:off x="5562600" y="3124200"/>
                <a:ext cx="228600" cy="228600"/>
              </a:xfrm>
              <a:prstGeom prst="rightArrow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92" name="右箭头 291"/>
            <p:cNvSpPr/>
            <p:nvPr/>
          </p:nvSpPr>
          <p:spPr bwMode="auto">
            <a:xfrm rot="16200000">
              <a:off x="6096000" y="2971801"/>
              <a:ext cx="228600" cy="228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3" name="右箭头 292"/>
            <p:cNvSpPr/>
            <p:nvPr/>
          </p:nvSpPr>
          <p:spPr bwMode="auto">
            <a:xfrm rot="16200000">
              <a:off x="7772400" y="2971801"/>
              <a:ext cx="228600" cy="228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97" name="组合 296"/>
          <p:cNvGrpSpPr/>
          <p:nvPr/>
        </p:nvGrpSpPr>
        <p:grpSpPr>
          <a:xfrm>
            <a:off x="1905000" y="838200"/>
            <a:ext cx="5334000" cy="533400"/>
            <a:chOff x="1905000" y="990600"/>
            <a:chExt cx="5334000" cy="533400"/>
          </a:xfrm>
        </p:grpSpPr>
        <p:grpSp>
          <p:nvGrpSpPr>
            <p:cNvPr id="35" name="组合 202"/>
            <p:cNvGrpSpPr/>
            <p:nvPr/>
          </p:nvGrpSpPr>
          <p:grpSpPr>
            <a:xfrm>
              <a:off x="1905000" y="990600"/>
              <a:ext cx="1981200" cy="533400"/>
              <a:chOff x="3581400" y="914400"/>
              <a:chExt cx="1981200" cy="533400"/>
            </a:xfrm>
          </p:grpSpPr>
          <p:sp>
            <p:nvSpPr>
              <p:cNvPr id="185" name="右箭头 184"/>
              <p:cNvSpPr/>
              <p:nvPr/>
            </p:nvSpPr>
            <p:spPr bwMode="auto">
              <a:xfrm>
                <a:off x="5257800" y="914400"/>
                <a:ext cx="304800" cy="304800"/>
              </a:xfrm>
              <a:prstGeom prst="rightArrow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0" name="右箭头 199"/>
              <p:cNvSpPr/>
              <p:nvPr/>
            </p:nvSpPr>
            <p:spPr bwMode="auto">
              <a:xfrm>
                <a:off x="3581400" y="1143000"/>
                <a:ext cx="304800" cy="304800"/>
              </a:xfrm>
              <a:prstGeom prst="rightArrow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95" name="右箭头 294"/>
            <p:cNvSpPr/>
            <p:nvPr/>
          </p:nvSpPr>
          <p:spPr bwMode="auto">
            <a:xfrm>
              <a:off x="5257800" y="990600"/>
              <a:ext cx="304800" cy="30480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6" name="右箭头 295"/>
            <p:cNvSpPr/>
            <p:nvPr/>
          </p:nvSpPr>
          <p:spPr bwMode="auto">
            <a:xfrm>
              <a:off x="6934200" y="990600"/>
              <a:ext cx="304800" cy="30480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9" name="椭圆 198"/>
          <p:cNvSpPr/>
          <p:nvPr/>
        </p:nvSpPr>
        <p:spPr bwMode="auto">
          <a:xfrm>
            <a:off x="3810000" y="1143000"/>
            <a:ext cx="5334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5" name="直接连接符 304"/>
          <p:cNvCxnSpPr/>
          <p:nvPr/>
        </p:nvCxnSpPr>
        <p:spPr bwMode="auto">
          <a:xfrm>
            <a:off x="1676400" y="990600"/>
            <a:ext cx="5562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9" name="组合 165"/>
          <p:cNvGrpSpPr/>
          <p:nvPr/>
        </p:nvGrpSpPr>
        <p:grpSpPr>
          <a:xfrm>
            <a:off x="685800" y="5276670"/>
            <a:ext cx="8534400" cy="400110"/>
            <a:chOff x="1314001" y="4171890"/>
            <a:chExt cx="8534400" cy="400110"/>
          </a:xfrm>
        </p:grpSpPr>
        <p:grpSp>
          <p:nvGrpSpPr>
            <p:cNvPr id="301" name="组合 178"/>
            <p:cNvGrpSpPr/>
            <p:nvPr/>
          </p:nvGrpSpPr>
          <p:grpSpPr>
            <a:xfrm>
              <a:off x="1314001" y="4171890"/>
              <a:ext cx="362399" cy="400110"/>
              <a:chOff x="711682" y="3257490"/>
              <a:chExt cx="362399" cy="400110"/>
            </a:xfrm>
          </p:grpSpPr>
          <p:sp>
            <p:nvSpPr>
              <p:cNvPr id="303" name="Oval 19"/>
              <p:cNvSpPr/>
              <p:nvPr/>
            </p:nvSpPr>
            <p:spPr bwMode="auto">
              <a:xfrm>
                <a:off x="711682" y="3276600"/>
                <a:ext cx="362399" cy="33487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>
                <a:off x="729235" y="3257490"/>
                <a:ext cx="3273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en-US" sz="2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2" name="TextBox 301"/>
            <p:cNvSpPr txBox="1"/>
            <p:nvPr/>
          </p:nvSpPr>
          <p:spPr>
            <a:xfrm>
              <a:off x="1716405" y="4171890"/>
              <a:ext cx="81319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zh-CN" sz="2000" kern="0" dirty="0" smtClean="0">
                  <a:cs typeface="Arial" charset="0"/>
                </a:rPr>
                <a:t>Long wire → large resistance on wire</a:t>
              </a:r>
              <a:r>
                <a:rPr lang="en-US" altLang="zh-CN" sz="1600" kern="0" dirty="0" smtClean="0">
                  <a:cs typeface="Arial" charset="0"/>
                </a:rPr>
                <a:t>[OH_JSSC’06] </a:t>
              </a:r>
              <a:r>
                <a:rPr lang="en-US" altLang="zh-CN" sz="2000" kern="0" dirty="0" smtClean="0">
                  <a:cs typeface="Arial" charset="0"/>
                </a:rPr>
                <a:t>→ low efficiency</a:t>
              </a:r>
            </a:p>
          </p:txBody>
        </p:sp>
      </p:grpSp>
      <p:grpSp>
        <p:nvGrpSpPr>
          <p:cNvPr id="309" name="组合 216"/>
          <p:cNvGrpSpPr/>
          <p:nvPr/>
        </p:nvGrpSpPr>
        <p:grpSpPr>
          <a:xfrm>
            <a:off x="685800" y="5695890"/>
            <a:ext cx="6705599" cy="400110"/>
            <a:chOff x="1314001" y="4171890"/>
            <a:chExt cx="6705599" cy="400110"/>
          </a:xfrm>
        </p:grpSpPr>
        <p:grpSp>
          <p:nvGrpSpPr>
            <p:cNvPr id="311" name="组合 178"/>
            <p:cNvGrpSpPr/>
            <p:nvPr/>
          </p:nvGrpSpPr>
          <p:grpSpPr>
            <a:xfrm>
              <a:off x="1314001" y="4171890"/>
              <a:ext cx="362399" cy="400110"/>
              <a:chOff x="711682" y="3257490"/>
              <a:chExt cx="362399" cy="400110"/>
            </a:xfrm>
          </p:grpSpPr>
          <p:sp>
            <p:nvSpPr>
              <p:cNvPr id="313" name="Oval 19"/>
              <p:cNvSpPr/>
              <p:nvPr/>
            </p:nvSpPr>
            <p:spPr bwMode="auto">
              <a:xfrm>
                <a:off x="711682" y="3276600"/>
                <a:ext cx="362399" cy="33487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314" name="TextBox 313"/>
              <p:cNvSpPr txBox="1"/>
              <p:nvPr/>
            </p:nvSpPr>
            <p:spPr>
              <a:xfrm>
                <a:off x="729235" y="3257490"/>
                <a:ext cx="3273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n-US" sz="2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2" name="TextBox 311"/>
            <p:cNvSpPr txBox="1"/>
            <p:nvPr/>
          </p:nvSpPr>
          <p:spPr>
            <a:xfrm>
              <a:off x="1716405" y="4171890"/>
              <a:ext cx="63031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zh-CN" sz="2000" kern="0" dirty="0" smtClean="0">
                  <a:cs typeface="Arial" charset="0"/>
                </a:rPr>
                <a:t>Tradeoff between power utilization and efficiency</a:t>
              </a:r>
            </a:p>
          </p:txBody>
        </p:sp>
      </p:grpSp>
      <p:sp>
        <p:nvSpPr>
          <p:cNvPr id="316" name="椭圆 315"/>
          <p:cNvSpPr/>
          <p:nvPr/>
        </p:nvSpPr>
        <p:spPr bwMode="auto">
          <a:xfrm>
            <a:off x="762000" y="914400"/>
            <a:ext cx="838200" cy="838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3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Global Charge Pump</a:t>
            </a:r>
          </a:p>
        </p:txBody>
      </p:sp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15</a:t>
            </a:fld>
            <a:endParaRPr lang="en-US" altLang="zh-TW" b="1" smtClean="0"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6" name="Chart 4"/>
          <p:cNvGraphicFramePr>
            <a:graphicFrameLocks/>
          </p:cNvGraphicFramePr>
          <p:nvPr/>
        </p:nvGraphicFramePr>
        <p:xfrm>
          <a:off x="457200" y="838200"/>
          <a:ext cx="8001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838200" y="3657600"/>
            <a:ext cx="7543800" cy="2290465"/>
            <a:chOff x="1066800" y="3657600"/>
            <a:chExt cx="7543800" cy="2290465"/>
          </a:xfrm>
        </p:grpSpPr>
        <p:sp>
          <p:nvSpPr>
            <p:cNvPr id="8" name="TextBox 7"/>
            <p:cNvSpPr txBox="1"/>
            <p:nvPr/>
          </p:nvSpPr>
          <p:spPr>
            <a:xfrm>
              <a:off x="1066800" y="5486400"/>
              <a:ext cx="7543800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+mn-lt"/>
                  <a:cs typeface="Arial" pitchFamily="34" charset="0"/>
                </a:rPr>
                <a:t>GCP+50% eff. cancels the benefit of GCP!</a:t>
              </a:r>
            </a:p>
          </p:txBody>
        </p:sp>
        <p:cxnSp>
          <p:nvCxnSpPr>
            <p:cNvPr id="9" name="直接连接符 8"/>
            <p:cNvCxnSpPr/>
            <p:nvPr/>
          </p:nvCxnSpPr>
          <p:spPr bwMode="auto">
            <a:xfrm>
              <a:off x="4191000" y="3657600"/>
              <a:ext cx="38862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组合 12"/>
          <p:cNvGrpSpPr/>
          <p:nvPr/>
        </p:nvGrpSpPr>
        <p:grpSpPr>
          <a:xfrm>
            <a:off x="838200" y="3048000"/>
            <a:ext cx="7467600" cy="1981200"/>
            <a:chOff x="838200" y="3048000"/>
            <a:chExt cx="7467600" cy="1981200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4567535"/>
              <a:ext cx="7467600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GCP+100% eff. can relieve chip level P constraint!</a:t>
              </a:r>
            </a:p>
          </p:txBody>
        </p:sp>
        <p:cxnSp>
          <p:nvCxnSpPr>
            <p:cNvPr id="11" name="直接连接符 10"/>
            <p:cNvCxnSpPr/>
            <p:nvPr/>
          </p:nvCxnSpPr>
          <p:spPr bwMode="auto">
            <a:xfrm>
              <a:off x="2895600" y="3048000"/>
              <a:ext cx="30480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Rectangle 408"/>
          <p:cNvSpPr/>
          <p:nvPr/>
        </p:nvSpPr>
        <p:spPr bwMode="auto">
          <a:xfrm>
            <a:off x="8020050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dirty="0" smtClean="0">
                <a:solidFill>
                  <a:schemeClr val="tx1"/>
                </a:solidFill>
              </a:rPr>
              <a:t>Cell Mapping</a:t>
            </a:r>
            <a:endParaRPr lang="en-US" altLang="zh-TW" sz="3600" dirty="0" smtClean="0">
              <a:solidFill>
                <a:schemeClr val="tx1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16</a:t>
            </a:fld>
            <a:endParaRPr lang="en-US" altLang="zh-TW" b="1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52800" y="762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64B line = 256 cells</a:t>
            </a:r>
            <a:endParaRPr lang="zh-CN" altLang="en-US" sz="2400" b="1" dirty="0"/>
          </a:p>
        </p:txBody>
      </p:sp>
      <p:grpSp>
        <p:nvGrpSpPr>
          <p:cNvPr id="2" name="组合 409"/>
          <p:cNvGrpSpPr/>
          <p:nvPr/>
        </p:nvGrpSpPr>
        <p:grpSpPr>
          <a:xfrm>
            <a:off x="1600200" y="2209800"/>
            <a:ext cx="5867400" cy="609601"/>
            <a:chOff x="1752600" y="2743199"/>
            <a:chExt cx="5867400" cy="609601"/>
          </a:xfrm>
        </p:grpSpPr>
        <p:grpSp>
          <p:nvGrpSpPr>
            <p:cNvPr id="4" name="组合 399"/>
            <p:cNvGrpSpPr/>
            <p:nvPr/>
          </p:nvGrpSpPr>
          <p:grpSpPr>
            <a:xfrm>
              <a:off x="1752600" y="2743199"/>
              <a:ext cx="533400" cy="609601"/>
              <a:chOff x="1752600" y="2514600"/>
              <a:chExt cx="533400" cy="609601"/>
            </a:xfrm>
          </p:grpSpPr>
          <p:sp>
            <p:nvSpPr>
              <p:cNvPr id="465" name="矩形 464"/>
              <p:cNvSpPr/>
              <p:nvPr/>
            </p:nvSpPr>
            <p:spPr bwMode="auto">
              <a:xfrm>
                <a:off x="1752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6" name="矩形 465"/>
              <p:cNvSpPr/>
              <p:nvPr/>
            </p:nvSpPr>
            <p:spPr bwMode="auto">
              <a:xfrm>
                <a:off x="1752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7" name="TextBox 466"/>
              <p:cNvSpPr txBox="1"/>
              <p:nvPr/>
            </p:nvSpPr>
            <p:spPr>
              <a:xfrm>
                <a:off x="1752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7</a:t>
                </a:r>
                <a:endParaRPr lang="zh-CN" altLang="en-US" sz="2400" b="1" dirty="0"/>
              </a:p>
            </p:txBody>
          </p:sp>
        </p:grpSp>
        <p:grpSp>
          <p:nvGrpSpPr>
            <p:cNvPr id="5" name="组合 401"/>
            <p:cNvGrpSpPr/>
            <p:nvPr/>
          </p:nvGrpSpPr>
          <p:grpSpPr>
            <a:xfrm>
              <a:off x="2514600" y="2743199"/>
              <a:ext cx="533400" cy="609601"/>
              <a:chOff x="2514600" y="2514600"/>
              <a:chExt cx="533400" cy="609601"/>
            </a:xfrm>
          </p:grpSpPr>
          <p:sp>
            <p:nvSpPr>
              <p:cNvPr id="462" name="矩形 12"/>
              <p:cNvSpPr/>
              <p:nvPr/>
            </p:nvSpPr>
            <p:spPr bwMode="auto">
              <a:xfrm>
                <a:off x="2514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3" name="矩形 462"/>
              <p:cNvSpPr/>
              <p:nvPr/>
            </p:nvSpPr>
            <p:spPr bwMode="auto">
              <a:xfrm>
                <a:off x="2514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4" name="TextBox 463"/>
              <p:cNvSpPr txBox="1"/>
              <p:nvPr/>
            </p:nvSpPr>
            <p:spPr>
              <a:xfrm>
                <a:off x="2514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6</a:t>
                </a:r>
                <a:endParaRPr lang="zh-CN" altLang="en-US" sz="2400" b="1" dirty="0"/>
              </a:p>
            </p:txBody>
          </p:sp>
        </p:grpSp>
        <p:grpSp>
          <p:nvGrpSpPr>
            <p:cNvPr id="6" name="组合 408"/>
            <p:cNvGrpSpPr/>
            <p:nvPr/>
          </p:nvGrpSpPr>
          <p:grpSpPr>
            <a:xfrm>
              <a:off x="3276600" y="2743199"/>
              <a:ext cx="533400" cy="609601"/>
              <a:chOff x="3276600" y="2514600"/>
              <a:chExt cx="533400" cy="609601"/>
            </a:xfrm>
          </p:grpSpPr>
          <p:sp>
            <p:nvSpPr>
              <p:cNvPr id="459" name="矩形 35"/>
              <p:cNvSpPr/>
              <p:nvPr/>
            </p:nvSpPr>
            <p:spPr bwMode="auto">
              <a:xfrm>
                <a:off x="3276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0" name="矩形 459"/>
              <p:cNvSpPr/>
              <p:nvPr/>
            </p:nvSpPr>
            <p:spPr bwMode="auto">
              <a:xfrm>
                <a:off x="3276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1" name="TextBox 460"/>
              <p:cNvSpPr txBox="1"/>
              <p:nvPr/>
            </p:nvSpPr>
            <p:spPr>
              <a:xfrm>
                <a:off x="3276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5</a:t>
                </a:r>
                <a:endParaRPr lang="zh-CN" altLang="en-US" sz="2400" b="1" dirty="0"/>
              </a:p>
            </p:txBody>
          </p:sp>
        </p:grpSp>
        <p:grpSp>
          <p:nvGrpSpPr>
            <p:cNvPr id="7" name="组合 400"/>
            <p:cNvGrpSpPr/>
            <p:nvPr/>
          </p:nvGrpSpPr>
          <p:grpSpPr>
            <a:xfrm>
              <a:off x="7086600" y="2743199"/>
              <a:ext cx="533400" cy="609601"/>
              <a:chOff x="7086600" y="2514600"/>
              <a:chExt cx="533400" cy="609601"/>
            </a:xfrm>
          </p:grpSpPr>
          <p:sp>
            <p:nvSpPr>
              <p:cNvPr id="456" name="矩形 33"/>
              <p:cNvSpPr/>
              <p:nvPr/>
            </p:nvSpPr>
            <p:spPr bwMode="auto">
              <a:xfrm>
                <a:off x="7086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7" name="矩形 34"/>
              <p:cNvSpPr/>
              <p:nvPr/>
            </p:nvSpPr>
            <p:spPr bwMode="auto">
              <a:xfrm>
                <a:off x="7086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8" name="TextBox 457"/>
              <p:cNvSpPr txBox="1"/>
              <p:nvPr/>
            </p:nvSpPr>
            <p:spPr>
              <a:xfrm>
                <a:off x="7086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0</a:t>
                </a:r>
                <a:endParaRPr lang="zh-CN" altLang="en-US" sz="2400" b="1" dirty="0"/>
              </a:p>
            </p:txBody>
          </p:sp>
        </p:grpSp>
        <p:grpSp>
          <p:nvGrpSpPr>
            <p:cNvPr id="8" name="组合 403"/>
            <p:cNvGrpSpPr/>
            <p:nvPr/>
          </p:nvGrpSpPr>
          <p:grpSpPr>
            <a:xfrm>
              <a:off x="6324600" y="2743199"/>
              <a:ext cx="533400" cy="609601"/>
              <a:chOff x="6324600" y="2514600"/>
              <a:chExt cx="533400" cy="609601"/>
            </a:xfrm>
          </p:grpSpPr>
          <p:sp>
            <p:nvSpPr>
              <p:cNvPr id="450" name="矩形 35"/>
              <p:cNvSpPr/>
              <p:nvPr/>
            </p:nvSpPr>
            <p:spPr bwMode="auto">
              <a:xfrm>
                <a:off x="6324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2" name="矩形 451"/>
              <p:cNvSpPr/>
              <p:nvPr/>
            </p:nvSpPr>
            <p:spPr bwMode="auto">
              <a:xfrm>
                <a:off x="6324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5" name="TextBox 454"/>
              <p:cNvSpPr txBox="1"/>
              <p:nvPr/>
            </p:nvSpPr>
            <p:spPr>
              <a:xfrm>
                <a:off x="6324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1</a:t>
                </a:r>
                <a:endParaRPr lang="zh-CN" altLang="en-US" sz="2400" b="1" dirty="0"/>
              </a:p>
            </p:txBody>
          </p:sp>
        </p:grpSp>
        <p:grpSp>
          <p:nvGrpSpPr>
            <p:cNvPr id="9" name="组合 405"/>
            <p:cNvGrpSpPr/>
            <p:nvPr/>
          </p:nvGrpSpPr>
          <p:grpSpPr>
            <a:xfrm>
              <a:off x="5562600" y="2743199"/>
              <a:ext cx="533400" cy="609601"/>
              <a:chOff x="5562600" y="2514600"/>
              <a:chExt cx="533400" cy="609601"/>
            </a:xfrm>
          </p:grpSpPr>
          <p:sp>
            <p:nvSpPr>
              <p:cNvPr id="446" name="矩形 12"/>
              <p:cNvSpPr/>
              <p:nvPr/>
            </p:nvSpPr>
            <p:spPr bwMode="auto">
              <a:xfrm>
                <a:off x="5562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7" name="矩形 446"/>
              <p:cNvSpPr/>
              <p:nvPr/>
            </p:nvSpPr>
            <p:spPr bwMode="auto">
              <a:xfrm>
                <a:off x="5562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9" name="TextBox 448"/>
              <p:cNvSpPr txBox="1"/>
              <p:nvPr/>
            </p:nvSpPr>
            <p:spPr>
              <a:xfrm>
                <a:off x="5562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2</a:t>
                </a:r>
                <a:endParaRPr lang="zh-CN" altLang="en-US" sz="2400" b="1" dirty="0"/>
              </a:p>
            </p:txBody>
          </p:sp>
        </p:grpSp>
        <p:grpSp>
          <p:nvGrpSpPr>
            <p:cNvPr id="10" name="组合 406"/>
            <p:cNvGrpSpPr/>
            <p:nvPr/>
          </p:nvGrpSpPr>
          <p:grpSpPr>
            <a:xfrm>
              <a:off x="4800600" y="2743199"/>
              <a:ext cx="533400" cy="609601"/>
              <a:chOff x="4800600" y="2514600"/>
              <a:chExt cx="533400" cy="609601"/>
            </a:xfrm>
          </p:grpSpPr>
          <p:sp>
            <p:nvSpPr>
              <p:cNvPr id="443" name="矩形 442"/>
              <p:cNvSpPr/>
              <p:nvPr/>
            </p:nvSpPr>
            <p:spPr bwMode="auto">
              <a:xfrm>
                <a:off x="4800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4" name="矩形 443"/>
              <p:cNvSpPr/>
              <p:nvPr/>
            </p:nvSpPr>
            <p:spPr bwMode="auto">
              <a:xfrm>
                <a:off x="4800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5" name="TextBox 444"/>
              <p:cNvSpPr txBox="1"/>
              <p:nvPr/>
            </p:nvSpPr>
            <p:spPr>
              <a:xfrm>
                <a:off x="4800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3</a:t>
                </a:r>
                <a:endParaRPr lang="zh-CN" altLang="en-US" sz="2400" b="1" dirty="0"/>
              </a:p>
            </p:txBody>
          </p:sp>
        </p:grpSp>
        <p:grpSp>
          <p:nvGrpSpPr>
            <p:cNvPr id="11" name="组合 407"/>
            <p:cNvGrpSpPr/>
            <p:nvPr/>
          </p:nvGrpSpPr>
          <p:grpSpPr>
            <a:xfrm>
              <a:off x="4038600" y="2743199"/>
              <a:ext cx="533400" cy="609601"/>
              <a:chOff x="4038600" y="2514600"/>
              <a:chExt cx="533400" cy="609601"/>
            </a:xfrm>
          </p:grpSpPr>
          <p:sp>
            <p:nvSpPr>
              <p:cNvPr id="431" name="矩形 33"/>
              <p:cNvSpPr/>
              <p:nvPr/>
            </p:nvSpPr>
            <p:spPr bwMode="auto">
              <a:xfrm>
                <a:off x="4038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0" name="矩形 34"/>
              <p:cNvSpPr/>
              <p:nvPr/>
            </p:nvSpPr>
            <p:spPr bwMode="auto">
              <a:xfrm>
                <a:off x="4038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2" name="TextBox 441"/>
              <p:cNvSpPr txBox="1"/>
              <p:nvPr/>
            </p:nvSpPr>
            <p:spPr>
              <a:xfrm>
                <a:off x="4038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4</a:t>
                </a:r>
                <a:endParaRPr lang="zh-CN" altLang="en-US" sz="2400" b="1" dirty="0"/>
              </a:p>
            </p:txBody>
          </p:sp>
        </p:grpSp>
      </p:grpSp>
      <p:sp>
        <p:nvSpPr>
          <p:cNvPr id="415" name="TextBox 414"/>
          <p:cNvSpPr txBox="1"/>
          <p:nvPr/>
        </p:nvSpPr>
        <p:spPr>
          <a:xfrm>
            <a:off x="457200" y="22860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Chip</a:t>
            </a:r>
            <a:endParaRPr lang="zh-CN" altLang="en-US" sz="2400" b="1" dirty="0"/>
          </a:p>
        </p:txBody>
      </p:sp>
      <p:sp>
        <p:nvSpPr>
          <p:cNvPr id="309" name="TextBox 308"/>
          <p:cNvSpPr txBox="1"/>
          <p:nvPr/>
        </p:nvSpPr>
        <p:spPr>
          <a:xfrm>
            <a:off x="304800" y="7575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 smtClean="0"/>
              <a:t>Naïve Mapping (NE)</a:t>
            </a:r>
            <a:endParaRPr lang="zh-CN" altLang="en-US" sz="2400" b="1" u="sng" dirty="0"/>
          </a:p>
        </p:txBody>
      </p:sp>
      <p:sp>
        <p:nvSpPr>
          <p:cNvPr id="407" name="Rectangle 406"/>
          <p:cNvSpPr/>
          <p:nvPr/>
        </p:nvSpPr>
        <p:spPr bwMode="auto">
          <a:xfrm>
            <a:off x="7251700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8" name="Rectangle 407"/>
          <p:cNvSpPr/>
          <p:nvPr/>
        </p:nvSpPr>
        <p:spPr bwMode="auto">
          <a:xfrm>
            <a:off x="7327900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0" name="Rectangle 409"/>
          <p:cNvSpPr/>
          <p:nvPr/>
        </p:nvSpPr>
        <p:spPr bwMode="auto">
          <a:xfrm>
            <a:off x="7404100" y="1549400"/>
            <a:ext cx="615950" cy="228600"/>
          </a:xfrm>
          <a:prstGeom prst="rect">
            <a:avLst/>
          </a:prstGeom>
          <a:gradFill flip="none" rotWithShape="1">
            <a:gsLst>
              <a:gs pos="100000">
                <a:srgbClr val="F4CFCF"/>
              </a:gs>
              <a:gs pos="0">
                <a:srgbClr val="C00000"/>
              </a:gs>
              <a:gs pos="82000">
                <a:srgbClr val="C00000">
                  <a:tint val="44500"/>
                  <a:satMod val="160000"/>
                </a:srgbClr>
              </a:gs>
              <a:gs pos="84575">
                <a:srgbClr val="F5D5D5"/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7251700" y="1365290"/>
            <a:ext cx="8415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 smtClean="0"/>
              <a:t>31     ….    0</a:t>
            </a:r>
            <a:endParaRPr lang="en-US" sz="1200" b="1" dirty="0"/>
          </a:p>
        </p:txBody>
      </p:sp>
      <p:sp>
        <p:nvSpPr>
          <p:cNvPr id="511" name="TextBox 510"/>
          <p:cNvSpPr txBox="1"/>
          <p:nvPr/>
        </p:nvSpPr>
        <p:spPr>
          <a:xfrm>
            <a:off x="762000" y="1365290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 smtClean="0"/>
              <a:t>255</a:t>
            </a:r>
            <a:endParaRPr lang="en-US" sz="1200" b="1" dirty="0"/>
          </a:p>
        </p:txBody>
      </p:sp>
      <p:sp>
        <p:nvSpPr>
          <p:cNvPr id="512" name="Rectangle 511"/>
          <p:cNvSpPr/>
          <p:nvPr/>
        </p:nvSpPr>
        <p:spPr bwMode="auto">
          <a:xfrm>
            <a:off x="6330950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3" name="Rectangle 512"/>
          <p:cNvSpPr/>
          <p:nvPr/>
        </p:nvSpPr>
        <p:spPr bwMode="auto">
          <a:xfrm>
            <a:off x="6407150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4" name="Rectangle 513"/>
          <p:cNvSpPr/>
          <p:nvPr/>
        </p:nvSpPr>
        <p:spPr bwMode="auto">
          <a:xfrm>
            <a:off x="7099300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5" name="Rectangle 514"/>
          <p:cNvSpPr/>
          <p:nvPr/>
        </p:nvSpPr>
        <p:spPr bwMode="auto">
          <a:xfrm>
            <a:off x="6483350" y="1549400"/>
            <a:ext cx="615950" cy="228600"/>
          </a:xfrm>
          <a:prstGeom prst="rect">
            <a:avLst/>
          </a:prstGeom>
          <a:gradFill flip="none" rotWithShape="1">
            <a:gsLst>
              <a:gs pos="100000">
                <a:srgbClr val="F4CFCF"/>
              </a:gs>
              <a:gs pos="0">
                <a:srgbClr val="C00000"/>
              </a:gs>
              <a:gs pos="79000">
                <a:srgbClr val="C00000">
                  <a:tint val="44500"/>
                  <a:satMod val="160000"/>
                </a:srgbClr>
              </a:gs>
              <a:gs pos="84575">
                <a:srgbClr val="F5D5D5"/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6" name="Rectangle 515"/>
          <p:cNvSpPr/>
          <p:nvPr/>
        </p:nvSpPr>
        <p:spPr bwMode="auto">
          <a:xfrm>
            <a:off x="5419725" y="1549400"/>
            <a:ext cx="76200" cy="2286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7" name="Rectangle 516"/>
          <p:cNvSpPr/>
          <p:nvPr/>
        </p:nvSpPr>
        <p:spPr bwMode="auto">
          <a:xfrm>
            <a:off x="5495925" y="1549400"/>
            <a:ext cx="76200" cy="2286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8" name="Rectangle 517"/>
          <p:cNvSpPr/>
          <p:nvPr/>
        </p:nvSpPr>
        <p:spPr bwMode="auto">
          <a:xfrm>
            <a:off x="6188075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3" name="Rectangle 542"/>
          <p:cNvSpPr/>
          <p:nvPr/>
        </p:nvSpPr>
        <p:spPr bwMode="auto">
          <a:xfrm>
            <a:off x="5572125" y="1549400"/>
            <a:ext cx="615950" cy="228600"/>
          </a:xfrm>
          <a:prstGeom prst="rect">
            <a:avLst/>
          </a:prstGeom>
          <a:gradFill flip="none" rotWithShape="1">
            <a:gsLst>
              <a:gs pos="100000">
                <a:srgbClr val="F4CFCF"/>
              </a:gs>
              <a:gs pos="0">
                <a:srgbClr val="C00000"/>
              </a:gs>
              <a:gs pos="68000">
                <a:srgbClr val="C00000">
                  <a:tint val="44500"/>
                  <a:satMod val="160000"/>
                </a:srgbClr>
              </a:gs>
              <a:gs pos="84575">
                <a:srgbClr val="F5D5D5"/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4" name="Rectangle 543"/>
          <p:cNvSpPr/>
          <p:nvPr/>
        </p:nvSpPr>
        <p:spPr bwMode="auto">
          <a:xfrm>
            <a:off x="4498975" y="1549400"/>
            <a:ext cx="76200" cy="2286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5" name="Rectangle 544"/>
          <p:cNvSpPr/>
          <p:nvPr/>
        </p:nvSpPr>
        <p:spPr bwMode="auto">
          <a:xfrm>
            <a:off x="4575175" y="1549400"/>
            <a:ext cx="76200" cy="2286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6" name="Rectangle 545"/>
          <p:cNvSpPr/>
          <p:nvPr/>
        </p:nvSpPr>
        <p:spPr bwMode="auto">
          <a:xfrm>
            <a:off x="5267325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7" name="Rectangle 546"/>
          <p:cNvSpPr/>
          <p:nvPr/>
        </p:nvSpPr>
        <p:spPr bwMode="auto">
          <a:xfrm>
            <a:off x="4651375" y="1549400"/>
            <a:ext cx="615950" cy="228600"/>
          </a:xfrm>
          <a:prstGeom prst="rect">
            <a:avLst/>
          </a:prstGeom>
          <a:gradFill flip="none" rotWithShape="1">
            <a:gsLst>
              <a:gs pos="100000">
                <a:srgbClr val="F4CFCF"/>
              </a:gs>
              <a:gs pos="0">
                <a:srgbClr val="C00000"/>
              </a:gs>
              <a:gs pos="68000">
                <a:srgbClr val="C00000">
                  <a:tint val="44500"/>
                  <a:satMod val="160000"/>
                </a:srgbClr>
              </a:gs>
              <a:gs pos="84575">
                <a:srgbClr val="F5D5D5"/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8" name="Rectangle 547"/>
          <p:cNvSpPr/>
          <p:nvPr/>
        </p:nvSpPr>
        <p:spPr bwMode="auto">
          <a:xfrm>
            <a:off x="3587750" y="1549956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9" name="Rectangle 548"/>
          <p:cNvSpPr/>
          <p:nvPr/>
        </p:nvSpPr>
        <p:spPr bwMode="auto">
          <a:xfrm>
            <a:off x="3663950" y="1549956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0" name="Rectangle 549"/>
          <p:cNvSpPr/>
          <p:nvPr/>
        </p:nvSpPr>
        <p:spPr bwMode="auto">
          <a:xfrm>
            <a:off x="4356100" y="1549956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1" name="Rectangle 550"/>
          <p:cNvSpPr/>
          <p:nvPr/>
        </p:nvSpPr>
        <p:spPr bwMode="auto">
          <a:xfrm>
            <a:off x="3740150" y="1549956"/>
            <a:ext cx="61595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4" name="Rectangle 563"/>
          <p:cNvSpPr/>
          <p:nvPr/>
        </p:nvSpPr>
        <p:spPr bwMode="auto">
          <a:xfrm>
            <a:off x="2663825" y="1549400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5" name="Rectangle 564"/>
          <p:cNvSpPr/>
          <p:nvPr/>
        </p:nvSpPr>
        <p:spPr bwMode="auto">
          <a:xfrm>
            <a:off x="2740025" y="1549400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6" name="Rectangle 565"/>
          <p:cNvSpPr/>
          <p:nvPr/>
        </p:nvSpPr>
        <p:spPr bwMode="auto">
          <a:xfrm>
            <a:off x="3432175" y="1549400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7" name="Rectangle 566"/>
          <p:cNvSpPr/>
          <p:nvPr/>
        </p:nvSpPr>
        <p:spPr bwMode="auto">
          <a:xfrm>
            <a:off x="2816225" y="1549400"/>
            <a:ext cx="61595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8" name="Rectangle 567"/>
          <p:cNvSpPr/>
          <p:nvPr/>
        </p:nvSpPr>
        <p:spPr bwMode="auto">
          <a:xfrm>
            <a:off x="1752600" y="1549956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9" name="Rectangle 568"/>
          <p:cNvSpPr/>
          <p:nvPr/>
        </p:nvSpPr>
        <p:spPr bwMode="auto">
          <a:xfrm>
            <a:off x="1828800" y="1549956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0" name="Rectangle 569"/>
          <p:cNvSpPr/>
          <p:nvPr/>
        </p:nvSpPr>
        <p:spPr bwMode="auto">
          <a:xfrm>
            <a:off x="2520950" y="1549956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1" name="Rectangle 570"/>
          <p:cNvSpPr/>
          <p:nvPr/>
        </p:nvSpPr>
        <p:spPr bwMode="auto">
          <a:xfrm>
            <a:off x="1905000" y="1549956"/>
            <a:ext cx="61595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2" name="Rectangle 571"/>
          <p:cNvSpPr/>
          <p:nvPr/>
        </p:nvSpPr>
        <p:spPr bwMode="auto">
          <a:xfrm>
            <a:off x="828675" y="1549400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3" name="Rectangle 572"/>
          <p:cNvSpPr/>
          <p:nvPr/>
        </p:nvSpPr>
        <p:spPr bwMode="auto">
          <a:xfrm>
            <a:off x="904875" y="1549400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4" name="Rectangle 573"/>
          <p:cNvSpPr/>
          <p:nvPr/>
        </p:nvSpPr>
        <p:spPr bwMode="auto">
          <a:xfrm>
            <a:off x="1597025" y="1549400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5" name="Rectangle 574"/>
          <p:cNvSpPr/>
          <p:nvPr/>
        </p:nvSpPr>
        <p:spPr bwMode="auto">
          <a:xfrm>
            <a:off x="981075" y="1549400"/>
            <a:ext cx="61595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oup 73"/>
          <p:cNvGrpSpPr/>
          <p:nvPr/>
        </p:nvGrpSpPr>
        <p:grpSpPr>
          <a:xfrm>
            <a:off x="1600200" y="2209796"/>
            <a:ext cx="5867400" cy="609604"/>
            <a:chOff x="1597025" y="3809998"/>
            <a:chExt cx="5867400" cy="609604"/>
          </a:xfrm>
        </p:grpSpPr>
        <p:grpSp>
          <p:nvGrpSpPr>
            <p:cNvPr id="13" name="组合 400"/>
            <p:cNvGrpSpPr/>
            <p:nvPr/>
          </p:nvGrpSpPr>
          <p:grpSpPr>
            <a:xfrm>
              <a:off x="6931025" y="3810000"/>
              <a:ext cx="533400" cy="609601"/>
              <a:chOff x="7086600" y="2514600"/>
              <a:chExt cx="533400" cy="609601"/>
            </a:xfrm>
          </p:grpSpPr>
          <p:sp>
            <p:nvSpPr>
              <p:cNvPr id="598" name="矩形 33"/>
              <p:cNvSpPr/>
              <p:nvPr/>
            </p:nvSpPr>
            <p:spPr bwMode="auto">
              <a:xfrm>
                <a:off x="7086600" y="2514600"/>
                <a:ext cx="533400" cy="533401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9" name="矩形 34"/>
              <p:cNvSpPr/>
              <p:nvPr/>
            </p:nvSpPr>
            <p:spPr bwMode="auto">
              <a:xfrm>
                <a:off x="7086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组合 403"/>
            <p:cNvGrpSpPr/>
            <p:nvPr/>
          </p:nvGrpSpPr>
          <p:grpSpPr>
            <a:xfrm>
              <a:off x="6169025" y="3810000"/>
              <a:ext cx="533400" cy="609601"/>
              <a:chOff x="6324600" y="2514600"/>
              <a:chExt cx="533400" cy="609601"/>
            </a:xfrm>
          </p:grpSpPr>
          <p:sp>
            <p:nvSpPr>
              <p:cNvPr id="595" name="矩形 35"/>
              <p:cNvSpPr/>
              <p:nvPr/>
            </p:nvSpPr>
            <p:spPr bwMode="auto">
              <a:xfrm>
                <a:off x="6324600" y="2514600"/>
                <a:ext cx="533400" cy="533401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6" name="矩形 451"/>
              <p:cNvSpPr/>
              <p:nvPr/>
            </p:nvSpPr>
            <p:spPr bwMode="auto">
              <a:xfrm>
                <a:off x="6324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组合 405"/>
            <p:cNvGrpSpPr/>
            <p:nvPr/>
          </p:nvGrpSpPr>
          <p:grpSpPr>
            <a:xfrm>
              <a:off x="5407025" y="3810000"/>
              <a:ext cx="533400" cy="609601"/>
              <a:chOff x="5562600" y="2514600"/>
              <a:chExt cx="533400" cy="609601"/>
            </a:xfrm>
          </p:grpSpPr>
          <p:sp>
            <p:nvSpPr>
              <p:cNvPr id="592" name="矩形 12"/>
              <p:cNvSpPr/>
              <p:nvPr/>
            </p:nvSpPr>
            <p:spPr bwMode="auto">
              <a:xfrm>
                <a:off x="5562600" y="2514600"/>
                <a:ext cx="533400" cy="533401"/>
              </a:xfrm>
              <a:prstGeom prst="rect">
                <a:avLst/>
              </a:prstGeom>
              <a:solidFill>
                <a:srgbClr val="FF7979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3" name="矩形 446"/>
              <p:cNvSpPr/>
              <p:nvPr/>
            </p:nvSpPr>
            <p:spPr bwMode="auto">
              <a:xfrm>
                <a:off x="5562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10" name="TextBox 609"/>
            <p:cNvSpPr txBox="1"/>
            <p:nvPr/>
          </p:nvSpPr>
          <p:spPr>
            <a:xfrm>
              <a:off x="6931025" y="3809999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11" name="TextBox 610"/>
            <p:cNvSpPr txBox="1"/>
            <p:nvPr/>
          </p:nvSpPr>
          <p:spPr>
            <a:xfrm>
              <a:off x="6178550" y="3810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12" name="TextBox 611"/>
            <p:cNvSpPr txBox="1"/>
            <p:nvPr/>
          </p:nvSpPr>
          <p:spPr>
            <a:xfrm>
              <a:off x="5410200" y="3810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组合 400"/>
            <p:cNvGrpSpPr/>
            <p:nvPr/>
          </p:nvGrpSpPr>
          <p:grpSpPr>
            <a:xfrm>
              <a:off x="4648200" y="3810001"/>
              <a:ext cx="533400" cy="609601"/>
              <a:chOff x="7086600" y="2514600"/>
              <a:chExt cx="533400" cy="609601"/>
            </a:xfrm>
          </p:grpSpPr>
          <p:sp>
            <p:nvSpPr>
              <p:cNvPr id="626" name="矩形 33"/>
              <p:cNvSpPr/>
              <p:nvPr/>
            </p:nvSpPr>
            <p:spPr bwMode="auto">
              <a:xfrm>
                <a:off x="7086600" y="2514600"/>
                <a:ext cx="533400" cy="533401"/>
              </a:xfrm>
              <a:prstGeom prst="rect">
                <a:avLst/>
              </a:prstGeom>
              <a:solidFill>
                <a:srgbClr val="FF7979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7" name="矩形 34"/>
              <p:cNvSpPr/>
              <p:nvPr/>
            </p:nvSpPr>
            <p:spPr bwMode="auto">
              <a:xfrm>
                <a:off x="7086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" name="组合 403"/>
            <p:cNvGrpSpPr/>
            <p:nvPr/>
          </p:nvGrpSpPr>
          <p:grpSpPr>
            <a:xfrm>
              <a:off x="3886200" y="3810001"/>
              <a:ext cx="533400" cy="609601"/>
              <a:chOff x="6324600" y="2514600"/>
              <a:chExt cx="533400" cy="609601"/>
            </a:xfrm>
          </p:grpSpPr>
          <p:sp>
            <p:nvSpPr>
              <p:cNvPr id="629" name="矩形 35"/>
              <p:cNvSpPr/>
              <p:nvPr/>
            </p:nvSpPr>
            <p:spPr bwMode="auto">
              <a:xfrm>
                <a:off x="6324600" y="2514600"/>
                <a:ext cx="533400" cy="533401"/>
              </a:xfrm>
              <a:prstGeom prst="rect">
                <a:avLst/>
              </a:prstGeom>
              <a:solidFill>
                <a:srgbClr val="FF7979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0" name="矩形 451"/>
              <p:cNvSpPr/>
              <p:nvPr/>
            </p:nvSpPr>
            <p:spPr bwMode="auto">
              <a:xfrm>
                <a:off x="6324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" name="组合 405"/>
            <p:cNvGrpSpPr/>
            <p:nvPr/>
          </p:nvGrpSpPr>
          <p:grpSpPr>
            <a:xfrm>
              <a:off x="3124200" y="3810001"/>
              <a:ext cx="533400" cy="609601"/>
              <a:chOff x="5562600" y="2514600"/>
              <a:chExt cx="533400" cy="609601"/>
            </a:xfrm>
          </p:grpSpPr>
          <p:sp>
            <p:nvSpPr>
              <p:cNvPr id="632" name="矩形 12"/>
              <p:cNvSpPr/>
              <p:nvPr/>
            </p:nvSpPr>
            <p:spPr bwMode="auto">
              <a:xfrm>
                <a:off x="5562600" y="2514600"/>
                <a:ext cx="533400" cy="533401"/>
              </a:xfrm>
              <a:prstGeom prst="rect">
                <a:avLst/>
              </a:prstGeom>
              <a:solidFill>
                <a:srgbClr val="FFDDDD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3" name="矩形 446"/>
              <p:cNvSpPr/>
              <p:nvPr/>
            </p:nvSpPr>
            <p:spPr bwMode="auto">
              <a:xfrm>
                <a:off x="5562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34" name="TextBox 633"/>
            <p:cNvSpPr txBox="1"/>
            <p:nvPr/>
          </p:nvSpPr>
          <p:spPr>
            <a:xfrm>
              <a:off x="4648200" y="3810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35" name="TextBox 634"/>
            <p:cNvSpPr txBox="1"/>
            <p:nvPr/>
          </p:nvSpPr>
          <p:spPr>
            <a:xfrm>
              <a:off x="3895725" y="3810001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4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36" name="TextBox 635"/>
            <p:cNvSpPr txBox="1"/>
            <p:nvPr/>
          </p:nvSpPr>
          <p:spPr>
            <a:xfrm>
              <a:off x="3127375" y="3810001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/>
                <a:t>5</a:t>
              </a:r>
              <a:endParaRPr lang="zh-CN" altLang="en-US" sz="2400" b="1" dirty="0"/>
            </a:p>
          </p:txBody>
        </p:sp>
        <p:grpSp>
          <p:nvGrpSpPr>
            <p:cNvPr id="19" name="组合 405"/>
            <p:cNvGrpSpPr/>
            <p:nvPr/>
          </p:nvGrpSpPr>
          <p:grpSpPr>
            <a:xfrm>
              <a:off x="2359025" y="3810001"/>
              <a:ext cx="533400" cy="609601"/>
              <a:chOff x="5562600" y="2514600"/>
              <a:chExt cx="533400" cy="609601"/>
            </a:xfrm>
          </p:grpSpPr>
          <p:sp>
            <p:nvSpPr>
              <p:cNvPr id="646" name="矩形 12"/>
              <p:cNvSpPr/>
              <p:nvPr/>
            </p:nvSpPr>
            <p:spPr bwMode="auto">
              <a:xfrm>
                <a:off x="5562600" y="2514600"/>
                <a:ext cx="533400" cy="533401"/>
              </a:xfrm>
              <a:prstGeom prst="rect">
                <a:avLst/>
              </a:prstGeom>
              <a:solidFill>
                <a:srgbClr val="FFDDDD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7" name="矩形 446"/>
              <p:cNvSpPr/>
              <p:nvPr/>
            </p:nvSpPr>
            <p:spPr bwMode="auto">
              <a:xfrm>
                <a:off x="5562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48" name="TextBox 647"/>
            <p:cNvSpPr txBox="1"/>
            <p:nvPr/>
          </p:nvSpPr>
          <p:spPr>
            <a:xfrm>
              <a:off x="2362200" y="3810001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/>
                <a:t>6</a:t>
              </a:r>
              <a:endParaRPr lang="zh-CN" altLang="en-US" sz="2400" b="1" dirty="0"/>
            </a:p>
          </p:txBody>
        </p:sp>
        <p:grpSp>
          <p:nvGrpSpPr>
            <p:cNvPr id="20" name="组合 405"/>
            <p:cNvGrpSpPr/>
            <p:nvPr/>
          </p:nvGrpSpPr>
          <p:grpSpPr>
            <a:xfrm>
              <a:off x="1597025" y="3809998"/>
              <a:ext cx="533400" cy="609601"/>
              <a:chOff x="5562600" y="2514600"/>
              <a:chExt cx="533400" cy="609601"/>
            </a:xfrm>
          </p:grpSpPr>
          <p:sp>
            <p:nvSpPr>
              <p:cNvPr id="650" name="矩形 12"/>
              <p:cNvSpPr/>
              <p:nvPr/>
            </p:nvSpPr>
            <p:spPr bwMode="auto">
              <a:xfrm>
                <a:off x="5562600" y="2514600"/>
                <a:ext cx="533400" cy="533401"/>
              </a:xfrm>
              <a:prstGeom prst="rect">
                <a:avLst/>
              </a:prstGeom>
              <a:solidFill>
                <a:srgbClr val="FFDDDD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1" name="矩形 446"/>
              <p:cNvSpPr/>
              <p:nvPr/>
            </p:nvSpPr>
            <p:spPr bwMode="auto">
              <a:xfrm>
                <a:off x="5562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52" name="TextBox 651"/>
            <p:cNvSpPr txBox="1"/>
            <p:nvPr/>
          </p:nvSpPr>
          <p:spPr>
            <a:xfrm>
              <a:off x="1600200" y="3809998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/>
                <a:t>7</a:t>
              </a:r>
              <a:endParaRPr lang="zh-CN" altLang="en-US" sz="2400" b="1" dirty="0"/>
            </a:p>
          </p:txBody>
        </p:sp>
      </p:grpSp>
      <p:sp>
        <p:nvSpPr>
          <p:cNvPr id="653" name="TextBox 652"/>
          <p:cNvSpPr txBox="1"/>
          <p:nvPr/>
        </p:nvSpPr>
        <p:spPr>
          <a:xfrm>
            <a:off x="400050" y="3259087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 smtClean="0"/>
              <a:t>Vertical Interleaving (VIM)</a:t>
            </a:r>
            <a:endParaRPr lang="zh-CN" altLang="en-US" sz="2400" b="1" u="sng" dirty="0"/>
          </a:p>
        </p:txBody>
      </p:sp>
      <p:grpSp>
        <p:nvGrpSpPr>
          <p:cNvPr id="21" name="组合 409"/>
          <p:cNvGrpSpPr/>
          <p:nvPr/>
        </p:nvGrpSpPr>
        <p:grpSpPr>
          <a:xfrm>
            <a:off x="1600200" y="4800603"/>
            <a:ext cx="5867400" cy="609601"/>
            <a:chOff x="1752600" y="2743199"/>
            <a:chExt cx="5867400" cy="609601"/>
          </a:xfrm>
        </p:grpSpPr>
        <p:grpSp>
          <p:nvGrpSpPr>
            <p:cNvPr id="22" name="组合 399"/>
            <p:cNvGrpSpPr/>
            <p:nvPr/>
          </p:nvGrpSpPr>
          <p:grpSpPr>
            <a:xfrm>
              <a:off x="1752600" y="2743199"/>
              <a:ext cx="533400" cy="609601"/>
              <a:chOff x="1752600" y="2514600"/>
              <a:chExt cx="533400" cy="609601"/>
            </a:xfrm>
          </p:grpSpPr>
          <p:sp>
            <p:nvSpPr>
              <p:cNvPr id="718" name="矩形 464"/>
              <p:cNvSpPr/>
              <p:nvPr/>
            </p:nvSpPr>
            <p:spPr bwMode="auto">
              <a:xfrm>
                <a:off x="1752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9" name="矩形 465"/>
              <p:cNvSpPr/>
              <p:nvPr/>
            </p:nvSpPr>
            <p:spPr bwMode="auto">
              <a:xfrm>
                <a:off x="1752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0" name="TextBox 719"/>
              <p:cNvSpPr txBox="1"/>
              <p:nvPr/>
            </p:nvSpPr>
            <p:spPr>
              <a:xfrm>
                <a:off x="1752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7</a:t>
                </a:r>
                <a:endParaRPr lang="zh-CN" altLang="en-US" sz="2400" b="1" dirty="0"/>
              </a:p>
            </p:txBody>
          </p:sp>
        </p:grpSp>
        <p:grpSp>
          <p:nvGrpSpPr>
            <p:cNvPr id="23" name="组合 401"/>
            <p:cNvGrpSpPr/>
            <p:nvPr/>
          </p:nvGrpSpPr>
          <p:grpSpPr>
            <a:xfrm>
              <a:off x="2514600" y="2743199"/>
              <a:ext cx="533400" cy="609601"/>
              <a:chOff x="2514600" y="2514600"/>
              <a:chExt cx="533400" cy="609601"/>
            </a:xfrm>
          </p:grpSpPr>
          <p:sp>
            <p:nvSpPr>
              <p:cNvPr id="715" name="矩形 12"/>
              <p:cNvSpPr/>
              <p:nvPr/>
            </p:nvSpPr>
            <p:spPr bwMode="auto">
              <a:xfrm>
                <a:off x="2514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6" name="矩形 462"/>
              <p:cNvSpPr/>
              <p:nvPr/>
            </p:nvSpPr>
            <p:spPr bwMode="auto">
              <a:xfrm>
                <a:off x="2514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7" name="TextBox 716"/>
              <p:cNvSpPr txBox="1"/>
              <p:nvPr/>
            </p:nvSpPr>
            <p:spPr>
              <a:xfrm>
                <a:off x="2514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6</a:t>
                </a:r>
                <a:endParaRPr lang="zh-CN" altLang="en-US" sz="2400" b="1" dirty="0"/>
              </a:p>
            </p:txBody>
          </p:sp>
        </p:grpSp>
        <p:grpSp>
          <p:nvGrpSpPr>
            <p:cNvPr id="24" name="组合 408"/>
            <p:cNvGrpSpPr/>
            <p:nvPr/>
          </p:nvGrpSpPr>
          <p:grpSpPr>
            <a:xfrm>
              <a:off x="3276600" y="2743199"/>
              <a:ext cx="533400" cy="609601"/>
              <a:chOff x="3276600" y="2514600"/>
              <a:chExt cx="533400" cy="609601"/>
            </a:xfrm>
          </p:grpSpPr>
          <p:sp>
            <p:nvSpPr>
              <p:cNvPr id="712" name="矩形 35"/>
              <p:cNvSpPr/>
              <p:nvPr/>
            </p:nvSpPr>
            <p:spPr bwMode="auto">
              <a:xfrm>
                <a:off x="3276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3" name="矩形 459"/>
              <p:cNvSpPr/>
              <p:nvPr/>
            </p:nvSpPr>
            <p:spPr bwMode="auto">
              <a:xfrm>
                <a:off x="3276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4" name="TextBox 713"/>
              <p:cNvSpPr txBox="1"/>
              <p:nvPr/>
            </p:nvSpPr>
            <p:spPr>
              <a:xfrm>
                <a:off x="3276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5</a:t>
                </a:r>
                <a:endParaRPr lang="zh-CN" altLang="en-US" sz="2400" b="1" dirty="0"/>
              </a:p>
            </p:txBody>
          </p:sp>
        </p:grpSp>
        <p:grpSp>
          <p:nvGrpSpPr>
            <p:cNvPr id="25" name="组合 400"/>
            <p:cNvGrpSpPr/>
            <p:nvPr/>
          </p:nvGrpSpPr>
          <p:grpSpPr>
            <a:xfrm>
              <a:off x="7086600" y="2743199"/>
              <a:ext cx="533400" cy="609601"/>
              <a:chOff x="7086600" y="2514600"/>
              <a:chExt cx="533400" cy="609601"/>
            </a:xfrm>
          </p:grpSpPr>
          <p:sp>
            <p:nvSpPr>
              <p:cNvPr id="709" name="矩形 33"/>
              <p:cNvSpPr/>
              <p:nvPr/>
            </p:nvSpPr>
            <p:spPr bwMode="auto">
              <a:xfrm>
                <a:off x="7086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0" name="矩形 34"/>
              <p:cNvSpPr/>
              <p:nvPr/>
            </p:nvSpPr>
            <p:spPr bwMode="auto">
              <a:xfrm>
                <a:off x="7086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1" name="TextBox 710"/>
              <p:cNvSpPr txBox="1"/>
              <p:nvPr/>
            </p:nvSpPr>
            <p:spPr>
              <a:xfrm>
                <a:off x="7086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0</a:t>
                </a:r>
                <a:endParaRPr lang="zh-CN" altLang="en-US" sz="2400" b="1" dirty="0"/>
              </a:p>
            </p:txBody>
          </p:sp>
        </p:grpSp>
        <p:grpSp>
          <p:nvGrpSpPr>
            <p:cNvPr id="26" name="组合 403"/>
            <p:cNvGrpSpPr/>
            <p:nvPr/>
          </p:nvGrpSpPr>
          <p:grpSpPr>
            <a:xfrm>
              <a:off x="6324600" y="2743199"/>
              <a:ext cx="533400" cy="609601"/>
              <a:chOff x="6324600" y="2514600"/>
              <a:chExt cx="533400" cy="609601"/>
            </a:xfrm>
          </p:grpSpPr>
          <p:sp>
            <p:nvSpPr>
              <p:cNvPr id="706" name="矩形 35"/>
              <p:cNvSpPr/>
              <p:nvPr/>
            </p:nvSpPr>
            <p:spPr bwMode="auto">
              <a:xfrm>
                <a:off x="6324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7" name="矩形 451"/>
              <p:cNvSpPr/>
              <p:nvPr/>
            </p:nvSpPr>
            <p:spPr bwMode="auto">
              <a:xfrm>
                <a:off x="6324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8" name="TextBox 707"/>
              <p:cNvSpPr txBox="1"/>
              <p:nvPr/>
            </p:nvSpPr>
            <p:spPr>
              <a:xfrm>
                <a:off x="6324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1</a:t>
                </a:r>
                <a:endParaRPr lang="zh-CN" altLang="en-US" sz="2400" b="1" dirty="0"/>
              </a:p>
            </p:txBody>
          </p:sp>
        </p:grpSp>
        <p:grpSp>
          <p:nvGrpSpPr>
            <p:cNvPr id="27" name="组合 405"/>
            <p:cNvGrpSpPr/>
            <p:nvPr/>
          </p:nvGrpSpPr>
          <p:grpSpPr>
            <a:xfrm>
              <a:off x="5562600" y="2743199"/>
              <a:ext cx="533400" cy="609601"/>
              <a:chOff x="5562600" y="2514600"/>
              <a:chExt cx="533400" cy="609601"/>
            </a:xfrm>
          </p:grpSpPr>
          <p:sp>
            <p:nvSpPr>
              <p:cNvPr id="703" name="矩形 12"/>
              <p:cNvSpPr/>
              <p:nvPr/>
            </p:nvSpPr>
            <p:spPr bwMode="auto">
              <a:xfrm>
                <a:off x="5562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4" name="矩形 446"/>
              <p:cNvSpPr/>
              <p:nvPr/>
            </p:nvSpPr>
            <p:spPr bwMode="auto">
              <a:xfrm>
                <a:off x="5562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5" name="TextBox 704"/>
              <p:cNvSpPr txBox="1"/>
              <p:nvPr/>
            </p:nvSpPr>
            <p:spPr>
              <a:xfrm>
                <a:off x="5562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2</a:t>
                </a:r>
                <a:endParaRPr lang="zh-CN" altLang="en-US" sz="2400" b="1" dirty="0"/>
              </a:p>
            </p:txBody>
          </p:sp>
        </p:grpSp>
        <p:grpSp>
          <p:nvGrpSpPr>
            <p:cNvPr id="28" name="组合 406"/>
            <p:cNvGrpSpPr/>
            <p:nvPr/>
          </p:nvGrpSpPr>
          <p:grpSpPr>
            <a:xfrm>
              <a:off x="4800600" y="2743199"/>
              <a:ext cx="533400" cy="609601"/>
              <a:chOff x="4800600" y="2514600"/>
              <a:chExt cx="533400" cy="609601"/>
            </a:xfrm>
          </p:grpSpPr>
          <p:sp>
            <p:nvSpPr>
              <p:cNvPr id="700" name="矩形 442"/>
              <p:cNvSpPr/>
              <p:nvPr/>
            </p:nvSpPr>
            <p:spPr bwMode="auto">
              <a:xfrm>
                <a:off x="4800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1" name="矩形 443"/>
              <p:cNvSpPr/>
              <p:nvPr/>
            </p:nvSpPr>
            <p:spPr bwMode="auto">
              <a:xfrm>
                <a:off x="4800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2" name="TextBox 701"/>
              <p:cNvSpPr txBox="1"/>
              <p:nvPr/>
            </p:nvSpPr>
            <p:spPr>
              <a:xfrm>
                <a:off x="4800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3</a:t>
                </a:r>
                <a:endParaRPr lang="zh-CN" altLang="en-US" sz="2400" b="1" dirty="0"/>
              </a:p>
            </p:txBody>
          </p:sp>
        </p:grpSp>
        <p:grpSp>
          <p:nvGrpSpPr>
            <p:cNvPr id="29" name="组合 407"/>
            <p:cNvGrpSpPr/>
            <p:nvPr/>
          </p:nvGrpSpPr>
          <p:grpSpPr>
            <a:xfrm>
              <a:off x="4038600" y="2743199"/>
              <a:ext cx="533400" cy="609601"/>
              <a:chOff x="4038600" y="2514600"/>
              <a:chExt cx="533400" cy="609601"/>
            </a:xfrm>
          </p:grpSpPr>
          <p:sp>
            <p:nvSpPr>
              <p:cNvPr id="697" name="矩形 33"/>
              <p:cNvSpPr/>
              <p:nvPr/>
            </p:nvSpPr>
            <p:spPr bwMode="auto">
              <a:xfrm>
                <a:off x="4038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8" name="矩形 34"/>
              <p:cNvSpPr/>
              <p:nvPr/>
            </p:nvSpPr>
            <p:spPr bwMode="auto">
              <a:xfrm>
                <a:off x="4038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9" name="TextBox 698"/>
              <p:cNvSpPr txBox="1"/>
              <p:nvPr/>
            </p:nvSpPr>
            <p:spPr>
              <a:xfrm>
                <a:off x="4038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4</a:t>
                </a:r>
                <a:endParaRPr lang="zh-CN" altLang="en-US" sz="2400" b="1" dirty="0"/>
              </a:p>
            </p:txBody>
          </p:sp>
        </p:grpSp>
      </p:grpSp>
      <p:sp>
        <p:nvSpPr>
          <p:cNvPr id="721" name="TextBox 720"/>
          <p:cNvSpPr txBox="1"/>
          <p:nvPr/>
        </p:nvSpPr>
        <p:spPr>
          <a:xfrm>
            <a:off x="457200" y="487680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Chip</a:t>
            </a:r>
            <a:endParaRPr lang="zh-CN" altLang="en-US" sz="2400" b="1" dirty="0"/>
          </a:p>
        </p:txBody>
      </p:sp>
      <p:grpSp>
        <p:nvGrpSpPr>
          <p:cNvPr id="30" name="Group 737"/>
          <p:cNvGrpSpPr/>
          <p:nvPr/>
        </p:nvGrpSpPr>
        <p:grpSpPr>
          <a:xfrm>
            <a:off x="1597025" y="4800600"/>
            <a:ext cx="5867400" cy="609604"/>
            <a:chOff x="1597025" y="3809998"/>
            <a:chExt cx="5867400" cy="609604"/>
          </a:xfrm>
        </p:grpSpPr>
        <p:grpSp>
          <p:nvGrpSpPr>
            <p:cNvPr id="31" name="组合 400"/>
            <p:cNvGrpSpPr/>
            <p:nvPr/>
          </p:nvGrpSpPr>
          <p:grpSpPr>
            <a:xfrm>
              <a:off x="6931025" y="3810000"/>
              <a:ext cx="533400" cy="609601"/>
              <a:chOff x="7086600" y="2514600"/>
              <a:chExt cx="533400" cy="609601"/>
            </a:xfrm>
          </p:grpSpPr>
          <p:sp>
            <p:nvSpPr>
              <p:cNvPr id="769" name="矩形 33"/>
              <p:cNvSpPr/>
              <p:nvPr/>
            </p:nvSpPr>
            <p:spPr bwMode="auto">
              <a:xfrm>
                <a:off x="7086600" y="2514600"/>
                <a:ext cx="533400" cy="533401"/>
              </a:xfrm>
              <a:prstGeom prst="rect">
                <a:avLst/>
              </a:prstGeom>
              <a:solidFill>
                <a:srgbClr val="FF7979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70" name="矩形 34"/>
              <p:cNvSpPr/>
              <p:nvPr/>
            </p:nvSpPr>
            <p:spPr bwMode="auto">
              <a:xfrm>
                <a:off x="7086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36" name="组合 403"/>
            <p:cNvGrpSpPr/>
            <p:nvPr/>
          </p:nvGrpSpPr>
          <p:grpSpPr>
            <a:xfrm>
              <a:off x="6169025" y="3810000"/>
              <a:ext cx="533400" cy="609601"/>
              <a:chOff x="6324600" y="2514600"/>
              <a:chExt cx="533400" cy="609601"/>
            </a:xfrm>
          </p:grpSpPr>
          <p:sp>
            <p:nvSpPr>
              <p:cNvPr id="767" name="矩形 35"/>
              <p:cNvSpPr/>
              <p:nvPr/>
            </p:nvSpPr>
            <p:spPr bwMode="auto">
              <a:xfrm>
                <a:off x="6324600" y="2514600"/>
                <a:ext cx="533400" cy="533401"/>
              </a:xfrm>
              <a:prstGeom prst="rect">
                <a:avLst/>
              </a:prstGeom>
              <a:solidFill>
                <a:srgbClr val="FF7979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8" name="矩形 451"/>
              <p:cNvSpPr/>
              <p:nvPr/>
            </p:nvSpPr>
            <p:spPr bwMode="auto">
              <a:xfrm>
                <a:off x="6324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37" name="组合 405"/>
            <p:cNvGrpSpPr/>
            <p:nvPr/>
          </p:nvGrpSpPr>
          <p:grpSpPr>
            <a:xfrm>
              <a:off x="5407025" y="3810000"/>
              <a:ext cx="533400" cy="609601"/>
              <a:chOff x="5562600" y="2514600"/>
              <a:chExt cx="533400" cy="609601"/>
            </a:xfrm>
          </p:grpSpPr>
          <p:sp>
            <p:nvSpPr>
              <p:cNvPr id="765" name="矩形 12"/>
              <p:cNvSpPr/>
              <p:nvPr/>
            </p:nvSpPr>
            <p:spPr bwMode="auto">
              <a:xfrm>
                <a:off x="5562600" y="2514600"/>
                <a:ext cx="533400" cy="533401"/>
              </a:xfrm>
              <a:prstGeom prst="rect">
                <a:avLst/>
              </a:prstGeom>
              <a:solidFill>
                <a:srgbClr val="FF7979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6" name="矩形 446"/>
              <p:cNvSpPr/>
              <p:nvPr/>
            </p:nvSpPr>
            <p:spPr bwMode="auto">
              <a:xfrm>
                <a:off x="5562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742" name="TextBox 741"/>
            <p:cNvSpPr txBox="1"/>
            <p:nvPr/>
          </p:nvSpPr>
          <p:spPr>
            <a:xfrm>
              <a:off x="6931025" y="3809999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0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43" name="TextBox 742"/>
            <p:cNvSpPr txBox="1"/>
            <p:nvPr/>
          </p:nvSpPr>
          <p:spPr>
            <a:xfrm>
              <a:off x="6178550" y="3810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44" name="TextBox 743"/>
            <p:cNvSpPr txBox="1"/>
            <p:nvPr/>
          </p:nvSpPr>
          <p:spPr>
            <a:xfrm>
              <a:off x="5410200" y="3810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38" name="组合 400"/>
            <p:cNvGrpSpPr/>
            <p:nvPr/>
          </p:nvGrpSpPr>
          <p:grpSpPr>
            <a:xfrm>
              <a:off x="4648200" y="3810001"/>
              <a:ext cx="533400" cy="609601"/>
              <a:chOff x="7086600" y="2514600"/>
              <a:chExt cx="533400" cy="609601"/>
            </a:xfrm>
          </p:grpSpPr>
          <p:sp>
            <p:nvSpPr>
              <p:cNvPr id="763" name="矩形 33"/>
              <p:cNvSpPr/>
              <p:nvPr/>
            </p:nvSpPr>
            <p:spPr bwMode="auto">
              <a:xfrm>
                <a:off x="7086600" y="2514600"/>
                <a:ext cx="533400" cy="533401"/>
              </a:xfrm>
              <a:prstGeom prst="rect">
                <a:avLst/>
              </a:prstGeom>
              <a:solidFill>
                <a:srgbClr val="FF7979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4" name="矩形 34"/>
              <p:cNvSpPr/>
              <p:nvPr/>
            </p:nvSpPr>
            <p:spPr bwMode="auto">
              <a:xfrm>
                <a:off x="7086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39" name="组合 403"/>
            <p:cNvGrpSpPr/>
            <p:nvPr/>
          </p:nvGrpSpPr>
          <p:grpSpPr>
            <a:xfrm>
              <a:off x="3886200" y="3810001"/>
              <a:ext cx="533400" cy="609601"/>
              <a:chOff x="6324600" y="2514600"/>
              <a:chExt cx="533400" cy="609601"/>
            </a:xfrm>
          </p:grpSpPr>
          <p:sp>
            <p:nvSpPr>
              <p:cNvPr id="761" name="矩形 35"/>
              <p:cNvSpPr/>
              <p:nvPr/>
            </p:nvSpPr>
            <p:spPr bwMode="auto">
              <a:xfrm>
                <a:off x="6324600" y="2514600"/>
                <a:ext cx="533400" cy="533401"/>
              </a:xfrm>
              <a:prstGeom prst="rect">
                <a:avLst/>
              </a:prstGeom>
              <a:solidFill>
                <a:srgbClr val="FFE1E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2" name="矩形 451"/>
              <p:cNvSpPr/>
              <p:nvPr/>
            </p:nvSpPr>
            <p:spPr bwMode="auto">
              <a:xfrm>
                <a:off x="6324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40" name="组合 405"/>
            <p:cNvGrpSpPr/>
            <p:nvPr/>
          </p:nvGrpSpPr>
          <p:grpSpPr>
            <a:xfrm>
              <a:off x="3124200" y="3810001"/>
              <a:ext cx="533400" cy="609601"/>
              <a:chOff x="5562600" y="2514600"/>
              <a:chExt cx="533400" cy="609601"/>
            </a:xfrm>
          </p:grpSpPr>
          <p:sp>
            <p:nvSpPr>
              <p:cNvPr id="759" name="矩形 12"/>
              <p:cNvSpPr/>
              <p:nvPr/>
            </p:nvSpPr>
            <p:spPr bwMode="auto">
              <a:xfrm>
                <a:off x="5562600" y="2514600"/>
                <a:ext cx="533400" cy="533401"/>
              </a:xfrm>
              <a:prstGeom prst="rect">
                <a:avLst/>
              </a:prstGeom>
              <a:solidFill>
                <a:srgbClr val="FFDDDD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0" name="矩形 446"/>
              <p:cNvSpPr/>
              <p:nvPr/>
            </p:nvSpPr>
            <p:spPr bwMode="auto">
              <a:xfrm>
                <a:off x="5562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748" name="TextBox 747"/>
            <p:cNvSpPr txBox="1"/>
            <p:nvPr/>
          </p:nvSpPr>
          <p:spPr>
            <a:xfrm>
              <a:off x="4648200" y="3810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49" name="TextBox 748"/>
            <p:cNvSpPr txBox="1"/>
            <p:nvPr/>
          </p:nvSpPr>
          <p:spPr>
            <a:xfrm>
              <a:off x="3895725" y="3810001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/>
                <a:t>4</a:t>
              </a:r>
              <a:endParaRPr lang="zh-CN" altLang="en-US" sz="2400" b="1" dirty="0"/>
            </a:p>
          </p:txBody>
        </p:sp>
        <p:sp>
          <p:nvSpPr>
            <p:cNvPr id="750" name="TextBox 749"/>
            <p:cNvSpPr txBox="1"/>
            <p:nvPr/>
          </p:nvSpPr>
          <p:spPr>
            <a:xfrm>
              <a:off x="3127375" y="3810001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/>
                <a:t>5</a:t>
              </a:r>
              <a:endParaRPr lang="zh-CN" altLang="en-US" sz="2400" b="1" dirty="0"/>
            </a:p>
          </p:txBody>
        </p:sp>
        <p:grpSp>
          <p:nvGrpSpPr>
            <p:cNvPr id="741" name="组合 405"/>
            <p:cNvGrpSpPr/>
            <p:nvPr/>
          </p:nvGrpSpPr>
          <p:grpSpPr>
            <a:xfrm>
              <a:off x="2359025" y="3810001"/>
              <a:ext cx="533400" cy="609601"/>
              <a:chOff x="5562600" y="2514600"/>
              <a:chExt cx="533400" cy="609601"/>
            </a:xfrm>
          </p:grpSpPr>
          <p:sp>
            <p:nvSpPr>
              <p:cNvPr id="757" name="矩形 12"/>
              <p:cNvSpPr/>
              <p:nvPr/>
            </p:nvSpPr>
            <p:spPr bwMode="auto">
              <a:xfrm>
                <a:off x="5562600" y="2514600"/>
                <a:ext cx="533400" cy="533401"/>
              </a:xfrm>
              <a:prstGeom prst="rect">
                <a:avLst/>
              </a:prstGeom>
              <a:solidFill>
                <a:srgbClr val="FFDDDD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8" name="矩形 446"/>
              <p:cNvSpPr/>
              <p:nvPr/>
            </p:nvSpPr>
            <p:spPr bwMode="auto">
              <a:xfrm>
                <a:off x="5562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752" name="TextBox 751"/>
            <p:cNvSpPr txBox="1"/>
            <p:nvPr/>
          </p:nvSpPr>
          <p:spPr>
            <a:xfrm>
              <a:off x="2362200" y="3810001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/>
                <a:t>6</a:t>
              </a:r>
              <a:endParaRPr lang="zh-CN" altLang="en-US" sz="2400" b="1" dirty="0"/>
            </a:p>
          </p:txBody>
        </p:sp>
        <p:grpSp>
          <p:nvGrpSpPr>
            <p:cNvPr id="745" name="组合 405"/>
            <p:cNvGrpSpPr/>
            <p:nvPr/>
          </p:nvGrpSpPr>
          <p:grpSpPr>
            <a:xfrm>
              <a:off x="1597025" y="3809998"/>
              <a:ext cx="533400" cy="609601"/>
              <a:chOff x="5562600" y="2514600"/>
              <a:chExt cx="533400" cy="609601"/>
            </a:xfrm>
          </p:grpSpPr>
          <p:sp>
            <p:nvSpPr>
              <p:cNvPr id="755" name="矩形 12"/>
              <p:cNvSpPr/>
              <p:nvPr/>
            </p:nvSpPr>
            <p:spPr bwMode="auto">
              <a:xfrm>
                <a:off x="5562600" y="2514600"/>
                <a:ext cx="533400" cy="533401"/>
              </a:xfrm>
              <a:prstGeom prst="rect">
                <a:avLst/>
              </a:prstGeom>
              <a:solidFill>
                <a:srgbClr val="FFDDDD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6" name="矩形 446"/>
              <p:cNvSpPr/>
              <p:nvPr/>
            </p:nvSpPr>
            <p:spPr bwMode="auto">
              <a:xfrm>
                <a:off x="5562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754" name="TextBox 753"/>
            <p:cNvSpPr txBox="1"/>
            <p:nvPr/>
          </p:nvSpPr>
          <p:spPr>
            <a:xfrm>
              <a:off x="1600200" y="3809998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/>
                <a:t>7</a:t>
              </a:r>
              <a:endParaRPr lang="zh-CN" altLang="en-US" sz="2400" b="1" dirty="0"/>
            </a:p>
          </p:txBody>
        </p:sp>
      </p:grpSp>
      <p:sp>
        <p:nvSpPr>
          <p:cNvPr id="875" name="Rectangle 874"/>
          <p:cNvSpPr/>
          <p:nvPr/>
        </p:nvSpPr>
        <p:spPr bwMode="auto">
          <a:xfrm>
            <a:off x="828675" y="1549400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6" name="Rectangle 875"/>
          <p:cNvSpPr/>
          <p:nvPr/>
        </p:nvSpPr>
        <p:spPr bwMode="auto">
          <a:xfrm>
            <a:off x="904875" y="1549956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7" name="Rectangle 876"/>
          <p:cNvSpPr/>
          <p:nvPr/>
        </p:nvSpPr>
        <p:spPr bwMode="auto">
          <a:xfrm>
            <a:off x="1597025" y="1549956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9" name="Rectangle 878"/>
          <p:cNvSpPr/>
          <p:nvPr/>
        </p:nvSpPr>
        <p:spPr bwMode="auto">
          <a:xfrm>
            <a:off x="7943850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1" name="TextBox 880"/>
          <p:cNvSpPr txBox="1"/>
          <p:nvPr/>
        </p:nvSpPr>
        <p:spPr>
          <a:xfrm>
            <a:off x="1134510" y="3962400"/>
            <a:ext cx="336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Chip# = Cell#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</a:t>
            </a:r>
            <a:r>
              <a:rPr lang="en-US" altLang="zh-CN" sz="2400" b="1" dirty="0" smtClean="0"/>
              <a:t> 8</a:t>
            </a:r>
            <a:endParaRPr lang="zh-CN" altLang="en-US" sz="2400" b="1" dirty="0"/>
          </a:p>
        </p:txBody>
      </p:sp>
      <p:cxnSp>
        <p:nvCxnSpPr>
          <p:cNvPr id="3" name="Straight Arrow Connector 2"/>
          <p:cNvCxnSpPr>
            <a:stCxn id="410" idx="2"/>
            <a:endCxn id="610" idx="0"/>
          </p:cNvCxnSpPr>
          <p:nvPr/>
        </p:nvCxnSpPr>
        <p:spPr bwMode="auto">
          <a:xfrm flipH="1">
            <a:off x="7200900" y="1778000"/>
            <a:ext cx="511175" cy="4317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83" name="Straight Arrow Connector 182"/>
          <p:cNvCxnSpPr>
            <a:stCxn id="515" idx="2"/>
            <a:endCxn id="595" idx="0"/>
          </p:cNvCxnSpPr>
          <p:nvPr/>
        </p:nvCxnSpPr>
        <p:spPr bwMode="auto">
          <a:xfrm flipH="1">
            <a:off x="6438900" y="1778000"/>
            <a:ext cx="352425" cy="4317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86" name="Straight Arrow Connector 185"/>
          <p:cNvCxnSpPr>
            <a:stCxn id="543" idx="2"/>
            <a:endCxn id="592" idx="0"/>
          </p:cNvCxnSpPr>
          <p:nvPr/>
        </p:nvCxnSpPr>
        <p:spPr bwMode="auto">
          <a:xfrm flipH="1">
            <a:off x="5676900" y="1778000"/>
            <a:ext cx="203200" cy="4317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89" name="Straight Arrow Connector 188"/>
          <p:cNvCxnSpPr>
            <a:stCxn id="547" idx="2"/>
            <a:endCxn id="634" idx="0"/>
          </p:cNvCxnSpPr>
          <p:nvPr/>
        </p:nvCxnSpPr>
        <p:spPr bwMode="auto">
          <a:xfrm flipH="1">
            <a:off x="4918075" y="1778000"/>
            <a:ext cx="41275" cy="4317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92" name="Straight Arrow Connector 191"/>
          <p:cNvCxnSpPr>
            <a:stCxn id="551" idx="2"/>
            <a:endCxn id="629" idx="0"/>
          </p:cNvCxnSpPr>
          <p:nvPr/>
        </p:nvCxnSpPr>
        <p:spPr bwMode="auto">
          <a:xfrm>
            <a:off x="4048125" y="1778556"/>
            <a:ext cx="107950" cy="43124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95" name="Straight Arrow Connector 194"/>
          <p:cNvCxnSpPr>
            <a:stCxn id="567" idx="2"/>
            <a:endCxn id="636" idx="0"/>
          </p:cNvCxnSpPr>
          <p:nvPr/>
        </p:nvCxnSpPr>
        <p:spPr bwMode="auto">
          <a:xfrm>
            <a:off x="3124200" y="1778000"/>
            <a:ext cx="273050" cy="4317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98" name="Straight Arrow Connector 197"/>
          <p:cNvCxnSpPr>
            <a:stCxn id="571" idx="2"/>
            <a:endCxn id="646" idx="0"/>
          </p:cNvCxnSpPr>
          <p:nvPr/>
        </p:nvCxnSpPr>
        <p:spPr bwMode="auto">
          <a:xfrm>
            <a:off x="2212975" y="1778556"/>
            <a:ext cx="415925" cy="43124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01" name="Straight Arrow Connector 200"/>
          <p:cNvCxnSpPr>
            <a:stCxn id="575" idx="2"/>
            <a:endCxn id="652" idx="0"/>
          </p:cNvCxnSpPr>
          <p:nvPr/>
        </p:nvCxnSpPr>
        <p:spPr bwMode="auto">
          <a:xfrm>
            <a:off x="1289050" y="1778000"/>
            <a:ext cx="581025" cy="4317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878" name="Rectangle 877"/>
          <p:cNvSpPr/>
          <p:nvPr/>
        </p:nvSpPr>
        <p:spPr bwMode="auto">
          <a:xfrm>
            <a:off x="8020050" y="1549956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12346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69 L -0.01076 0.22536 L -0.05104 0.37367 L -0.08125 0.4572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22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0" presetClass="path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69 L -0.02153 0.22536 L -0.09861 0.37367 L -0.15625 0.4572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22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179E-7 L 0.02014 0.26654 L 0.08195 0.40861 L 0.10139 0.4572 " pathEditMode="relative" rAng="0" ptsTypes="AAAA">
                                      <p:cBhvr>
                                        <p:cTn id="55" dur="20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2286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179E-7 L 0.03247 0.26654 L 0.13212 0.40861 L 0.16355 0.4572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2286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179E-7 L 0.1184 0.26631 L 0.48177 0.40861 L 0.59618 0.4572 " pathEditMode="relative" rAng="0" ptsTypes="AAAA">
                                      <p:cBhvr>
                                        <p:cTn id="59" dur="20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9" y="228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" grpId="0"/>
      <p:bldP spid="721" grpId="0"/>
      <p:bldP spid="875" grpId="0" animBg="1"/>
      <p:bldP spid="876" grpId="0" animBg="1"/>
      <p:bldP spid="877" grpId="0" animBg="1"/>
      <p:bldP spid="879" grpId="0" animBg="1"/>
      <p:bldP spid="881" grpId="0"/>
      <p:bldP spid="8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dirty="0" smtClean="0">
                <a:solidFill>
                  <a:schemeClr val="tx1"/>
                </a:solidFill>
              </a:rPr>
              <a:t>Can We Do Even Better? </a:t>
            </a:r>
            <a:endParaRPr lang="en-US" altLang="zh-TW" sz="3600" dirty="0" smtClean="0">
              <a:solidFill>
                <a:schemeClr val="tx1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17</a:t>
            </a:fld>
            <a:endParaRPr lang="en-US" altLang="zh-TW" b="1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304799" y="757535"/>
            <a:ext cx="487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 smtClean="0"/>
              <a:t>Braided Interleaving (BIM</a:t>
            </a:r>
            <a:r>
              <a:rPr lang="en-US" altLang="zh-CN" sz="2400" b="1" u="sng" dirty="0"/>
              <a:t>)</a:t>
            </a:r>
            <a:endParaRPr lang="zh-CN" altLang="en-US" sz="2400" b="1" u="sng" dirty="0"/>
          </a:p>
        </p:txBody>
      </p:sp>
      <p:sp>
        <p:nvSpPr>
          <p:cNvPr id="407" name="Rectangle 406"/>
          <p:cNvSpPr/>
          <p:nvPr/>
        </p:nvSpPr>
        <p:spPr bwMode="auto">
          <a:xfrm>
            <a:off x="7251700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8" name="Rectangle 407"/>
          <p:cNvSpPr/>
          <p:nvPr/>
        </p:nvSpPr>
        <p:spPr bwMode="auto">
          <a:xfrm>
            <a:off x="7327900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9" name="Rectangle 408"/>
          <p:cNvSpPr/>
          <p:nvPr/>
        </p:nvSpPr>
        <p:spPr bwMode="auto">
          <a:xfrm>
            <a:off x="8020050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0" name="Rectangle 409"/>
          <p:cNvSpPr/>
          <p:nvPr/>
        </p:nvSpPr>
        <p:spPr bwMode="auto">
          <a:xfrm>
            <a:off x="7404100" y="1549400"/>
            <a:ext cx="615950" cy="228600"/>
          </a:xfrm>
          <a:prstGeom prst="rect">
            <a:avLst/>
          </a:prstGeom>
          <a:gradFill flip="none" rotWithShape="1">
            <a:gsLst>
              <a:gs pos="100000">
                <a:srgbClr val="F4CFCF"/>
              </a:gs>
              <a:gs pos="0">
                <a:srgbClr val="C00000"/>
              </a:gs>
              <a:gs pos="82000">
                <a:srgbClr val="C00000">
                  <a:tint val="44500"/>
                  <a:satMod val="160000"/>
                </a:srgbClr>
              </a:gs>
              <a:gs pos="84575">
                <a:srgbClr val="F5D5D5"/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1" name="TextBox 510"/>
          <p:cNvSpPr txBox="1"/>
          <p:nvPr/>
        </p:nvSpPr>
        <p:spPr>
          <a:xfrm>
            <a:off x="762000" y="1365290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 smtClean="0"/>
              <a:t>255</a:t>
            </a:r>
            <a:endParaRPr lang="en-US" sz="1200" b="1" dirty="0"/>
          </a:p>
        </p:txBody>
      </p:sp>
      <p:sp>
        <p:nvSpPr>
          <p:cNvPr id="512" name="Rectangle 511"/>
          <p:cNvSpPr/>
          <p:nvPr/>
        </p:nvSpPr>
        <p:spPr bwMode="auto">
          <a:xfrm>
            <a:off x="6330950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3" name="Rectangle 512"/>
          <p:cNvSpPr/>
          <p:nvPr/>
        </p:nvSpPr>
        <p:spPr bwMode="auto">
          <a:xfrm>
            <a:off x="6407150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4" name="Rectangle 513"/>
          <p:cNvSpPr/>
          <p:nvPr/>
        </p:nvSpPr>
        <p:spPr bwMode="auto">
          <a:xfrm>
            <a:off x="7099300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5" name="Rectangle 514"/>
          <p:cNvSpPr/>
          <p:nvPr/>
        </p:nvSpPr>
        <p:spPr bwMode="auto">
          <a:xfrm>
            <a:off x="6483350" y="1549400"/>
            <a:ext cx="615950" cy="228600"/>
          </a:xfrm>
          <a:prstGeom prst="rect">
            <a:avLst/>
          </a:prstGeom>
          <a:gradFill flip="none" rotWithShape="1">
            <a:gsLst>
              <a:gs pos="100000">
                <a:srgbClr val="F4CFCF"/>
              </a:gs>
              <a:gs pos="0">
                <a:srgbClr val="C00000"/>
              </a:gs>
              <a:gs pos="79000">
                <a:srgbClr val="C00000">
                  <a:tint val="44500"/>
                  <a:satMod val="160000"/>
                </a:srgbClr>
              </a:gs>
              <a:gs pos="84575">
                <a:srgbClr val="F5D5D5"/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6" name="Rectangle 515"/>
          <p:cNvSpPr/>
          <p:nvPr/>
        </p:nvSpPr>
        <p:spPr bwMode="auto">
          <a:xfrm>
            <a:off x="5419725" y="1549400"/>
            <a:ext cx="76200" cy="2286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7" name="Rectangle 516"/>
          <p:cNvSpPr/>
          <p:nvPr/>
        </p:nvSpPr>
        <p:spPr bwMode="auto">
          <a:xfrm>
            <a:off x="5495925" y="1549400"/>
            <a:ext cx="76200" cy="2286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8" name="Rectangle 517"/>
          <p:cNvSpPr/>
          <p:nvPr/>
        </p:nvSpPr>
        <p:spPr bwMode="auto">
          <a:xfrm>
            <a:off x="6188075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3" name="Rectangle 542"/>
          <p:cNvSpPr/>
          <p:nvPr/>
        </p:nvSpPr>
        <p:spPr bwMode="auto">
          <a:xfrm>
            <a:off x="5572125" y="1549400"/>
            <a:ext cx="615950" cy="228600"/>
          </a:xfrm>
          <a:prstGeom prst="rect">
            <a:avLst/>
          </a:prstGeom>
          <a:gradFill flip="none" rotWithShape="1">
            <a:gsLst>
              <a:gs pos="100000">
                <a:srgbClr val="F4CFCF"/>
              </a:gs>
              <a:gs pos="0">
                <a:srgbClr val="C00000"/>
              </a:gs>
              <a:gs pos="68000">
                <a:srgbClr val="C00000">
                  <a:tint val="44500"/>
                  <a:satMod val="160000"/>
                </a:srgbClr>
              </a:gs>
              <a:gs pos="84575">
                <a:srgbClr val="F5D5D5"/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4" name="Rectangle 543"/>
          <p:cNvSpPr/>
          <p:nvPr/>
        </p:nvSpPr>
        <p:spPr bwMode="auto">
          <a:xfrm>
            <a:off x="4498975" y="1549400"/>
            <a:ext cx="76200" cy="2286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5" name="Rectangle 544"/>
          <p:cNvSpPr/>
          <p:nvPr/>
        </p:nvSpPr>
        <p:spPr bwMode="auto">
          <a:xfrm>
            <a:off x="4575175" y="1549400"/>
            <a:ext cx="76200" cy="2286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6" name="Rectangle 545"/>
          <p:cNvSpPr/>
          <p:nvPr/>
        </p:nvSpPr>
        <p:spPr bwMode="auto">
          <a:xfrm>
            <a:off x="5267325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7" name="Rectangle 546"/>
          <p:cNvSpPr/>
          <p:nvPr/>
        </p:nvSpPr>
        <p:spPr bwMode="auto">
          <a:xfrm>
            <a:off x="4651375" y="1549400"/>
            <a:ext cx="615950" cy="228600"/>
          </a:xfrm>
          <a:prstGeom prst="rect">
            <a:avLst/>
          </a:prstGeom>
          <a:gradFill flip="none" rotWithShape="1">
            <a:gsLst>
              <a:gs pos="100000">
                <a:srgbClr val="F4CFCF"/>
              </a:gs>
              <a:gs pos="0">
                <a:srgbClr val="C00000"/>
              </a:gs>
              <a:gs pos="68000">
                <a:srgbClr val="C00000">
                  <a:tint val="44500"/>
                  <a:satMod val="160000"/>
                </a:srgbClr>
              </a:gs>
              <a:gs pos="84575">
                <a:srgbClr val="F5D5D5"/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8" name="Rectangle 547"/>
          <p:cNvSpPr/>
          <p:nvPr/>
        </p:nvSpPr>
        <p:spPr bwMode="auto">
          <a:xfrm>
            <a:off x="3587750" y="1549956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9" name="Rectangle 548"/>
          <p:cNvSpPr/>
          <p:nvPr/>
        </p:nvSpPr>
        <p:spPr bwMode="auto">
          <a:xfrm>
            <a:off x="3663950" y="1549956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0" name="Rectangle 549"/>
          <p:cNvSpPr/>
          <p:nvPr/>
        </p:nvSpPr>
        <p:spPr bwMode="auto">
          <a:xfrm>
            <a:off x="4356100" y="1549956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1" name="Rectangle 550"/>
          <p:cNvSpPr/>
          <p:nvPr/>
        </p:nvSpPr>
        <p:spPr bwMode="auto">
          <a:xfrm>
            <a:off x="3740150" y="1549956"/>
            <a:ext cx="61595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4" name="Rectangle 563"/>
          <p:cNvSpPr/>
          <p:nvPr/>
        </p:nvSpPr>
        <p:spPr bwMode="auto">
          <a:xfrm>
            <a:off x="2663825" y="1549400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5" name="Rectangle 564"/>
          <p:cNvSpPr/>
          <p:nvPr/>
        </p:nvSpPr>
        <p:spPr bwMode="auto">
          <a:xfrm>
            <a:off x="2740025" y="1549400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6" name="Rectangle 565"/>
          <p:cNvSpPr/>
          <p:nvPr/>
        </p:nvSpPr>
        <p:spPr bwMode="auto">
          <a:xfrm>
            <a:off x="3432175" y="1549400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7" name="Rectangle 566"/>
          <p:cNvSpPr/>
          <p:nvPr/>
        </p:nvSpPr>
        <p:spPr bwMode="auto">
          <a:xfrm>
            <a:off x="2816225" y="1549400"/>
            <a:ext cx="61595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8" name="Rectangle 567"/>
          <p:cNvSpPr/>
          <p:nvPr/>
        </p:nvSpPr>
        <p:spPr bwMode="auto">
          <a:xfrm>
            <a:off x="1752600" y="1549956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9" name="Rectangle 568"/>
          <p:cNvSpPr/>
          <p:nvPr/>
        </p:nvSpPr>
        <p:spPr bwMode="auto">
          <a:xfrm>
            <a:off x="1828800" y="1549956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0" name="Rectangle 569"/>
          <p:cNvSpPr/>
          <p:nvPr/>
        </p:nvSpPr>
        <p:spPr bwMode="auto">
          <a:xfrm>
            <a:off x="2520950" y="1549956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1" name="Rectangle 570"/>
          <p:cNvSpPr/>
          <p:nvPr/>
        </p:nvSpPr>
        <p:spPr bwMode="auto">
          <a:xfrm>
            <a:off x="1905000" y="1549956"/>
            <a:ext cx="61595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2" name="Rectangle 571"/>
          <p:cNvSpPr/>
          <p:nvPr/>
        </p:nvSpPr>
        <p:spPr bwMode="auto">
          <a:xfrm>
            <a:off x="828675" y="1549400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3" name="Rectangle 572"/>
          <p:cNvSpPr/>
          <p:nvPr/>
        </p:nvSpPr>
        <p:spPr bwMode="auto">
          <a:xfrm>
            <a:off x="904875" y="1549400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4" name="Rectangle 573"/>
          <p:cNvSpPr/>
          <p:nvPr/>
        </p:nvSpPr>
        <p:spPr bwMode="auto">
          <a:xfrm>
            <a:off x="1597025" y="1549400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5" name="Rectangle 574"/>
          <p:cNvSpPr/>
          <p:nvPr/>
        </p:nvSpPr>
        <p:spPr bwMode="auto">
          <a:xfrm>
            <a:off x="981075" y="1549400"/>
            <a:ext cx="61595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73"/>
          <p:cNvGrpSpPr/>
          <p:nvPr/>
        </p:nvGrpSpPr>
        <p:grpSpPr>
          <a:xfrm>
            <a:off x="1501775" y="3973490"/>
            <a:ext cx="5867400" cy="609604"/>
            <a:chOff x="1597025" y="3809998"/>
            <a:chExt cx="5867400" cy="609604"/>
          </a:xfrm>
        </p:grpSpPr>
        <p:grpSp>
          <p:nvGrpSpPr>
            <p:cNvPr id="5" name="组合 400"/>
            <p:cNvGrpSpPr/>
            <p:nvPr/>
          </p:nvGrpSpPr>
          <p:grpSpPr>
            <a:xfrm>
              <a:off x="6931025" y="3810000"/>
              <a:ext cx="533400" cy="609601"/>
              <a:chOff x="7086600" y="2514600"/>
              <a:chExt cx="533400" cy="609601"/>
            </a:xfrm>
          </p:grpSpPr>
          <p:sp>
            <p:nvSpPr>
              <p:cNvPr id="598" name="矩形 33"/>
              <p:cNvSpPr/>
              <p:nvPr/>
            </p:nvSpPr>
            <p:spPr bwMode="auto">
              <a:xfrm>
                <a:off x="7086600" y="2514600"/>
                <a:ext cx="533400" cy="533401"/>
              </a:xfrm>
              <a:prstGeom prst="rect">
                <a:avLst/>
              </a:prstGeom>
              <a:solidFill>
                <a:srgbClr val="FF9B9B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9" name="矩形 34"/>
              <p:cNvSpPr/>
              <p:nvPr/>
            </p:nvSpPr>
            <p:spPr bwMode="auto">
              <a:xfrm>
                <a:off x="7086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" name="组合 403"/>
            <p:cNvGrpSpPr/>
            <p:nvPr/>
          </p:nvGrpSpPr>
          <p:grpSpPr>
            <a:xfrm>
              <a:off x="6169025" y="3810000"/>
              <a:ext cx="533400" cy="609601"/>
              <a:chOff x="6324600" y="2514600"/>
              <a:chExt cx="533400" cy="609601"/>
            </a:xfrm>
          </p:grpSpPr>
          <p:sp>
            <p:nvSpPr>
              <p:cNvPr id="595" name="矩形 35"/>
              <p:cNvSpPr/>
              <p:nvPr/>
            </p:nvSpPr>
            <p:spPr bwMode="auto">
              <a:xfrm>
                <a:off x="6324600" y="2514600"/>
                <a:ext cx="533400" cy="533401"/>
              </a:xfrm>
              <a:prstGeom prst="rect">
                <a:avLst/>
              </a:prstGeom>
              <a:solidFill>
                <a:srgbClr val="FF9B9B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6" name="矩形 451"/>
              <p:cNvSpPr/>
              <p:nvPr/>
            </p:nvSpPr>
            <p:spPr bwMode="auto">
              <a:xfrm>
                <a:off x="6324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组合 405"/>
            <p:cNvGrpSpPr/>
            <p:nvPr/>
          </p:nvGrpSpPr>
          <p:grpSpPr>
            <a:xfrm>
              <a:off x="5407025" y="3810000"/>
              <a:ext cx="533400" cy="609601"/>
              <a:chOff x="5562600" y="2514600"/>
              <a:chExt cx="533400" cy="609601"/>
            </a:xfrm>
          </p:grpSpPr>
          <p:sp>
            <p:nvSpPr>
              <p:cNvPr id="592" name="矩形 12"/>
              <p:cNvSpPr/>
              <p:nvPr/>
            </p:nvSpPr>
            <p:spPr bwMode="auto">
              <a:xfrm>
                <a:off x="5562600" y="2514600"/>
                <a:ext cx="533400" cy="533401"/>
              </a:xfrm>
              <a:prstGeom prst="rect">
                <a:avLst/>
              </a:prstGeom>
              <a:solidFill>
                <a:srgbClr val="FF9B9B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3" name="矩形 446"/>
              <p:cNvSpPr/>
              <p:nvPr/>
            </p:nvSpPr>
            <p:spPr bwMode="auto">
              <a:xfrm>
                <a:off x="5562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10" name="TextBox 609"/>
            <p:cNvSpPr txBox="1"/>
            <p:nvPr/>
          </p:nvSpPr>
          <p:spPr>
            <a:xfrm>
              <a:off x="6931025" y="3809999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/>
                <a:t>0</a:t>
              </a:r>
              <a:endParaRPr lang="zh-CN" altLang="en-US" sz="2400" b="1" dirty="0"/>
            </a:p>
          </p:txBody>
        </p:sp>
        <p:sp>
          <p:nvSpPr>
            <p:cNvPr id="611" name="TextBox 610"/>
            <p:cNvSpPr txBox="1"/>
            <p:nvPr/>
          </p:nvSpPr>
          <p:spPr>
            <a:xfrm>
              <a:off x="6178550" y="3810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/>
                <a:t>1</a:t>
              </a:r>
              <a:endParaRPr lang="zh-CN" altLang="en-US" sz="2400" b="1" dirty="0"/>
            </a:p>
          </p:txBody>
        </p:sp>
        <p:sp>
          <p:nvSpPr>
            <p:cNvPr id="612" name="TextBox 611"/>
            <p:cNvSpPr txBox="1"/>
            <p:nvPr/>
          </p:nvSpPr>
          <p:spPr>
            <a:xfrm>
              <a:off x="5410200" y="3810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/>
                <a:t>2</a:t>
              </a:r>
              <a:endParaRPr lang="zh-CN" altLang="en-US" sz="2400" b="1" dirty="0"/>
            </a:p>
          </p:txBody>
        </p:sp>
        <p:grpSp>
          <p:nvGrpSpPr>
            <p:cNvPr id="8" name="组合 400"/>
            <p:cNvGrpSpPr/>
            <p:nvPr/>
          </p:nvGrpSpPr>
          <p:grpSpPr>
            <a:xfrm>
              <a:off x="4648200" y="3810001"/>
              <a:ext cx="533400" cy="609601"/>
              <a:chOff x="7086600" y="2514600"/>
              <a:chExt cx="533400" cy="609601"/>
            </a:xfrm>
          </p:grpSpPr>
          <p:sp>
            <p:nvSpPr>
              <p:cNvPr id="626" name="矩形 33"/>
              <p:cNvSpPr/>
              <p:nvPr/>
            </p:nvSpPr>
            <p:spPr bwMode="auto">
              <a:xfrm>
                <a:off x="7086600" y="2514600"/>
                <a:ext cx="533400" cy="533401"/>
              </a:xfrm>
              <a:prstGeom prst="rect">
                <a:avLst/>
              </a:prstGeom>
              <a:solidFill>
                <a:srgbClr val="FF9B9B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7" name="矩形 34"/>
              <p:cNvSpPr/>
              <p:nvPr/>
            </p:nvSpPr>
            <p:spPr bwMode="auto">
              <a:xfrm>
                <a:off x="7086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" name="组合 403"/>
            <p:cNvGrpSpPr/>
            <p:nvPr/>
          </p:nvGrpSpPr>
          <p:grpSpPr>
            <a:xfrm>
              <a:off x="3886200" y="3810001"/>
              <a:ext cx="533400" cy="609601"/>
              <a:chOff x="6324600" y="2514600"/>
              <a:chExt cx="533400" cy="609601"/>
            </a:xfrm>
          </p:grpSpPr>
          <p:sp>
            <p:nvSpPr>
              <p:cNvPr id="629" name="矩形 35"/>
              <p:cNvSpPr/>
              <p:nvPr/>
            </p:nvSpPr>
            <p:spPr bwMode="auto">
              <a:xfrm>
                <a:off x="6324600" y="2514600"/>
                <a:ext cx="533400" cy="533401"/>
              </a:xfrm>
              <a:prstGeom prst="rect">
                <a:avLst/>
              </a:prstGeom>
              <a:solidFill>
                <a:srgbClr val="FF9B9B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0" name="矩形 451"/>
              <p:cNvSpPr/>
              <p:nvPr/>
            </p:nvSpPr>
            <p:spPr bwMode="auto">
              <a:xfrm>
                <a:off x="6324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" name="组合 405"/>
            <p:cNvGrpSpPr/>
            <p:nvPr/>
          </p:nvGrpSpPr>
          <p:grpSpPr>
            <a:xfrm>
              <a:off x="3124200" y="3810001"/>
              <a:ext cx="533400" cy="609601"/>
              <a:chOff x="5562600" y="2514600"/>
              <a:chExt cx="533400" cy="609601"/>
            </a:xfrm>
          </p:grpSpPr>
          <p:sp>
            <p:nvSpPr>
              <p:cNvPr id="632" name="矩形 12"/>
              <p:cNvSpPr/>
              <p:nvPr/>
            </p:nvSpPr>
            <p:spPr bwMode="auto">
              <a:xfrm>
                <a:off x="5562600" y="2514600"/>
                <a:ext cx="533400" cy="533401"/>
              </a:xfrm>
              <a:prstGeom prst="rect">
                <a:avLst/>
              </a:prstGeom>
              <a:solidFill>
                <a:srgbClr val="FF9B9B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3" name="矩形 446"/>
              <p:cNvSpPr/>
              <p:nvPr/>
            </p:nvSpPr>
            <p:spPr bwMode="auto">
              <a:xfrm>
                <a:off x="5562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34" name="TextBox 633"/>
            <p:cNvSpPr txBox="1"/>
            <p:nvPr/>
          </p:nvSpPr>
          <p:spPr>
            <a:xfrm>
              <a:off x="4648200" y="3810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/>
                <a:t>3</a:t>
              </a:r>
              <a:endParaRPr lang="zh-CN" altLang="en-US" sz="2400" b="1" dirty="0"/>
            </a:p>
          </p:txBody>
        </p:sp>
        <p:sp>
          <p:nvSpPr>
            <p:cNvPr id="635" name="TextBox 634"/>
            <p:cNvSpPr txBox="1"/>
            <p:nvPr/>
          </p:nvSpPr>
          <p:spPr>
            <a:xfrm>
              <a:off x="3895725" y="3810001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/>
                <a:t>4</a:t>
              </a:r>
              <a:endParaRPr lang="zh-CN" altLang="en-US" sz="2400" b="1" dirty="0"/>
            </a:p>
          </p:txBody>
        </p:sp>
        <p:sp>
          <p:nvSpPr>
            <p:cNvPr id="636" name="TextBox 635"/>
            <p:cNvSpPr txBox="1"/>
            <p:nvPr/>
          </p:nvSpPr>
          <p:spPr>
            <a:xfrm>
              <a:off x="3127375" y="3810001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/>
                <a:t>5</a:t>
              </a:r>
              <a:endParaRPr lang="zh-CN" altLang="en-US" sz="2400" b="1" dirty="0"/>
            </a:p>
          </p:txBody>
        </p:sp>
        <p:grpSp>
          <p:nvGrpSpPr>
            <p:cNvPr id="11" name="组合 405"/>
            <p:cNvGrpSpPr/>
            <p:nvPr/>
          </p:nvGrpSpPr>
          <p:grpSpPr>
            <a:xfrm>
              <a:off x="2359025" y="3810001"/>
              <a:ext cx="533400" cy="609601"/>
              <a:chOff x="5562600" y="2514600"/>
              <a:chExt cx="533400" cy="609601"/>
            </a:xfrm>
          </p:grpSpPr>
          <p:sp>
            <p:nvSpPr>
              <p:cNvPr id="646" name="矩形 12"/>
              <p:cNvSpPr/>
              <p:nvPr/>
            </p:nvSpPr>
            <p:spPr bwMode="auto">
              <a:xfrm>
                <a:off x="5562600" y="2514600"/>
                <a:ext cx="533400" cy="533401"/>
              </a:xfrm>
              <a:prstGeom prst="rect">
                <a:avLst/>
              </a:prstGeom>
              <a:solidFill>
                <a:srgbClr val="FF9B9B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7" name="矩形 446"/>
              <p:cNvSpPr/>
              <p:nvPr/>
            </p:nvSpPr>
            <p:spPr bwMode="auto">
              <a:xfrm>
                <a:off x="5562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48" name="TextBox 647"/>
            <p:cNvSpPr txBox="1"/>
            <p:nvPr/>
          </p:nvSpPr>
          <p:spPr>
            <a:xfrm>
              <a:off x="2362200" y="3810001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/>
                <a:t>6</a:t>
              </a:r>
              <a:endParaRPr lang="zh-CN" altLang="en-US" sz="2400" b="1" dirty="0"/>
            </a:p>
          </p:txBody>
        </p:sp>
        <p:grpSp>
          <p:nvGrpSpPr>
            <p:cNvPr id="12" name="组合 405"/>
            <p:cNvGrpSpPr/>
            <p:nvPr/>
          </p:nvGrpSpPr>
          <p:grpSpPr>
            <a:xfrm>
              <a:off x="1597025" y="3809998"/>
              <a:ext cx="533400" cy="609601"/>
              <a:chOff x="5562600" y="2514600"/>
              <a:chExt cx="533400" cy="609601"/>
            </a:xfrm>
          </p:grpSpPr>
          <p:sp>
            <p:nvSpPr>
              <p:cNvPr id="650" name="矩形 12"/>
              <p:cNvSpPr/>
              <p:nvPr/>
            </p:nvSpPr>
            <p:spPr bwMode="auto">
              <a:xfrm>
                <a:off x="5562600" y="2514600"/>
                <a:ext cx="533400" cy="533401"/>
              </a:xfrm>
              <a:prstGeom prst="rect">
                <a:avLst/>
              </a:prstGeom>
              <a:solidFill>
                <a:srgbClr val="FF9B9B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1" name="矩形 446"/>
              <p:cNvSpPr/>
              <p:nvPr/>
            </p:nvSpPr>
            <p:spPr bwMode="auto">
              <a:xfrm>
                <a:off x="5562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52" name="TextBox 651"/>
            <p:cNvSpPr txBox="1"/>
            <p:nvPr/>
          </p:nvSpPr>
          <p:spPr>
            <a:xfrm>
              <a:off x="1600200" y="3809998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/>
                <a:t>7</a:t>
              </a:r>
              <a:endParaRPr lang="zh-CN" altLang="en-US" sz="2400" b="1" dirty="0"/>
            </a:p>
          </p:txBody>
        </p:sp>
      </p:grpSp>
      <p:grpSp>
        <p:nvGrpSpPr>
          <p:cNvPr id="13" name="组合 409"/>
          <p:cNvGrpSpPr/>
          <p:nvPr/>
        </p:nvGrpSpPr>
        <p:grpSpPr>
          <a:xfrm>
            <a:off x="1501775" y="3982424"/>
            <a:ext cx="5867400" cy="609601"/>
            <a:chOff x="1752600" y="2743199"/>
            <a:chExt cx="5867400" cy="609601"/>
          </a:xfrm>
        </p:grpSpPr>
        <p:grpSp>
          <p:nvGrpSpPr>
            <p:cNvPr id="14" name="组合 399"/>
            <p:cNvGrpSpPr/>
            <p:nvPr/>
          </p:nvGrpSpPr>
          <p:grpSpPr>
            <a:xfrm>
              <a:off x="1752600" y="2743199"/>
              <a:ext cx="533400" cy="609601"/>
              <a:chOff x="1752600" y="2514600"/>
              <a:chExt cx="533400" cy="609601"/>
            </a:xfrm>
          </p:grpSpPr>
          <p:sp>
            <p:nvSpPr>
              <p:cNvPr id="718" name="矩形 464"/>
              <p:cNvSpPr/>
              <p:nvPr/>
            </p:nvSpPr>
            <p:spPr bwMode="auto">
              <a:xfrm>
                <a:off x="1752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9" name="矩形 465"/>
              <p:cNvSpPr/>
              <p:nvPr/>
            </p:nvSpPr>
            <p:spPr bwMode="auto">
              <a:xfrm>
                <a:off x="1752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0" name="TextBox 719"/>
              <p:cNvSpPr txBox="1"/>
              <p:nvPr/>
            </p:nvSpPr>
            <p:spPr>
              <a:xfrm>
                <a:off x="1752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7</a:t>
                </a:r>
                <a:endParaRPr lang="zh-CN" altLang="en-US" sz="2400" b="1" dirty="0"/>
              </a:p>
            </p:txBody>
          </p:sp>
        </p:grpSp>
        <p:grpSp>
          <p:nvGrpSpPr>
            <p:cNvPr id="15" name="组合 401"/>
            <p:cNvGrpSpPr/>
            <p:nvPr/>
          </p:nvGrpSpPr>
          <p:grpSpPr>
            <a:xfrm>
              <a:off x="2514600" y="2743199"/>
              <a:ext cx="533400" cy="609601"/>
              <a:chOff x="2514600" y="2514600"/>
              <a:chExt cx="533400" cy="609601"/>
            </a:xfrm>
          </p:grpSpPr>
          <p:sp>
            <p:nvSpPr>
              <p:cNvPr id="715" name="矩形 12"/>
              <p:cNvSpPr/>
              <p:nvPr/>
            </p:nvSpPr>
            <p:spPr bwMode="auto">
              <a:xfrm>
                <a:off x="2514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6" name="矩形 462"/>
              <p:cNvSpPr/>
              <p:nvPr/>
            </p:nvSpPr>
            <p:spPr bwMode="auto">
              <a:xfrm>
                <a:off x="2514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7" name="TextBox 716"/>
              <p:cNvSpPr txBox="1"/>
              <p:nvPr/>
            </p:nvSpPr>
            <p:spPr>
              <a:xfrm>
                <a:off x="2514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6</a:t>
                </a:r>
                <a:endParaRPr lang="zh-CN" altLang="en-US" sz="2400" b="1" dirty="0"/>
              </a:p>
            </p:txBody>
          </p:sp>
        </p:grpSp>
        <p:grpSp>
          <p:nvGrpSpPr>
            <p:cNvPr id="16" name="组合 408"/>
            <p:cNvGrpSpPr/>
            <p:nvPr/>
          </p:nvGrpSpPr>
          <p:grpSpPr>
            <a:xfrm>
              <a:off x="3276600" y="2743199"/>
              <a:ext cx="533400" cy="609601"/>
              <a:chOff x="3276600" y="2514600"/>
              <a:chExt cx="533400" cy="609601"/>
            </a:xfrm>
          </p:grpSpPr>
          <p:sp>
            <p:nvSpPr>
              <p:cNvPr id="712" name="矩形 35"/>
              <p:cNvSpPr/>
              <p:nvPr/>
            </p:nvSpPr>
            <p:spPr bwMode="auto">
              <a:xfrm>
                <a:off x="3276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3" name="矩形 459"/>
              <p:cNvSpPr/>
              <p:nvPr/>
            </p:nvSpPr>
            <p:spPr bwMode="auto">
              <a:xfrm>
                <a:off x="3276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4" name="TextBox 713"/>
              <p:cNvSpPr txBox="1"/>
              <p:nvPr/>
            </p:nvSpPr>
            <p:spPr>
              <a:xfrm>
                <a:off x="3276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5</a:t>
                </a:r>
                <a:endParaRPr lang="zh-CN" altLang="en-US" sz="2400" b="1" dirty="0"/>
              </a:p>
            </p:txBody>
          </p:sp>
        </p:grpSp>
        <p:grpSp>
          <p:nvGrpSpPr>
            <p:cNvPr id="17" name="组合 400"/>
            <p:cNvGrpSpPr/>
            <p:nvPr/>
          </p:nvGrpSpPr>
          <p:grpSpPr>
            <a:xfrm>
              <a:off x="7086600" y="2743199"/>
              <a:ext cx="533400" cy="609601"/>
              <a:chOff x="7086600" y="2514600"/>
              <a:chExt cx="533400" cy="609601"/>
            </a:xfrm>
          </p:grpSpPr>
          <p:sp>
            <p:nvSpPr>
              <p:cNvPr id="709" name="矩形 33"/>
              <p:cNvSpPr/>
              <p:nvPr/>
            </p:nvSpPr>
            <p:spPr bwMode="auto">
              <a:xfrm>
                <a:off x="7086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0" name="矩形 34"/>
              <p:cNvSpPr/>
              <p:nvPr/>
            </p:nvSpPr>
            <p:spPr bwMode="auto">
              <a:xfrm>
                <a:off x="7086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1" name="TextBox 710"/>
              <p:cNvSpPr txBox="1"/>
              <p:nvPr/>
            </p:nvSpPr>
            <p:spPr>
              <a:xfrm>
                <a:off x="7086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0</a:t>
                </a:r>
                <a:endParaRPr lang="zh-CN" altLang="en-US" sz="2400" b="1" dirty="0"/>
              </a:p>
            </p:txBody>
          </p:sp>
        </p:grpSp>
        <p:grpSp>
          <p:nvGrpSpPr>
            <p:cNvPr id="18" name="组合 403"/>
            <p:cNvGrpSpPr/>
            <p:nvPr/>
          </p:nvGrpSpPr>
          <p:grpSpPr>
            <a:xfrm>
              <a:off x="6324600" y="2743199"/>
              <a:ext cx="533400" cy="609601"/>
              <a:chOff x="6324600" y="2514600"/>
              <a:chExt cx="533400" cy="609601"/>
            </a:xfrm>
          </p:grpSpPr>
          <p:sp>
            <p:nvSpPr>
              <p:cNvPr id="706" name="矩形 35"/>
              <p:cNvSpPr/>
              <p:nvPr/>
            </p:nvSpPr>
            <p:spPr bwMode="auto">
              <a:xfrm>
                <a:off x="6324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7" name="矩形 451"/>
              <p:cNvSpPr/>
              <p:nvPr/>
            </p:nvSpPr>
            <p:spPr bwMode="auto">
              <a:xfrm>
                <a:off x="6324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8" name="TextBox 707"/>
              <p:cNvSpPr txBox="1"/>
              <p:nvPr/>
            </p:nvSpPr>
            <p:spPr>
              <a:xfrm>
                <a:off x="6324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1</a:t>
                </a:r>
                <a:endParaRPr lang="zh-CN" altLang="en-US" sz="2400" b="1" dirty="0"/>
              </a:p>
            </p:txBody>
          </p:sp>
        </p:grpSp>
        <p:grpSp>
          <p:nvGrpSpPr>
            <p:cNvPr id="19" name="组合 405"/>
            <p:cNvGrpSpPr/>
            <p:nvPr/>
          </p:nvGrpSpPr>
          <p:grpSpPr>
            <a:xfrm>
              <a:off x="5562600" y="2743199"/>
              <a:ext cx="533400" cy="609601"/>
              <a:chOff x="5562600" y="2514600"/>
              <a:chExt cx="533400" cy="609601"/>
            </a:xfrm>
          </p:grpSpPr>
          <p:sp>
            <p:nvSpPr>
              <p:cNvPr id="703" name="矩形 12"/>
              <p:cNvSpPr/>
              <p:nvPr/>
            </p:nvSpPr>
            <p:spPr bwMode="auto">
              <a:xfrm>
                <a:off x="5562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4" name="矩形 446"/>
              <p:cNvSpPr/>
              <p:nvPr/>
            </p:nvSpPr>
            <p:spPr bwMode="auto">
              <a:xfrm>
                <a:off x="5562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5" name="TextBox 704"/>
              <p:cNvSpPr txBox="1"/>
              <p:nvPr/>
            </p:nvSpPr>
            <p:spPr>
              <a:xfrm>
                <a:off x="5562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2</a:t>
                </a:r>
                <a:endParaRPr lang="zh-CN" altLang="en-US" sz="2400" b="1" dirty="0"/>
              </a:p>
            </p:txBody>
          </p:sp>
        </p:grpSp>
        <p:grpSp>
          <p:nvGrpSpPr>
            <p:cNvPr id="20" name="组合 406"/>
            <p:cNvGrpSpPr/>
            <p:nvPr/>
          </p:nvGrpSpPr>
          <p:grpSpPr>
            <a:xfrm>
              <a:off x="4800600" y="2743199"/>
              <a:ext cx="533400" cy="609601"/>
              <a:chOff x="4800600" y="2514600"/>
              <a:chExt cx="533400" cy="609601"/>
            </a:xfrm>
          </p:grpSpPr>
          <p:sp>
            <p:nvSpPr>
              <p:cNvPr id="700" name="矩形 442"/>
              <p:cNvSpPr/>
              <p:nvPr/>
            </p:nvSpPr>
            <p:spPr bwMode="auto">
              <a:xfrm>
                <a:off x="4800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1" name="矩形 443"/>
              <p:cNvSpPr/>
              <p:nvPr/>
            </p:nvSpPr>
            <p:spPr bwMode="auto">
              <a:xfrm>
                <a:off x="4800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2" name="TextBox 701"/>
              <p:cNvSpPr txBox="1"/>
              <p:nvPr/>
            </p:nvSpPr>
            <p:spPr>
              <a:xfrm>
                <a:off x="4800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3</a:t>
                </a:r>
                <a:endParaRPr lang="zh-CN" altLang="en-US" sz="2400" b="1" dirty="0"/>
              </a:p>
            </p:txBody>
          </p:sp>
        </p:grpSp>
        <p:grpSp>
          <p:nvGrpSpPr>
            <p:cNvPr id="21" name="组合 407"/>
            <p:cNvGrpSpPr/>
            <p:nvPr/>
          </p:nvGrpSpPr>
          <p:grpSpPr>
            <a:xfrm>
              <a:off x="4038600" y="2743199"/>
              <a:ext cx="533400" cy="609601"/>
              <a:chOff x="4038600" y="2514600"/>
              <a:chExt cx="533400" cy="609601"/>
            </a:xfrm>
          </p:grpSpPr>
          <p:sp>
            <p:nvSpPr>
              <p:cNvPr id="697" name="矩形 33"/>
              <p:cNvSpPr/>
              <p:nvPr/>
            </p:nvSpPr>
            <p:spPr bwMode="auto">
              <a:xfrm>
                <a:off x="4038600" y="2514600"/>
                <a:ext cx="533400" cy="5334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8" name="矩形 34"/>
              <p:cNvSpPr/>
              <p:nvPr/>
            </p:nvSpPr>
            <p:spPr bwMode="auto">
              <a:xfrm>
                <a:off x="4038600" y="3048001"/>
                <a:ext cx="5334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9" name="TextBox 698"/>
              <p:cNvSpPr txBox="1"/>
              <p:nvPr/>
            </p:nvSpPr>
            <p:spPr>
              <a:xfrm>
                <a:off x="4038600" y="2514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4</a:t>
                </a:r>
                <a:endParaRPr lang="zh-CN" altLang="en-US" sz="2400" b="1" dirty="0"/>
              </a:p>
            </p:txBody>
          </p:sp>
        </p:grpSp>
      </p:grpSp>
      <p:sp>
        <p:nvSpPr>
          <p:cNvPr id="721" name="TextBox 720"/>
          <p:cNvSpPr txBox="1"/>
          <p:nvPr/>
        </p:nvSpPr>
        <p:spPr>
          <a:xfrm>
            <a:off x="409575" y="397349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Chip</a:t>
            </a:r>
            <a:endParaRPr lang="zh-CN" altLang="en-US" sz="2400" b="1" dirty="0"/>
          </a:p>
        </p:txBody>
      </p:sp>
      <p:sp>
        <p:nvSpPr>
          <p:cNvPr id="875" name="Rectangle 874"/>
          <p:cNvSpPr/>
          <p:nvPr/>
        </p:nvSpPr>
        <p:spPr bwMode="auto">
          <a:xfrm>
            <a:off x="828675" y="1549400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6" name="Rectangle 875"/>
          <p:cNvSpPr/>
          <p:nvPr/>
        </p:nvSpPr>
        <p:spPr bwMode="auto">
          <a:xfrm>
            <a:off x="904875" y="1549956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7" name="Rectangle 876"/>
          <p:cNvSpPr/>
          <p:nvPr/>
        </p:nvSpPr>
        <p:spPr bwMode="auto">
          <a:xfrm>
            <a:off x="1597025" y="1549956"/>
            <a:ext cx="76200" cy="228600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8" name="Rectangle 877"/>
          <p:cNvSpPr/>
          <p:nvPr/>
        </p:nvSpPr>
        <p:spPr bwMode="auto">
          <a:xfrm>
            <a:off x="8020050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9" name="Rectangle 878"/>
          <p:cNvSpPr/>
          <p:nvPr/>
        </p:nvSpPr>
        <p:spPr bwMode="auto">
          <a:xfrm>
            <a:off x="7943850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1" name="TextBox 880"/>
          <p:cNvSpPr txBox="1"/>
          <p:nvPr/>
        </p:nvSpPr>
        <p:spPr>
          <a:xfrm>
            <a:off x="1053773" y="2049165"/>
            <a:ext cx="598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Chip# = (Cell# – Cell# / 16)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</a:t>
            </a:r>
            <a:r>
              <a:rPr lang="en-US" altLang="zh-CN" sz="2400" b="1" dirty="0" smtClean="0"/>
              <a:t> 8</a:t>
            </a:r>
            <a:endParaRPr lang="zh-CN" altLang="en-US" sz="2400" b="1" dirty="0"/>
          </a:p>
        </p:txBody>
      </p:sp>
      <p:grpSp>
        <p:nvGrpSpPr>
          <p:cNvPr id="22" name="Group 3"/>
          <p:cNvGrpSpPr/>
          <p:nvPr/>
        </p:nvGrpSpPr>
        <p:grpSpPr>
          <a:xfrm>
            <a:off x="1346200" y="2743200"/>
            <a:ext cx="6886575" cy="789988"/>
            <a:chOff x="1346200" y="2743200"/>
            <a:chExt cx="6886575" cy="789988"/>
          </a:xfrm>
        </p:grpSpPr>
        <p:sp>
          <p:nvSpPr>
            <p:cNvPr id="224" name="Rectangle 223"/>
            <p:cNvSpPr/>
            <p:nvPr/>
          </p:nvSpPr>
          <p:spPr bwMode="auto">
            <a:xfrm>
              <a:off x="1346201" y="2971800"/>
              <a:ext cx="6883399" cy="304801"/>
            </a:xfrm>
            <a:prstGeom prst="rect">
              <a:avLst/>
            </a:prstGeom>
            <a:gradFill flip="none" rotWithShape="1">
              <a:gsLst>
                <a:gs pos="100000">
                  <a:srgbClr val="F4CFCF"/>
                </a:gs>
                <a:gs pos="0">
                  <a:srgbClr val="C00000"/>
                </a:gs>
                <a:gs pos="82000">
                  <a:srgbClr val="C00000">
                    <a:tint val="44500"/>
                    <a:satMod val="160000"/>
                  </a:srgbClr>
                </a:gs>
                <a:gs pos="84575">
                  <a:srgbClr val="F5D5D5"/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8" name="TextBox 507"/>
            <p:cNvSpPr txBox="1"/>
            <p:nvPr/>
          </p:nvSpPr>
          <p:spPr>
            <a:xfrm>
              <a:off x="1371600" y="2743200"/>
              <a:ext cx="67788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  30  29     …               23  22   ….                 16  15 14  …                    8     7   6    5   4   3   2  1   0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4324350" y="2971800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0</a:t>
              </a: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4537075" y="2971800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7</a:t>
              </a: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3898900" y="2971800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4111625" y="2971800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3473450" y="2971800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4</a:t>
              </a: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3686175" y="2971800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3048000" y="2971800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6</a:t>
              </a: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3260725" y="2971800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5</a:t>
              </a: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2622550" y="2971801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2835275" y="2971801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2197100" y="2971801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2409825" y="2971801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1771650" y="2971801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1984375" y="2971801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1346200" y="2971801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1558925" y="2971801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Left Brace 1"/>
            <p:cNvSpPr/>
            <p:nvPr/>
          </p:nvSpPr>
          <p:spPr bwMode="auto">
            <a:xfrm rot="16200000">
              <a:off x="2951888" y="1747113"/>
              <a:ext cx="166827" cy="3378200"/>
            </a:xfrm>
            <a:prstGeom prst="leftBrace">
              <a:avLst>
                <a:gd name="adj1" fmla="val 122523"/>
                <a:gd name="adj2" fmla="val 5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Left Brace 222"/>
            <p:cNvSpPr/>
            <p:nvPr/>
          </p:nvSpPr>
          <p:spPr bwMode="auto">
            <a:xfrm rot="16200000">
              <a:off x="6439624" y="1743212"/>
              <a:ext cx="166827" cy="3413125"/>
            </a:xfrm>
            <a:prstGeom prst="leftBrace">
              <a:avLst>
                <a:gd name="adj1" fmla="val 122523"/>
                <a:gd name="adj2" fmla="val 5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1346200" y="2971800"/>
              <a:ext cx="3400626" cy="304801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4829175" y="2984500"/>
              <a:ext cx="3403600" cy="304801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7807325" y="2971801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8020050" y="2971801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7381875" y="2971801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7594600" y="2971801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6956425" y="2971801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5</a:t>
              </a: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7169150" y="2971801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4</a:t>
              </a:r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6530975" y="2971801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7</a:t>
              </a: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6743700" y="2971801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6</a:t>
              </a: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6105525" y="2978150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6318250" y="2978150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</a:t>
              </a: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5680075" y="2978150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5892800" y="2978150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5254625" y="2978150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5</a:t>
              </a: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5467350" y="2978150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4829175" y="2978150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7</a:t>
              </a: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5041900" y="2978150"/>
              <a:ext cx="212725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576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6</a:t>
              </a:r>
            </a:p>
          </p:txBody>
        </p:sp>
      </p:grpSp>
      <p:sp>
        <p:nvSpPr>
          <p:cNvPr id="243" name="Rectangle 242"/>
          <p:cNvSpPr/>
          <p:nvPr/>
        </p:nvSpPr>
        <p:spPr bwMode="auto">
          <a:xfrm>
            <a:off x="5267325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" name="Rectangle 244"/>
          <p:cNvSpPr/>
          <p:nvPr/>
        </p:nvSpPr>
        <p:spPr bwMode="auto">
          <a:xfrm>
            <a:off x="6188075" y="1549400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6" name="Rectangle 245"/>
          <p:cNvSpPr/>
          <p:nvPr/>
        </p:nvSpPr>
        <p:spPr bwMode="auto">
          <a:xfrm>
            <a:off x="8020050" y="1549956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7662862" y="1549956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7096125" y="1549956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0" name="Rectangle 249"/>
          <p:cNvSpPr/>
          <p:nvPr/>
        </p:nvSpPr>
        <p:spPr bwMode="auto">
          <a:xfrm>
            <a:off x="6705600" y="1549956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1" name="Rectangle 250"/>
          <p:cNvSpPr/>
          <p:nvPr/>
        </p:nvSpPr>
        <p:spPr bwMode="auto">
          <a:xfrm>
            <a:off x="5816600" y="1549956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4897437" y="1549956"/>
            <a:ext cx="762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825839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955 0.17153 L -0.16736 0.27685 L -0.28854 0.33519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1675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00781 0.17153 L -0.1342 0.27685 L -0.2309 0.33519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1675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033 0.17153 L -0.05694 0.27685 L -0.09792 0.33519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1675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00452 0.17153 L -0.07778 0.27685 L -0.13386 0.33519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6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538 0.17153 L -0.09497 0.27685 L -0.16354 0.33519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167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0677 0.17153 L -0.11389 0.27685 L -0.19583 0.33519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675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092 0.17153 L -0.15434 0.27685 L -0.26528 0.33519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1675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01181 0.17153 L -0.19775 0.27685 L -0.33976 0.33519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7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" grpId="0"/>
      <p:bldP spid="243" grpId="0" animBg="1"/>
      <p:bldP spid="245" grpId="0" animBg="1"/>
      <p:bldP spid="246" grpId="0" animBg="1"/>
      <p:bldP spid="247" grpId="0" animBg="1"/>
      <p:bldP spid="248" grpId="0" animBg="1"/>
      <p:bldP spid="250" grpId="0" animBg="1"/>
      <p:bldP spid="251" grpId="0" animBg="1"/>
      <p:bldP spid="2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600" dirty="0" smtClean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Effectiveness of Cell Mapping</a:t>
            </a:r>
          </a:p>
        </p:txBody>
      </p:sp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18</a:t>
            </a:fld>
            <a:endParaRPr lang="en-US" altLang="zh-TW" b="1" smtClean="0"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46069859"/>
              </p:ext>
            </p:extLst>
          </p:nvPr>
        </p:nvGraphicFramePr>
        <p:xfrm>
          <a:off x="228600" y="762000"/>
          <a:ext cx="861060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组合 15"/>
          <p:cNvGrpSpPr/>
          <p:nvPr/>
        </p:nvGrpSpPr>
        <p:grpSpPr>
          <a:xfrm>
            <a:off x="1295400" y="3733800"/>
            <a:ext cx="7086600" cy="1757065"/>
            <a:chOff x="1524000" y="3281065"/>
            <a:chExt cx="7086600" cy="1757065"/>
          </a:xfrm>
        </p:grpSpPr>
        <p:sp>
          <p:nvSpPr>
            <p:cNvPr id="10" name="TextBox 9"/>
            <p:cNvSpPr txBox="1"/>
            <p:nvPr/>
          </p:nvSpPr>
          <p:spPr>
            <a:xfrm>
              <a:off x="1524000" y="4576465"/>
              <a:ext cx="7086600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GCP + V/BIM + 70% eff. </a:t>
              </a:r>
              <a:r>
                <a:rPr lang="en-US" altLang="zh-CN" sz="2400" b="1" dirty="0" smtClean="0">
                  <a:solidFill>
                    <a:srgbClr val="0000FF"/>
                  </a:solidFill>
                </a:rPr>
                <a:t>≈ </a:t>
              </a:r>
              <a:r>
                <a:rPr lang="en-US" altLang="zh-CN" sz="2400" b="1" dirty="0" smtClean="0">
                  <a:solidFill>
                    <a:srgbClr val="0000FF"/>
                  </a:solidFill>
                  <a:cs typeface="Arial" pitchFamily="34" charset="0"/>
                </a:rPr>
                <a:t>GCP + 100% eff. !</a:t>
              </a:r>
            </a:p>
          </p:txBody>
        </p:sp>
        <p:cxnSp>
          <p:nvCxnSpPr>
            <p:cNvPr id="11" name="直接连接符 10"/>
            <p:cNvCxnSpPr/>
            <p:nvPr/>
          </p:nvCxnSpPr>
          <p:spPr bwMode="auto">
            <a:xfrm>
              <a:off x="2514600" y="3281065"/>
              <a:ext cx="54102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1295400" y="5710535"/>
            <a:ext cx="708660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GCP + V/BIM + 50% eff.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&gt; GCP + 70% eff.</a:t>
            </a:r>
            <a:endParaRPr lang="en-US" altLang="zh-CN" sz="2400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7315200" y="2438400"/>
            <a:ext cx="0" cy="1295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467600" y="2590800"/>
            <a:ext cx="990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/>
              <a:t>?</a:t>
            </a:r>
            <a:endParaRPr lang="zh-CN" altLang="en-US" sz="6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75028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19</a:t>
            </a:fld>
            <a:endParaRPr lang="en-US" altLang="zh-TW" b="1" smtClean="0">
              <a:latin typeface="Calibri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86000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/>
              <a:t>Can we utilize </a:t>
            </a:r>
            <a:r>
              <a:rPr lang="en-US" altLang="zh-CN" sz="4400" b="1" i="1" dirty="0" smtClean="0">
                <a:solidFill>
                  <a:srgbClr val="FF0000"/>
                </a:solidFill>
              </a:rPr>
              <a:t>DIMM level power budget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400" b="1" dirty="0" smtClean="0"/>
              <a:t>much </a:t>
            </a:r>
            <a:r>
              <a:rPr lang="en-US" altLang="zh-CN" sz="4400" b="1" i="1" dirty="0" smtClean="0"/>
              <a:t>better</a:t>
            </a:r>
            <a:r>
              <a:rPr lang="en-US" altLang="zh-CN" sz="4400" b="1" dirty="0" smtClean="0"/>
              <a:t>?</a:t>
            </a:r>
            <a:endParaRPr lang="zh-CN" altLang="en-US" sz="4400" b="1" dirty="0" smtClean="0"/>
          </a:p>
          <a:p>
            <a:pPr algn="ctr"/>
            <a:endParaRPr lang="zh-CN" altLang="en-US" sz="4400" b="1" dirty="0" smtClean="0"/>
          </a:p>
          <a:p>
            <a:endParaRPr lang="zh-CN" altLang="en-US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Phase Change Memory (PCM)</a:t>
            </a:r>
          </a:p>
        </p:txBody>
      </p:sp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2</a:t>
            </a:fld>
            <a:endParaRPr lang="en-US" altLang="zh-TW" b="1" dirty="0" smtClean="0">
              <a:latin typeface="Calibri" pitchFamily="34" charset="0"/>
              <a:cs typeface="Arial" charset="0"/>
            </a:endParaRPr>
          </a:p>
        </p:txBody>
      </p:sp>
      <p:grpSp>
        <p:nvGrpSpPr>
          <p:cNvPr id="67" name="组合 26"/>
          <p:cNvGrpSpPr/>
          <p:nvPr/>
        </p:nvGrpSpPr>
        <p:grpSpPr>
          <a:xfrm>
            <a:off x="1905000" y="4538246"/>
            <a:ext cx="1009192" cy="1100554"/>
            <a:chOff x="2971800" y="5029200"/>
            <a:chExt cx="1009192" cy="1100554"/>
          </a:xfrm>
        </p:grpSpPr>
        <p:pic>
          <p:nvPicPr>
            <p:cNvPr id="68" name="Picture 5" descr="C:\Users\lej16\Desktop\samsung-memory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0" y="5029200"/>
              <a:ext cx="860364" cy="6615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9" name="TextBox 68"/>
            <p:cNvSpPr txBox="1"/>
            <p:nvPr/>
          </p:nvSpPr>
          <p:spPr>
            <a:xfrm>
              <a:off x="2971800" y="5791200"/>
              <a:ext cx="100919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rPr>
                <a:t>DRAM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715000" y="4495800"/>
            <a:ext cx="1676399" cy="1219200"/>
            <a:chOff x="6553200" y="4876800"/>
            <a:chExt cx="1676399" cy="1219200"/>
          </a:xfrm>
        </p:grpSpPr>
        <p:sp>
          <p:nvSpPr>
            <p:cNvPr id="71" name="TextBox 70"/>
            <p:cNvSpPr txBox="1"/>
            <p:nvPr/>
          </p:nvSpPr>
          <p:spPr>
            <a:xfrm>
              <a:off x="6553200" y="5757446"/>
              <a:ext cx="167639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PCM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/>
                <a:cs typeface="Arial" pitchFamily="34" charset="0"/>
              </a:endParaRPr>
            </a:p>
          </p:txBody>
        </p:sp>
        <p:pic>
          <p:nvPicPr>
            <p:cNvPr id="72" name="Picture 2" descr="C:\Users\lej16\Desktop\image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4876800"/>
              <a:ext cx="1066800" cy="8468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6350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73" name="组合 28"/>
          <p:cNvGrpSpPr/>
          <p:nvPr/>
        </p:nvGrpSpPr>
        <p:grpSpPr>
          <a:xfrm>
            <a:off x="3940236" y="4526340"/>
            <a:ext cx="1393764" cy="1569660"/>
            <a:chOff x="4473636" y="4343400"/>
            <a:chExt cx="1393764" cy="1569660"/>
          </a:xfrm>
        </p:grpSpPr>
        <p:pic>
          <p:nvPicPr>
            <p:cNvPr id="74" name="Picture 5" descr="C:\Users\lej16\Desktop\samsung-memory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73636" y="4800600"/>
              <a:ext cx="860364" cy="6615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5" name="Picture 5" descr="C:\Users\lej16\Desktop\samsung-memory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9836" y="4953000"/>
              <a:ext cx="860364" cy="6615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6" name="Picture 5" descr="C:\Users\lej16\Desktop\samsung-memory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6036" y="5181600"/>
              <a:ext cx="860364" cy="6615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7" name="矩形 45"/>
            <p:cNvSpPr/>
            <p:nvPr/>
          </p:nvSpPr>
          <p:spPr>
            <a:xfrm>
              <a:off x="4953000" y="4343400"/>
              <a:ext cx="9144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?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38200" y="990600"/>
            <a:ext cx="3455529" cy="2250633"/>
            <a:chOff x="838200" y="1030432"/>
            <a:chExt cx="3455529" cy="2250633"/>
          </a:xfrm>
        </p:grpSpPr>
        <p:grpSp>
          <p:nvGrpSpPr>
            <p:cNvPr id="97" name="组合 96"/>
            <p:cNvGrpSpPr/>
            <p:nvPr/>
          </p:nvGrpSpPr>
          <p:grpSpPr>
            <a:xfrm>
              <a:off x="1828800" y="1219200"/>
              <a:ext cx="2464929" cy="2061865"/>
              <a:chOff x="1143000" y="1143000"/>
              <a:chExt cx="2464929" cy="2061865"/>
            </a:xfrm>
          </p:grpSpPr>
          <p:cxnSp>
            <p:nvCxnSpPr>
              <p:cNvPr id="44" name="直接箭头连接符 41"/>
              <p:cNvCxnSpPr/>
              <p:nvPr/>
            </p:nvCxnSpPr>
            <p:spPr>
              <a:xfrm flipV="1">
                <a:off x="1143000" y="1143000"/>
                <a:ext cx="2362200" cy="1752600"/>
              </a:xfrm>
              <a:prstGeom prst="straightConnector1">
                <a:avLst/>
              </a:prstGeom>
              <a:noFill/>
              <a:ln w="190500" cap="flat" cmpd="sng" algn="ctr">
                <a:solidFill>
                  <a:srgbClr val="FF0000"/>
                </a:solidFill>
                <a:prstDash val="solid"/>
                <a:headEnd type="none" w="med" len="med"/>
                <a:tailEnd type="stealth" w="sm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52" name="TextBox 51"/>
              <p:cNvSpPr txBox="1"/>
              <p:nvPr/>
            </p:nvSpPr>
            <p:spPr>
              <a:xfrm>
                <a:off x="1600200" y="2743200"/>
                <a:ext cx="20077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</a:rPr>
                  <a:t># of Cores (C#)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</a:rPr>
                  <a:t>↑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宋体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838200" y="1676400"/>
              <a:ext cx="1130438" cy="975561"/>
              <a:chOff x="1491380" y="2209800"/>
              <a:chExt cx="1357700" cy="1127961"/>
            </a:xfrm>
          </p:grpSpPr>
          <p:pic>
            <p:nvPicPr>
              <p:cNvPr id="45" name="图片 44" descr="A6.092112.1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00200" y="2209800"/>
                <a:ext cx="1143000" cy="1127961"/>
              </a:xfrm>
              <a:prstGeom prst="rect">
                <a:avLst/>
              </a:prstGeom>
              <a:effectLst>
                <a:reflection blurRad="6350" stA="52000" endA="300" endPos="35000" dir="5400000" sy="-100000" algn="bl" rotWithShape="0"/>
              </a:effectLst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1491380" y="2324885"/>
                <a:ext cx="1357700" cy="85405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zh-CN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ARM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400" b="1" kern="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CortexA15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 cores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660728" y="1030432"/>
              <a:ext cx="1371600" cy="950768"/>
              <a:chOff x="3048000" y="762000"/>
              <a:chExt cx="1371600" cy="950768"/>
            </a:xfrm>
          </p:grpSpPr>
          <p:pic>
            <p:nvPicPr>
              <p:cNvPr id="47" name="图片 46" descr="nehalemexdie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048000" y="762000"/>
                <a:ext cx="1371600" cy="950768"/>
              </a:xfrm>
              <a:prstGeom prst="rect">
                <a:avLst/>
              </a:prstGeom>
              <a:effectLst>
                <a:reflection blurRad="6350" stA="52000" endA="300" endPos="35000" dir="5400000" sy="-100000" algn="bl" rotWithShape="0"/>
              </a:effec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3332762" y="838200"/>
                <a:ext cx="811441" cy="7386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宋体"/>
                    <a:cs typeface="Arial" pitchFamily="34" charset="0"/>
                  </a:rPr>
                  <a:t>Intel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宋体"/>
                    <a:cs typeface="Arial" pitchFamily="34" charset="0"/>
                  </a:rPr>
                  <a:t>Xeon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400" b="1" kern="0" dirty="0" smtClean="0">
                    <a:solidFill>
                      <a:schemeClr val="bg1"/>
                    </a:solidFill>
                    <a:latin typeface="Arial" pitchFamily="34" charset="0"/>
                    <a:ea typeface="宋体"/>
                    <a:cs typeface="Arial" pitchFamily="34" charset="0"/>
                  </a:rPr>
                  <a:t>8</a:t>
                </a:r>
                <a:r>
                  <a:rPr kumimoji="0" lang="en-US" altLang="zh-CN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宋体"/>
                    <a:cs typeface="Arial" pitchFamily="34" charset="0"/>
                  </a:rPr>
                  <a:t> cores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宋体"/>
                  <a:cs typeface="Arial" pitchFamily="34" charset="0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1828800" y="1828800"/>
              <a:ext cx="1615872" cy="1016000"/>
              <a:chOff x="3901872" y="1447800"/>
              <a:chExt cx="1615872" cy="1016000"/>
            </a:xfrm>
          </p:grpSpPr>
          <p:pic>
            <p:nvPicPr>
              <p:cNvPr id="50" name="图片 49" descr="amd_bulldozer_core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901872" y="1447800"/>
                <a:ext cx="1615872" cy="1016000"/>
              </a:xfrm>
              <a:prstGeom prst="rect">
                <a:avLst/>
              </a:prstGeom>
              <a:effectLst>
                <a:reflection blurRad="6350" stA="52000" endA="300" endPos="35000" dir="5400000" sy="-100000" algn="bl" rotWithShape="0"/>
              </a:effectLst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4206672" y="1600200"/>
                <a:ext cx="1000595" cy="7386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AMD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Bulldozer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16 cores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宋体"/>
                  <a:cs typeface="Arial" pitchFamily="34" charset="0"/>
                </a:endParaRPr>
              </a:p>
            </p:txBody>
          </p:sp>
        </p:grpSp>
      </p:grpSp>
      <p:grpSp>
        <p:nvGrpSpPr>
          <p:cNvPr id="118" name="组合 117"/>
          <p:cNvGrpSpPr/>
          <p:nvPr/>
        </p:nvGrpSpPr>
        <p:grpSpPr>
          <a:xfrm>
            <a:off x="5334000" y="1117264"/>
            <a:ext cx="3379329" cy="2031999"/>
            <a:chOff x="5334000" y="1269664"/>
            <a:chExt cx="3379329" cy="2031999"/>
          </a:xfrm>
        </p:grpSpPr>
        <p:grpSp>
          <p:nvGrpSpPr>
            <p:cNvPr id="112" name="组合 111"/>
            <p:cNvGrpSpPr/>
            <p:nvPr/>
          </p:nvGrpSpPr>
          <p:grpSpPr>
            <a:xfrm>
              <a:off x="6019800" y="1371600"/>
              <a:ext cx="2693529" cy="1930063"/>
              <a:chOff x="6019800" y="1371600"/>
              <a:chExt cx="2693529" cy="1930063"/>
            </a:xfrm>
          </p:grpSpPr>
          <p:cxnSp>
            <p:nvCxnSpPr>
              <p:cNvPr id="106" name="直接箭头连接符 41"/>
              <p:cNvCxnSpPr/>
              <p:nvPr/>
            </p:nvCxnSpPr>
            <p:spPr>
              <a:xfrm flipV="1">
                <a:off x="6019800" y="1371600"/>
                <a:ext cx="2133600" cy="1600200"/>
              </a:xfrm>
              <a:prstGeom prst="straightConnector1">
                <a:avLst/>
              </a:prstGeom>
              <a:noFill/>
              <a:ln w="190500" cap="flat" cmpd="sng" algn="ctr">
                <a:solidFill>
                  <a:srgbClr val="FF0000"/>
                </a:solidFill>
                <a:prstDash val="solid"/>
                <a:headEnd type="none" w="med" len="med"/>
                <a:tailEnd type="stealth" w="sm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05" name="TextBox 104"/>
              <p:cNvSpPr txBox="1"/>
              <p:nvPr/>
            </p:nvSpPr>
            <p:spPr>
              <a:xfrm>
                <a:off x="6705600" y="2286000"/>
                <a:ext cx="200772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</a:rPr>
                  <a:t>Working Set</a:t>
                </a:r>
                <a:r>
                  <a:rPr kumimoji="0" lang="en-US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</a:rPr>
                  <a:t> of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kern="0" baseline="0" dirty="0" smtClean="0">
                    <a:solidFill>
                      <a:srgbClr val="FF0000"/>
                    </a:solidFill>
                    <a:ea typeface="+mn-ea"/>
                  </a:rPr>
                  <a:t>Single</a:t>
                </a:r>
                <a:r>
                  <a:rPr lang="en-US" altLang="zh-CN" b="1" kern="0" dirty="0" smtClean="0">
                    <a:solidFill>
                      <a:srgbClr val="FF0000"/>
                    </a:solidFill>
                    <a:ea typeface="+mn-ea"/>
                  </a:rPr>
                  <a:t> Thread (WSST)</a:t>
                </a:r>
                <a:r>
                  <a:rPr lang="en-US" altLang="zh-CN" sz="2400" b="1" kern="0" dirty="0" smtClean="0">
                    <a:solidFill>
                      <a:srgbClr val="FF0000"/>
                    </a:solidFill>
                  </a:rPr>
                  <a:t>↑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宋体"/>
                </a:endParaRPr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>
              <a:off x="5334000" y="1269664"/>
              <a:ext cx="1828800" cy="1409565"/>
              <a:chOff x="5334000" y="1269664"/>
              <a:chExt cx="1828800" cy="1409565"/>
            </a:xfrm>
          </p:grpSpPr>
          <p:grpSp>
            <p:nvGrpSpPr>
              <p:cNvPr id="101" name="组合 100"/>
              <p:cNvGrpSpPr/>
              <p:nvPr/>
            </p:nvGrpSpPr>
            <p:grpSpPr>
              <a:xfrm>
                <a:off x="5334000" y="1676400"/>
                <a:ext cx="1143000" cy="1002829"/>
                <a:chOff x="7543801" y="1835621"/>
                <a:chExt cx="1143000" cy="1002829"/>
              </a:xfrm>
            </p:grpSpPr>
            <p:pic>
              <p:nvPicPr>
                <p:cNvPr id="98" name="图片 97" descr="memcached_banner75.jp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7620000" y="1835621"/>
                  <a:ext cx="990600" cy="1002829"/>
                </a:xfrm>
                <a:prstGeom prst="rect">
                  <a:avLst/>
                </a:prstGeom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7543801" y="2542401"/>
                  <a:ext cx="1143000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宋体"/>
                      <a:cs typeface="Arial" pitchFamily="34" charset="0"/>
                    </a:rPr>
                    <a:t>MemCached</a:t>
                  </a:r>
                  <a:endParaRPr kumimoji="0" lang="zh-CN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宋体"/>
                    <a:cs typeface="Arial" pitchFamily="34" charset="0"/>
                  </a:endParaRPr>
                </a:p>
              </p:txBody>
            </p:sp>
          </p:grpSp>
          <p:grpSp>
            <p:nvGrpSpPr>
              <p:cNvPr id="103" name="组合 102"/>
              <p:cNvGrpSpPr/>
              <p:nvPr/>
            </p:nvGrpSpPr>
            <p:grpSpPr>
              <a:xfrm>
                <a:off x="5867400" y="1600200"/>
                <a:ext cx="1295400" cy="685800"/>
                <a:chOff x="6781800" y="2133600"/>
                <a:chExt cx="1295400" cy="685800"/>
              </a:xfrm>
            </p:grpSpPr>
            <p:sp>
              <p:nvSpPr>
                <p:cNvPr id="102" name="矩形 101"/>
                <p:cNvSpPr/>
                <p:nvPr/>
              </p:nvSpPr>
              <p:spPr bwMode="auto">
                <a:xfrm>
                  <a:off x="6781800" y="2133600"/>
                  <a:ext cx="1295400" cy="6858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99" name="图片 98" descr="MySQL.png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6781800" y="2133600"/>
                  <a:ext cx="1295400" cy="668834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100" name="图片 99" descr="VOLT_logo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334000" y="1269664"/>
                <a:ext cx="1297347" cy="40673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  <p:grpSp>
        <p:nvGrpSpPr>
          <p:cNvPr id="116" name="组合 115"/>
          <p:cNvGrpSpPr/>
          <p:nvPr/>
        </p:nvGrpSpPr>
        <p:grpSpPr>
          <a:xfrm>
            <a:off x="685800" y="3500735"/>
            <a:ext cx="7696199" cy="766465"/>
            <a:chOff x="685800" y="3195935"/>
            <a:chExt cx="7696199" cy="766465"/>
          </a:xfrm>
        </p:grpSpPr>
        <p:sp>
          <p:nvSpPr>
            <p:cNvPr id="83" name="TextBox 82"/>
            <p:cNvSpPr txBox="1"/>
            <p:nvPr/>
          </p:nvSpPr>
          <p:spPr>
            <a:xfrm>
              <a:off x="2362200" y="3195935"/>
              <a:ext cx="40386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rPr>
                <a:t>Memory Capacity </a:t>
              </a:r>
              <a:r>
                <a:rPr lang="en-US" altLang="zh-CN" sz="2400" b="1" kern="0" dirty="0" smtClean="0"/>
                <a:t>↑</a:t>
              </a: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rPr>
                <a:t>  = C#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rPr>
                <a:t> x WSST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/>
              </a:endParaRPr>
            </a:p>
          </p:txBody>
        </p:sp>
        <p:grpSp>
          <p:nvGrpSpPr>
            <p:cNvPr id="115" name="组合 114"/>
            <p:cNvGrpSpPr/>
            <p:nvPr/>
          </p:nvGrpSpPr>
          <p:grpSpPr>
            <a:xfrm>
              <a:off x="685800" y="3593068"/>
              <a:ext cx="7696199" cy="369332"/>
              <a:chOff x="685800" y="3593068"/>
              <a:chExt cx="7696199" cy="369332"/>
            </a:xfrm>
          </p:grpSpPr>
          <p:cxnSp>
            <p:nvCxnSpPr>
              <p:cNvPr id="82" name="直接箭头连接符 40"/>
              <p:cNvCxnSpPr/>
              <p:nvPr/>
            </p:nvCxnSpPr>
            <p:spPr>
              <a:xfrm>
                <a:off x="1752600" y="3733800"/>
                <a:ext cx="5638800" cy="0"/>
              </a:xfrm>
              <a:prstGeom prst="straightConnector1">
                <a:avLst/>
              </a:prstGeom>
              <a:noFill/>
              <a:ln w="76200" cap="flat" cmpd="sng" algn="ctr">
                <a:solidFill>
                  <a:schemeClr val="tx1"/>
                </a:solidFill>
                <a:prstDash val="solid"/>
                <a:headEnd type="none" w="med" len="med"/>
                <a:tailEnd type="stealth" w="med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85" name="TextBox 84"/>
              <p:cNvSpPr txBox="1"/>
              <p:nvPr/>
            </p:nvSpPr>
            <p:spPr>
              <a:xfrm>
                <a:off x="7543800" y="3593068"/>
                <a:ext cx="8381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ea typeface="+mn-ea"/>
                  </a:rPr>
                  <a:t>large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宋体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85800" y="3593068"/>
                <a:ext cx="8381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="1" kern="0" dirty="0" smtClean="0">
                    <a:ea typeface="+mn-ea"/>
                  </a:rPr>
                  <a:t>small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宋体"/>
                </a:endParaRPr>
              </a:p>
            </p:txBody>
          </p:sp>
        </p:grpSp>
      </p:grpSp>
      <p:sp>
        <p:nvSpPr>
          <p:cNvPr id="119" name="TextBox 118"/>
          <p:cNvSpPr txBox="1"/>
          <p:nvPr/>
        </p:nvSpPr>
        <p:spPr>
          <a:xfrm>
            <a:off x="76200" y="6477000"/>
            <a:ext cx="6172200" cy="27699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</a:rPr>
              <a:t>Figures are from </a:t>
            </a:r>
            <a:r>
              <a:rPr lang="en-US" altLang="zh-CN" sz="1200" dirty="0" smtClean="0">
                <a:solidFill>
                  <a:schemeClr val="bg1"/>
                </a:solidFill>
              </a:rPr>
              <a:t> ARM, Intel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dirty="0" smtClean="0">
                <a:solidFill>
                  <a:schemeClr val="bg1"/>
                </a:solidFill>
              </a:rPr>
              <a:t>AMD,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VoltDB</a:t>
            </a:r>
            <a:r>
              <a:rPr lang="en-US" altLang="zh-CN" sz="1200" dirty="0" smtClean="0">
                <a:solidFill>
                  <a:schemeClr val="bg1"/>
                </a:solidFill>
              </a:rPr>
              <a:t>,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Memcached</a:t>
            </a:r>
            <a:r>
              <a:rPr lang="en-US" altLang="zh-CN" sz="1200" dirty="0" smtClean="0">
                <a:solidFill>
                  <a:schemeClr val="bg1"/>
                </a:solidFill>
              </a:rPr>
              <a:t>,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MySQL</a:t>
            </a:r>
            <a:r>
              <a:rPr lang="en-US" altLang="zh-CN" sz="1200" dirty="0" smtClean="0">
                <a:solidFill>
                  <a:schemeClr val="bg1"/>
                </a:solidFill>
              </a:rPr>
              <a:t> and </a:t>
            </a:r>
            <a:r>
              <a:rPr lang="en-US" altLang="zh-CN" sz="1200" dirty="0">
                <a:solidFill>
                  <a:schemeClr val="bg1"/>
                </a:solidFill>
              </a:rPr>
              <a:t>Samsung website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dirty="0" smtClean="0">
                <a:solidFill>
                  <a:schemeClr val="tx1"/>
                </a:solidFill>
              </a:rPr>
              <a:t>Iteration Power Management</a:t>
            </a:r>
            <a:endParaRPr lang="en-US" altLang="zh-TW" sz="3600" dirty="0" smtClean="0">
              <a:solidFill>
                <a:schemeClr val="tx1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7483475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20</a:t>
            </a:fld>
            <a:endParaRPr lang="en-US" altLang="zh-TW" b="1" dirty="0" smtClean="0">
              <a:latin typeface="Calibri" pitchFamily="34" charset="0"/>
              <a:cs typeface="Arial" charset="0"/>
            </a:endParaRPr>
          </a:p>
        </p:txBody>
      </p:sp>
      <p:grpSp>
        <p:nvGrpSpPr>
          <p:cNvPr id="7" name="Group 68"/>
          <p:cNvGrpSpPr/>
          <p:nvPr/>
        </p:nvGrpSpPr>
        <p:grpSpPr>
          <a:xfrm>
            <a:off x="2286000" y="1219200"/>
            <a:ext cx="2069797" cy="604758"/>
            <a:chOff x="762000" y="1383268"/>
            <a:chExt cx="2069797" cy="604758"/>
          </a:xfrm>
        </p:grpSpPr>
        <p:sp>
          <p:nvSpPr>
            <p:cNvPr id="70" name="Rectangle 69"/>
            <p:cNvSpPr/>
            <p:nvPr/>
          </p:nvSpPr>
          <p:spPr bwMode="auto">
            <a:xfrm>
              <a:off x="838200" y="1757998"/>
              <a:ext cx="1838326" cy="228600"/>
            </a:xfrm>
            <a:prstGeom prst="rect">
              <a:avLst/>
            </a:prstGeom>
            <a:solidFill>
              <a:srgbClr val="FFE1E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606550" y="1758554"/>
              <a:ext cx="76200" cy="2286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838200" y="1757998"/>
              <a:ext cx="76200" cy="2286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600326" y="1759426"/>
              <a:ext cx="76200" cy="2286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62000" y="1383268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A: 50 cell changes</a:t>
              </a:r>
              <a:endParaRPr lang="en-US" dirty="0"/>
            </a:p>
          </p:txBody>
        </p:sp>
      </p:grpSp>
      <p:grpSp>
        <p:nvGrpSpPr>
          <p:cNvPr id="8" name="Group 74"/>
          <p:cNvGrpSpPr/>
          <p:nvPr/>
        </p:nvGrpSpPr>
        <p:grpSpPr>
          <a:xfrm>
            <a:off x="4483403" y="1227494"/>
            <a:ext cx="2069797" cy="601306"/>
            <a:chOff x="2730803" y="1383268"/>
            <a:chExt cx="2069797" cy="601306"/>
          </a:xfrm>
        </p:grpSpPr>
        <p:sp>
          <p:nvSpPr>
            <p:cNvPr id="76" name="Rectangle 75"/>
            <p:cNvSpPr/>
            <p:nvPr/>
          </p:nvSpPr>
          <p:spPr bwMode="auto">
            <a:xfrm>
              <a:off x="2809874" y="1752600"/>
              <a:ext cx="1838326" cy="228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3854448" y="1750378"/>
              <a:ext cx="76200" cy="228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4570094" y="1751806"/>
              <a:ext cx="76200" cy="228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3190874" y="1750378"/>
              <a:ext cx="76200" cy="228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886074" y="1755974"/>
              <a:ext cx="76200" cy="228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730803" y="1383268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B: 60 cell changes</a:t>
              </a:r>
              <a:endParaRPr lang="en-US" dirty="0"/>
            </a:p>
          </p:txBody>
        </p:sp>
      </p:grpSp>
      <p:sp>
        <p:nvSpPr>
          <p:cNvPr id="2" name="Folded Corner 1"/>
          <p:cNvSpPr/>
          <p:nvPr/>
        </p:nvSpPr>
        <p:spPr bwMode="auto">
          <a:xfrm>
            <a:off x="6934200" y="914401"/>
            <a:ext cx="1905000" cy="990600"/>
          </a:xfrm>
          <a:prstGeom prst="foldedCorner">
            <a:avLst>
              <a:gd name="adj" fmla="val 30769"/>
            </a:avLst>
          </a:prstGeom>
          <a:solidFill>
            <a:srgbClr val="FFFFCC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0879447"/>
              </p:ext>
            </p:extLst>
          </p:nvPr>
        </p:nvGraphicFramePr>
        <p:xfrm>
          <a:off x="6978650" y="966589"/>
          <a:ext cx="1822449" cy="810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50"/>
                <a:gridCol w="609600"/>
                <a:gridCol w="723899"/>
              </a:tblGrid>
              <a:tr h="270007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power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latency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0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600" b="0" baseline="-25000" dirty="0" smtClean="0">
                          <a:latin typeface="Arial" pitchFamily="34" charset="0"/>
                          <a:cs typeface="Arial" pitchFamily="34" charset="0"/>
                        </a:rPr>
                        <a:t>eset</a:t>
                      </a:r>
                      <a:endParaRPr lang="en-US" sz="1600" b="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0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600" b="0" baseline="-25000" dirty="0" smtClean="0">
                          <a:latin typeface="Arial" pitchFamily="34" charset="0"/>
                          <a:cs typeface="Arial" pitchFamily="34" charset="0"/>
                        </a:rPr>
                        <a:t>et</a:t>
                      </a:r>
                      <a:endParaRPr lang="en-US" sz="1600" b="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Group 6"/>
          <p:cNvGrpSpPr/>
          <p:nvPr/>
        </p:nvGrpSpPr>
        <p:grpSpPr>
          <a:xfrm>
            <a:off x="1508039" y="2373868"/>
            <a:ext cx="641522" cy="1055132"/>
            <a:chOff x="1508039" y="1840468"/>
            <a:chExt cx="641522" cy="1055132"/>
          </a:xfrm>
        </p:grpSpPr>
        <p:sp>
          <p:nvSpPr>
            <p:cNvPr id="84" name="Rectangle 83"/>
            <p:cNvSpPr/>
            <p:nvPr/>
          </p:nvSpPr>
          <p:spPr bwMode="auto">
            <a:xfrm>
              <a:off x="1600200" y="2185660"/>
              <a:ext cx="457200" cy="332115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50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08039" y="1840468"/>
              <a:ext cx="641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baseline="-25000" dirty="0">
                  <a:latin typeface="Arial" pitchFamily="34" charset="0"/>
                  <a:cs typeface="Arial" pitchFamily="34" charset="0"/>
                </a:rPr>
                <a:t>eset</a:t>
              </a:r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1600200" y="2563485"/>
              <a:ext cx="457200" cy="33211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60</a:t>
              </a:r>
            </a:p>
          </p:txBody>
        </p:sp>
      </p:grpSp>
      <p:grpSp>
        <p:nvGrpSpPr>
          <p:cNvPr id="10" name="Group 7"/>
          <p:cNvGrpSpPr/>
          <p:nvPr/>
        </p:nvGrpSpPr>
        <p:grpSpPr>
          <a:xfrm>
            <a:off x="2057400" y="2373868"/>
            <a:ext cx="914400" cy="1055132"/>
            <a:chOff x="2057400" y="1840468"/>
            <a:chExt cx="914400" cy="1055132"/>
          </a:xfrm>
        </p:grpSpPr>
        <p:sp>
          <p:nvSpPr>
            <p:cNvPr id="85" name="Rectangle 84"/>
            <p:cNvSpPr/>
            <p:nvPr/>
          </p:nvSpPr>
          <p:spPr bwMode="auto">
            <a:xfrm>
              <a:off x="2057400" y="2185660"/>
              <a:ext cx="914400" cy="332115"/>
            </a:xfrm>
            <a:prstGeom prst="rect">
              <a:avLst/>
            </a:prstGeom>
            <a:solidFill>
              <a:srgbClr val="FFE1E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40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1203" y="1840468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baseline="-25000" dirty="0" smtClean="0">
                  <a:latin typeface="Arial" pitchFamily="34" charset="0"/>
                  <a:cs typeface="Arial" pitchFamily="34" charset="0"/>
                </a:rPr>
                <a:t>et</a:t>
              </a:r>
              <a:endParaRPr lang="en-US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057400" y="2563485"/>
              <a:ext cx="914400" cy="33211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36</a:t>
              </a: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2971800" y="2373868"/>
            <a:ext cx="914400" cy="1055132"/>
            <a:chOff x="2971800" y="1840468"/>
            <a:chExt cx="914400" cy="1055132"/>
          </a:xfrm>
        </p:grpSpPr>
        <p:sp>
          <p:nvSpPr>
            <p:cNvPr id="87" name="Rectangle 86"/>
            <p:cNvSpPr/>
            <p:nvPr/>
          </p:nvSpPr>
          <p:spPr bwMode="auto">
            <a:xfrm>
              <a:off x="2971800" y="2185659"/>
              <a:ext cx="914400" cy="332115"/>
            </a:xfrm>
            <a:prstGeom prst="rect">
              <a:avLst/>
            </a:prstGeom>
            <a:solidFill>
              <a:srgbClr val="FFE1E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26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155880" y="1840468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baseline="-25000" dirty="0" smtClean="0">
                  <a:latin typeface="Arial" pitchFamily="34" charset="0"/>
                  <a:cs typeface="Arial" pitchFamily="34" charset="0"/>
                </a:rPr>
                <a:t>et</a:t>
              </a:r>
              <a:endParaRPr lang="en-US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971800" y="2563485"/>
              <a:ext cx="914400" cy="33211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20</a:t>
              </a:r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3886200" y="2373868"/>
            <a:ext cx="914400" cy="1055132"/>
            <a:chOff x="3886200" y="1840468"/>
            <a:chExt cx="914400" cy="1055132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886200" y="2185659"/>
              <a:ext cx="914400" cy="332115"/>
            </a:xfrm>
            <a:prstGeom prst="rect">
              <a:avLst/>
            </a:prstGeom>
            <a:solidFill>
              <a:srgbClr val="FFE1E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12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124324" y="1840468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baseline="-25000" dirty="0" smtClean="0">
                  <a:latin typeface="Arial" pitchFamily="34" charset="0"/>
                  <a:cs typeface="Arial" pitchFamily="34" charset="0"/>
                </a:rPr>
                <a:t>et</a:t>
              </a:r>
              <a:endParaRPr lang="en-US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886200" y="2563485"/>
              <a:ext cx="914400" cy="33211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12</a:t>
              </a:r>
            </a:p>
          </p:txBody>
        </p:sp>
      </p:grpSp>
      <p:grpSp>
        <p:nvGrpSpPr>
          <p:cNvPr id="14" name="Group 10"/>
          <p:cNvGrpSpPr/>
          <p:nvPr/>
        </p:nvGrpSpPr>
        <p:grpSpPr>
          <a:xfrm>
            <a:off x="4800600" y="2373868"/>
            <a:ext cx="914400" cy="1055132"/>
            <a:chOff x="4800600" y="1840468"/>
            <a:chExt cx="914400" cy="1055132"/>
          </a:xfrm>
        </p:grpSpPr>
        <p:sp>
          <p:nvSpPr>
            <p:cNvPr id="97" name="Rectangle 96"/>
            <p:cNvSpPr/>
            <p:nvPr/>
          </p:nvSpPr>
          <p:spPr bwMode="auto">
            <a:xfrm>
              <a:off x="4800600" y="2563485"/>
              <a:ext cx="914400" cy="33211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060597" y="1840468"/>
              <a:ext cx="466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baseline="-25000" dirty="0" smtClean="0">
                  <a:latin typeface="Arial" pitchFamily="34" charset="0"/>
                  <a:cs typeface="Arial" pitchFamily="34" charset="0"/>
                </a:rPr>
                <a:t>et</a:t>
              </a:r>
              <a:endParaRPr lang="en-US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3050" y="286650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egoe Print" pitchFamily="2" charset="0"/>
              </a:rPr>
              <a:t>ideally</a:t>
            </a:r>
            <a:endParaRPr lang="en-US" b="1" dirty="0">
              <a:latin typeface="Segoe Print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73049" y="4410670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egoe Print" pitchFamily="2" charset="0"/>
              </a:rPr>
              <a:t>SPM</a:t>
            </a:r>
          </a:p>
          <a:p>
            <a:r>
              <a:rPr lang="en-US" b="1" dirty="0" smtClean="0">
                <a:latin typeface="Segoe Print" pitchFamily="2" charset="0"/>
              </a:rPr>
              <a:t>on</a:t>
            </a:r>
          </a:p>
          <a:p>
            <a:r>
              <a:rPr lang="en-US" b="1" dirty="0" smtClean="0">
                <a:latin typeface="Segoe Print" pitchFamily="2" charset="0"/>
              </a:rPr>
              <a:t>MLC</a:t>
            </a:r>
            <a:endParaRPr lang="en-US" b="1" dirty="0">
              <a:latin typeface="Segoe Print" pitchFamily="2" charset="0"/>
            </a:endParaRPr>
          </a:p>
        </p:txBody>
      </p:sp>
      <p:grpSp>
        <p:nvGrpSpPr>
          <p:cNvPr id="15" name="Group 13"/>
          <p:cNvGrpSpPr/>
          <p:nvPr/>
        </p:nvGrpSpPr>
        <p:grpSpPr>
          <a:xfrm>
            <a:off x="292100" y="1397000"/>
            <a:ext cx="1565365" cy="431800"/>
            <a:chOff x="292100" y="1193801"/>
            <a:chExt cx="1565365" cy="431800"/>
          </a:xfrm>
        </p:grpSpPr>
        <p:sp>
          <p:nvSpPr>
            <p:cNvPr id="100" name="TextBox 99"/>
            <p:cNvSpPr txBox="1"/>
            <p:nvPr/>
          </p:nvSpPr>
          <p:spPr>
            <a:xfrm>
              <a:off x="292100" y="1230868"/>
              <a:ext cx="1565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Total       : 80</a:t>
              </a:r>
              <a:endParaRPr lang="en-US" b="1" dirty="0"/>
            </a:p>
          </p:txBody>
        </p:sp>
        <p:pic>
          <p:nvPicPr>
            <p:cNvPr id="1028" name="Picture 4" descr="C:\Users\Jun\AppData\Local\Microsoft\Windows\Temporary Internet Files\Content.IE5\C8VJTJKF\MC90044039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003" y="1193801"/>
              <a:ext cx="431800" cy="4318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23"/>
          <p:cNvGrpSpPr/>
          <p:nvPr/>
        </p:nvGrpSpPr>
        <p:grpSpPr>
          <a:xfrm>
            <a:off x="1336675" y="4281640"/>
            <a:ext cx="698216" cy="537346"/>
            <a:chOff x="1336675" y="3452370"/>
            <a:chExt cx="698216" cy="537346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1577691" y="3657601"/>
              <a:ext cx="457200" cy="332115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50</a:t>
              </a:r>
            </a:p>
          </p:txBody>
        </p:sp>
        <p:pic>
          <p:nvPicPr>
            <p:cNvPr id="1029" name="Picture 5" descr="C:\Users\Jun\AppData\Local\Microsoft\Windows\Temporary Internet Files\Content.IE5\OLK8CWIJ\MC900439825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3452370"/>
              <a:ext cx="374650" cy="3746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467930" y="3489740"/>
              <a:ext cx="28467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>
                  <a:latin typeface="Segoe Print" pitchFamily="2" charset="0"/>
                </a:rPr>
                <a:t>50</a:t>
              </a:r>
              <a:endParaRPr lang="en-US" sz="1400" dirty="0">
                <a:latin typeface="Segoe Print" pitchFamily="2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022475" y="4281640"/>
            <a:ext cx="2755616" cy="537346"/>
            <a:chOff x="2022475" y="3452370"/>
            <a:chExt cx="2755616" cy="537346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2034891" y="3657601"/>
              <a:ext cx="914400" cy="332115"/>
            </a:xfrm>
            <a:prstGeom prst="rect">
              <a:avLst/>
            </a:prstGeom>
            <a:solidFill>
              <a:srgbClr val="FFE1E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40</a:t>
              </a: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2949291" y="3657600"/>
              <a:ext cx="914400" cy="332115"/>
            </a:xfrm>
            <a:prstGeom prst="rect">
              <a:avLst/>
            </a:prstGeom>
            <a:solidFill>
              <a:srgbClr val="FFE1E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26</a:t>
              </a: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3863691" y="3657600"/>
              <a:ext cx="914400" cy="332115"/>
            </a:xfrm>
            <a:prstGeom prst="rect">
              <a:avLst/>
            </a:prstGeom>
            <a:solidFill>
              <a:srgbClr val="FFE1E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12</a:t>
              </a:r>
            </a:p>
          </p:txBody>
        </p:sp>
        <p:grpSp>
          <p:nvGrpSpPr>
            <p:cNvPr id="18" name="Group 16"/>
            <p:cNvGrpSpPr/>
            <p:nvPr/>
          </p:nvGrpSpPr>
          <p:grpSpPr>
            <a:xfrm>
              <a:off x="2022475" y="3452370"/>
              <a:ext cx="415925" cy="374650"/>
              <a:chOff x="1816384" y="4031030"/>
              <a:chExt cx="415925" cy="374650"/>
            </a:xfrm>
          </p:grpSpPr>
          <p:pic>
            <p:nvPicPr>
              <p:cNvPr id="153" name="Picture 5" descr="C:\Users\Jun\AppData\Local\Microsoft\Windows\Temporary Internet Files\Content.IE5\OLK8CWIJ\MC900439825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6384" y="4031030"/>
                <a:ext cx="374650" cy="374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5" name="TextBox 154"/>
              <p:cNvSpPr txBox="1"/>
              <p:nvPr/>
            </p:nvSpPr>
            <p:spPr>
              <a:xfrm>
                <a:off x="1947639" y="4068400"/>
                <a:ext cx="2846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smtClean="0">
                    <a:latin typeface="Segoe Print" pitchFamily="2" charset="0"/>
                  </a:rPr>
                  <a:t>50</a:t>
                </a:r>
                <a:endParaRPr lang="en-US" sz="1400" dirty="0">
                  <a:latin typeface="Segoe Print" pitchFamily="2" charset="0"/>
                </a:endParaRPr>
              </a:p>
            </p:txBody>
          </p:sp>
        </p:grpSp>
        <p:grpSp>
          <p:nvGrpSpPr>
            <p:cNvPr id="19" name="Group 157"/>
            <p:cNvGrpSpPr/>
            <p:nvPr/>
          </p:nvGrpSpPr>
          <p:grpSpPr>
            <a:xfrm>
              <a:off x="2949291" y="3452370"/>
              <a:ext cx="415925" cy="374650"/>
              <a:chOff x="1816384" y="4031030"/>
              <a:chExt cx="415925" cy="374650"/>
            </a:xfrm>
          </p:grpSpPr>
          <p:pic>
            <p:nvPicPr>
              <p:cNvPr id="160" name="Picture 5" descr="C:\Users\Jun\AppData\Local\Microsoft\Windows\Temporary Internet Files\Content.IE5\OLK8CWIJ\MC900439825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6384" y="4031030"/>
                <a:ext cx="374650" cy="374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1" name="TextBox 160"/>
              <p:cNvSpPr txBox="1"/>
              <p:nvPr/>
            </p:nvSpPr>
            <p:spPr>
              <a:xfrm>
                <a:off x="1947639" y="4068400"/>
                <a:ext cx="2846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smtClean="0">
                    <a:latin typeface="Segoe Print" pitchFamily="2" charset="0"/>
                  </a:rPr>
                  <a:t>50</a:t>
                </a:r>
                <a:endParaRPr lang="en-US" sz="1400" dirty="0">
                  <a:latin typeface="Segoe Print" pitchFamily="2" charset="0"/>
                </a:endParaRPr>
              </a:p>
            </p:txBody>
          </p:sp>
        </p:grpSp>
        <p:grpSp>
          <p:nvGrpSpPr>
            <p:cNvPr id="20" name="Group 161"/>
            <p:cNvGrpSpPr/>
            <p:nvPr/>
          </p:nvGrpSpPr>
          <p:grpSpPr>
            <a:xfrm>
              <a:off x="3863691" y="3452370"/>
              <a:ext cx="415925" cy="374650"/>
              <a:chOff x="1816384" y="4031030"/>
              <a:chExt cx="415925" cy="374650"/>
            </a:xfrm>
          </p:grpSpPr>
          <p:pic>
            <p:nvPicPr>
              <p:cNvPr id="163" name="Picture 5" descr="C:\Users\Jun\AppData\Local\Microsoft\Windows\Temporary Internet Files\Content.IE5\OLK8CWIJ\MC900439825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6384" y="4031030"/>
                <a:ext cx="374650" cy="374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4" name="TextBox 163"/>
              <p:cNvSpPr txBox="1"/>
              <p:nvPr/>
            </p:nvSpPr>
            <p:spPr>
              <a:xfrm>
                <a:off x="1947639" y="4068400"/>
                <a:ext cx="2846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smtClean="0">
                    <a:latin typeface="Segoe Print" pitchFamily="2" charset="0"/>
                  </a:rPr>
                  <a:t>50</a:t>
                </a:r>
                <a:endParaRPr lang="en-US" sz="1400" dirty="0">
                  <a:latin typeface="Segoe Print" pitchFamily="2" charset="0"/>
                </a:endParaRPr>
              </a:p>
            </p:txBody>
          </p:sp>
        </p:grpSp>
      </p:grpSp>
      <p:grpSp>
        <p:nvGrpSpPr>
          <p:cNvPr id="21" name="Group 22"/>
          <p:cNvGrpSpPr/>
          <p:nvPr/>
        </p:nvGrpSpPr>
        <p:grpSpPr>
          <a:xfrm>
            <a:off x="4769134" y="4734520"/>
            <a:ext cx="4146266" cy="599480"/>
            <a:chOff x="4769134" y="3905250"/>
            <a:chExt cx="4146266" cy="599480"/>
          </a:xfrm>
        </p:grpSpPr>
        <p:grpSp>
          <p:nvGrpSpPr>
            <p:cNvPr id="22" name="Group 14"/>
            <p:cNvGrpSpPr/>
            <p:nvPr/>
          </p:nvGrpSpPr>
          <p:grpSpPr>
            <a:xfrm>
              <a:off x="4800600" y="4172615"/>
              <a:ext cx="4114800" cy="332115"/>
              <a:chOff x="1577691" y="4172615"/>
              <a:chExt cx="4114800" cy="332115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1577691" y="4172615"/>
                <a:ext cx="457200" cy="33211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60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2034891" y="4172615"/>
                <a:ext cx="914400" cy="3321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rPr>
                  <a:t>36</a:t>
                </a: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2949291" y="4172615"/>
                <a:ext cx="914400" cy="3321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rPr>
                  <a:t>20</a:t>
                </a: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3863691" y="4172615"/>
                <a:ext cx="914400" cy="3321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rPr>
                  <a:t>12</a:t>
                </a: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4778091" y="4172615"/>
                <a:ext cx="914400" cy="3321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23" name="Group 19"/>
            <p:cNvGrpSpPr/>
            <p:nvPr/>
          </p:nvGrpSpPr>
          <p:grpSpPr>
            <a:xfrm>
              <a:off x="5286659" y="3905250"/>
              <a:ext cx="415925" cy="374650"/>
              <a:chOff x="5286659" y="3962400"/>
              <a:chExt cx="415925" cy="374650"/>
            </a:xfrm>
          </p:grpSpPr>
          <p:pic>
            <p:nvPicPr>
              <p:cNvPr id="166" name="Picture 5" descr="C:\Users\Jun\AppData\Local\Microsoft\Windows\Temporary Internet Files\Content.IE5\OLK8CWIJ\MC900439825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6659" y="3962400"/>
                <a:ext cx="374650" cy="374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8" name="TextBox 167"/>
              <p:cNvSpPr txBox="1"/>
              <p:nvPr/>
            </p:nvSpPr>
            <p:spPr>
              <a:xfrm>
                <a:off x="5417914" y="3999770"/>
                <a:ext cx="2846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latin typeface="Segoe Print" pitchFamily="2" charset="0"/>
                  </a:rPr>
                  <a:t>6</a:t>
                </a:r>
                <a:r>
                  <a:rPr lang="en-US" sz="1400" dirty="0" smtClean="0">
                    <a:latin typeface="Segoe Print" pitchFamily="2" charset="0"/>
                  </a:rPr>
                  <a:t>0</a:t>
                </a:r>
                <a:endParaRPr lang="en-US" sz="1400" dirty="0">
                  <a:latin typeface="Segoe Print" pitchFamily="2" charset="0"/>
                </a:endParaRPr>
              </a:p>
            </p:txBody>
          </p:sp>
        </p:grpSp>
        <p:grpSp>
          <p:nvGrpSpPr>
            <p:cNvPr id="24" name="Group 20"/>
            <p:cNvGrpSpPr/>
            <p:nvPr/>
          </p:nvGrpSpPr>
          <p:grpSpPr>
            <a:xfrm>
              <a:off x="6213475" y="3905250"/>
              <a:ext cx="415925" cy="374650"/>
              <a:chOff x="6213475" y="3962400"/>
              <a:chExt cx="415925" cy="374650"/>
            </a:xfrm>
          </p:grpSpPr>
          <p:pic>
            <p:nvPicPr>
              <p:cNvPr id="169" name="Picture 5" descr="C:\Users\Jun\AppData\Local\Microsoft\Windows\Temporary Internet Files\Content.IE5\OLK8CWIJ\MC900439825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3475" y="3962400"/>
                <a:ext cx="374650" cy="374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0" name="TextBox 169"/>
              <p:cNvSpPr txBox="1"/>
              <p:nvPr/>
            </p:nvSpPr>
            <p:spPr>
              <a:xfrm>
                <a:off x="6344730" y="3999770"/>
                <a:ext cx="2846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latin typeface="Segoe Print" pitchFamily="2" charset="0"/>
                  </a:rPr>
                  <a:t>6</a:t>
                </a:r>
                <a:r>
                  <a:rPr lang="en-US" sz="1400" dirty="0" smtClean="0">
                    <a:latin typeface="Segoe Print" pitchFamily="2" charset="0"/>
                  </a:rPr>
                  <a:t>0</a:t>
                </a:r>
                <a:endParaRPr lang="en-US" sz="1400" dirty="0">
                  <a:latin typeface="Segoe Print" pitchFamily="2" charset="0"/>
                </a:endParaRPr>
              </a:p>
            </p:txBody>
          </p:sp>
        </p:grpSp>
        <p:grpSp>
          <p:nvGrpSpPr>
            <p:cNvPr id="25" name="Group 21"/>
            <p:cNvGrpSpPr/>
            <p:nvPr/>
          </p:nvGrpSpPr>
          <p:grpSpPr>
            <a:xfrm>
              <a:off x="7127875" y="3905250"/>
              <a:ext cx="415925" cy="374650"/>
              <a:chOff x="7127875" y="3962400"/>
              <a:chExt cx="415925" cy="374650"/>
            </a:xfrm>
          </p:grpSpPr>
          <p:pic>
            <p:nvPicPr>
              <p:cNvPr id="171" name="Picture 5" descr="C:\Users\Jun\AppData\Local\Microsoft\Windows\Temporary Internet Files\Content.IE5\OLK8CWIJ\MC900439825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7875" y="3962400"/>
                <a:ext cx="374650" cy="374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/>
              <p:cNvSpPr txBox="1"/>
              <p:nvPr/>
            </p:nvSpPr>
            <p:spPr>
              <a:xfrm>
                <a:off x="7259130" y="3999770"/>
                <a:ext cx="2846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latin typeface="Segoe Print" pitchFamily="2" charset="0"/>
                  </a:rPr>
                  <a:t>6</a:t>
                </a:r>
                <a:r>
                  <a:rPr lang="en-US" sz="1400" dirty="0" smtClean="0">
                    <a:latin typeface="Segoe Print" pitchFamily="2" charset="0"/>
                  </a:rPr>
                  <a:t>0</a:t>
                </a:r>
                <a:endParaRPr lang="en-US" sz="1400" dirty="0">
                  <a:latin typeface="Segoe Print" pitchFamily="2" charset="0"/>
                </a:endParaRPr>
              </a:p>
            </p:txBody>
          </p:sp>
        </p:grpSp>
        <p:grpSp>
          <p:nvGrpSpPr>
            <p:cNvPr id="28" name="Group 18"/>
            <p:cNvGrpSpPr/>
            <p:nvPr/>
          </p:nvGrpSpPr>
          <p:grpSpPr>
            <a:xfrm>
              <a:off x="4769134" y="3905250"/>
              <a:ext cx="415925" cy="374650"/>
              <a:chOff x="4769134" y="4004633"/>
              <a:chExt cx="415925" cy="374650"/>
            </a:xfrm>
          </p:grpSpPr>
          <p:pic>
            <p:nvPicPr>
              <p:cNvPr id="175" name="Picture 5" descr="C:\Users\Jun\AppData\Local\Microsoft\Windows\Temporary Internet Files\Content.IE5\OLK8CWIJ\MC900439825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9134" y="4004633"/>
                <a:ext cx="374650" cy="374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6" name="TextBox 175"/>
              <p:cNvSpPr txBox="1"/>
              <p:nvPr/>
            </p:nvSpPr>
            <p:spPr>
              <a:xfrm>
                <a:off x="4900389" y="4042003"/>
                <a:ext cx="2846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latin typeface="Segoe Print" pitchFamily="2" charset="0"/>
                  </a:rPr>
                  <a:t>6</a:t>
                </a:r>
                <a:r>
                  <a:rPr lang="en-US" sz="1400" dirty="0" smtClean="0">
                    <a:latin typeface="Segoe Print" pitchFamily="2" charset="0"/>
                  </a:rPr>
                  <a:t>0</a:t>
                </a:r>
                <a:endParaRPr lang="en-US" sz="1400" dirty="0">
                  <a:latin typeface="Segoe Print" pitchFamily="2" charset="0"/>
                </a:endParaRPr>
              </a:p>
            </p:txBody>
          </p:sp>
        </p:grpSp>
        <p:grpSp>
          <p:nvGrpSpPr>
            <p:cNvPr id="30" name="Group 176"/>
            <p:cNvGrpSpPr/>
            <p:nvPr/>
          </p:nvGrpSpPr>
          <p:grpSpPr>
            <a:xfrm>
              <a:off x="8042275" y="3905250"/>
              <a:ext cx="415925" cy="374650"/>
              <a:chOff x="7127875" y="3962400"/>
              <a:chExt cx="415925" cy="374650"/>
            </a:xfrm>
          </p:grpSpPr>
          <p:pic>
            <p:nvPicPr>
              <p:cNvPr id="178" name="Picture 5" descr="C:\Users\Jun\AppData\Local\Microsoft\Windows\Temporary Internet Files\Content.IE5\OLK8CWIJ\MC900439825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7875" y="3962400"/>
                <a:ext cx="374650" cy="374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0" name="TextBox 179"/>
              <p:cNvSpPr txBox="1"/>
              <p:nvPr/>
            </p:nvSpPr>
            <p:spPr>
              <a:xfrm>
                <a:off x="7259130" y="3999770"/>
                <a:ext cx="2846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latin typeface="Segoe Print" pitchFamily="2" charset="0"/>
                  </a:rPr>
                  <a:t>6</a:t>
                </a:r>
                <a:r>
                  <a:rPr lang="en-US" sz="1400" dirty="0" smtClean="0">
                    <a:latin typeface="Segoe Print" pitchFamily="2" charset="0"/>
                  </a:rPr>
                  <a:t>0</a:t>
                </a:r>
                <a:endParaRPr lang="en-US" sz="1400" dirty="0">
                  <a:latin typeface="Segoe Print" pitchFamily="2" charset="0"/>
                </a:endParaRPr>
              </a:p>
            </p:txBody>
          </p:sp>
        </p:grpSp>
      </p:grpSp>
      <p:grpSp>
        <p:nvGrpSpPr>
          <p:cNvPr id="31" name="Group 27"/>
          <p:cNvGrpSpPr/>
          <p:nvPr/>
        </p:nvGrpSpPr>
        <p:grpSpPr>
          <a:xfrm>
            <a:off x="1577691" y="4964668"/>
            <a:ext cx="3222909" cy="369332"/>
            <a:chOff x="1577691" y="4876800"/>
            <a:chExt cx="3222909" cy="369332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1577691" y="5120868"/>
              <a:ext cx="3222909" cy="1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2891628" y="4876800"/>
              <a:ext cx="5950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wait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620894" y="3657600"/>
            <a:ext cx="344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Print" pitchFamily="2" charset="0"/>
              </a:rPr>
              <a:t>Complete in </a:t>
            </a:r>
            <a:r>
              <a:rPr lang="en-US" b="1" dirty="0" smtClean="0">
                <a:latin typeface="Segoe Print" pitchFamily="2" charset="0"/>
              </a:rPr>
              <a:t>9</a:t>
            </a:r>
            <a:r>
              <a:rPr lang="en-US" dirty="0" smtClean="0">
                <a:latin typeface="Segoe Print" pitchFamily="2" charset="0"/>
              </a:rPr>
              <a:t> units of time</a:t>
            </a:r>
            <a:endParaRPr lang="en-US" dirty="0">
              <a:latin typeface="Segoe Print" pitchFamily="2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2620894" y="5562600"/>
            <a:ext cx="361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Print" pitchFamily="2" charset="0"/>
              </a:rPr>
              <a:t>Complete in </a:t>
            </a:r>
            <a:r>
              <a:rPr lang="en-US" b="1" dirty="0" smtClean="0">
                <a:latin typeface="Segoe Print" pitchFamily="2" charset="0"/>
              </a:rPr>
              <a:t>16</a:t>
            </a:r>
            <a:r>
              <a:rPr lang="en-US" dirty="0" smtClean="0">
                <a:latin typeface="Segoe Print" pitchFamily="2" charset="0"/>
              </a:rPr>
              <a:t> units of time</a:t>
            </a:r>
            <a:endParaRPr lang="en-US" dirty="0">
              <a:latin typeface="Segoe Prin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1372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07" grpId="0"/>
      <p:bldP spid="29" grpId="0"/>
      <p:bldP spid="1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E84530-05DE-44A6-BD82-AFE01F530562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3600" smtClean="0">
                <a:solidFill>
                  <a:schemeClr val="tx1"/>
                </a:solidFill>
              </a:rPr>
              <a:t>Iteration Power Management</a:t>
            </a:r>
            <a:endParaRPr lang="en-US" altLang="zh-TW" sz="3600" dirty="0" smtClean="0">
              <a:solidFill>
                <a:schemeClr val="tx1"/>
              </a:solidFill>
              <a:ea typeface="PMingLiU" pitchFamily="18" charset="-12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36675" y="2300440"/>
            <a:ext cx="698216" cy="537346"/>
            <a:chOff x="1336675" y="3452370"/>
            <a:chExt cx="698216" cy="537346"/>
          </a:xfrm>
        </p:grpSpPr>
        <p:sp>
          <p:nvSpPr>
            <p:cNvPr id="5" name="Rectangle 4"/>
            <p:cNvSpPr/>
            <p:nvPr/>
          </p:nvSpPr>
          <p:spPr bwMode="auto">
            <a:xfrm>
              <a:off x="1577691" y="3657601"/>
              <a:ext cx="457200" cy="332115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50</a:t>
              </a:r>
            </a:p>
          </p:txBody>
        </p:sp>
        <p:pic>
          <p:nvPicPr>
            <p:cNvPr id="6" name="Picture 5" descr="C:\Users\Jun\AppData\Local\Microsoft\Windows\Temporary Internet Files\Content.IE5\OLK8CWIJ\MC90043982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3452370"/>
              <a:ext cx="374650" cy="3746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467930" y="3489740"/>
              <a:ext cx="28467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>
                  <a:latin typeface="Segoe Print" pitchFamily="2" charset="0"/>
                </a:rPr>
                <a:t>50</a:t>
              </a:r>
              <a:endParaRPr lang="en-US" sz="1400" dirty="0">
                <a:latin typeface="Segoe Print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2034891" y="2505671"/>
            <a:ext cx="914400" cy="332115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40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949291" y="2505670"/>
            <a:ext cx="914400" cy="332115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26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863691" y="2505670"/>
            <a:ext cx="914400" cy="332115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12</a:t>
            </a:r>
          </a:p>
        </p:txBody>
      </p:sp>
      <p:grpSp>
        <p:nvGrpSpPr>
          <p:cNvPr id="8" name="Group 11"/>
          <p:cNvGrpSpPr/>
          <p:nvPr/>
        </p:nvGrpSpPr>
        <p:grpSpPr>
          <a:xfrm>
            <a:off x="2022475" y="2300440"/>
            <a:ext cx="415925" cy="374650"/>
            <a:chOff x="1816384" y="4031030"/>
            <a:chExt cx="415925" cy="374650"/>
          </a:xfrm>
        </p:grpSpPr>
        <p:pic>
          <p:nvPicPr>
            <p:cNvPr id="19" name="Picture 5" descr="C:\Users\Jun\AppData\Local\Microsoft\Windows\Temporary Internet Files\Content.IE5\OLK8CWIJ\MC90043982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384" y="4031030"/>
              <a:ext cx="374650" cy="3746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947639" y="4068400"/>
              <a:ext cx="28467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>
                  <a:latin typeface="Segoe Print" pitchFamily="2" charset="0"/>
                </a:rPr>
                <a:t>25</a:t>
              </a:r>
              <a:endParaRPr lang="en-US" sz="1400" dirty="0">
                <a:latin typeface="Segoe Print" pitchFamily="2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949291" y="2300440"/>
            <a:ext cx="415925" cy="374650"/>
            <a:chOff x="1816384" y="4031030"/>
            <a:chExt cx="415925" cy="374650"/>
          </a:xfrm>
        </p:grpSpPr>
        <p:pic>
          <p:nvPicPr>
            <p:cNvPr id="17" name="Picture 5" descr="C:\Users\Jun\AppData\Local\Microsoft\Windows\Temporary Internet Files\Content.IE5\OLK8CWIJ\MC90043982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384" y="4031030"/>
              <a:ext cx="374650" cy="3746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947639" y="4068400"/>
              <a:ext cx="28467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>
                  <a:latin typeface="Segoe Print" pitchFamily="2" charset="0"/>
                </a:rPr>
                <a:t>20</a:t>
              </a:r>
              <a:endParaRPr lang="en-US" sz="1400" dirty="0">
                <a:latin typeface="Segoe Print" pitchFamily="2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863691" y="2300440"/>
            <a:ext cx="415925" cy="374650"/>
            <a:chOff x="1816384" y="4031030"/>
            <a:chExt cx="415925" cy="374650"/>
          </a:xfrm>
        </p:grpSpPr>
        <p:pic>
          <p:nvPicPr>
            <p:cNvPr id="15" name="Picture 5" descr="C:\Users\Jun\AppData\Local\Microsoft\Windows\Temporary Internet Files\Content.IE5\OLK8CWIJ\MC90043982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384" y="4031030"/>
              <a:ext cx="374650" cy="3746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947639" y="4068400"/>
              <a:ext cx="28467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>
                  <a:latin typeface="Segoe Print" pitchFamily="2" charset="0"/>
                </a:rPr>
                <a:t>13</a:t>
              </a:r>
              <a:endParaRPr lang="en-US" sz="1400" dirty="0">
                <a:latin typeface="Segoe Print" pitchFamily="2" charset="0"/>
              </a:endParaRPr>
            </a:p>
          </p:txBody>
        </p:sp>
      </p:grpSp>
      <p:grpSp>
        <p:nvGrpSpPr>
          <p:cNvPr id="14" name="Group 20"/>
          <p:cNvGrpSpPr/>
          <p:nvPr/>
        </p:nvGrpSpPr>
        <p:grpSpPr>
          <a:xfrm>
            <a:off x="4769134" y="2753320"/>
            <a:ext cx="4146266" cy="599480"/>
            <a:chOff x="4769134" y="3905250"/>
            <a:chExt cx="4146266" cy="599480"/>
          </a:xfrm>
        </p:grpSpPr>
        <p:grpSp>
          <p:nvGrpSpPr>
            <p:cNvPr id="21" name="Group 21"/>
            <p:cNvGrpSpPr/>
            <p:nvPr/>
          </p:nvGrpSpPr>
          <p:grpSpPr>
            <a:xfrm>
              <a:off x="4800600" y="4172615"/>
              <a:ext cx="4114800" cy="332115"/>
              <a:chOff x="1577691" y="4172615"/>
              <a:chExt cx="4114800" cy="332115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1577691" y="4172615"/>
                <a:ext cx="457200" cy="332115"/>
              </a:xfrm>
              <a:prstGeom prst="rect">
                <a:avLst/>
              </a:prstGeom>
              <a:solidFill>
                <a:schemeClr val="accent5">
                  <a:lumMod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60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2034891" y="4172615"/>
                <a:ext cx="914400" cy="332115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rPr>
                  <a:t>36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2949291" y="4172615"/>
                <a:ext cx="914400" cy="332115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rPr>
                  <a:t>20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3863691" y="4172615"/>
                <a:ext cx="914400" cy="332115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rPr>
                  <a:t>12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4778091" y="4172615"/>
                <a:ext cx="914400" cy="332115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5286659" y="3905250"/>
              <a:ext cx="415925" cy="374650"/>
              <a:chOff x="5286659" y="3962400"/>
              <a:chExt cx="415925" cy="374650"/>
            </a:xfrm>
          </p:grpSpPr>
          <p:pic>
            <p:nvPicPr>
              <p:cNvPr id="36" name="Picture 5" descr="C:\Users\Jun\AppData\Local\Microsoft\Windows\Temporary Internet Files\Content.IE5\OLK8CWIJ\MC900439825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6659" y="3962400"/>
                <a:ext cx="374650" cy="374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5417914" y="3999770"/>
                <a:ext cx="2846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smtClean="0">
                    <a:latin typeface="Segoe Print" pitchFamily="2" charset="0"/>
                  </a:rPr>
                  <a:t>30</a:t>
                </a:r>
                <a:endParaRPr lang="en-US" sz="1400" dirty="0">
                  <a:latin typeface="Segoe Print" pitchFamily="2" charset="0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6213475" y="3905250"/>
              <a:ext cx="415925" cy="374650"/>
              <a:chOff x="6213475" y="3962400"/>
              <a:chExt cx="415925" cy="374650"/>
            </a:xfrm>
          </p:grpSpPr>
          <p:pic>
            <p:nvPicPr>
              <p:cNvPr id="34" name="Picture 5" descr="C:\Users\Jun\AppData\Local\Microsoft\Windows\Temporary Internet Files\Content.IE5\OLK8CWIJ\MC900439825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3475" y="3962400"/>
                <a:ext cx="374650" cy="374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6344730" y="3999770"/>
                <a:ext cx="2846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smtClean="0">
                    <a:latin typeface="Segoe Print" pitchFamily="2" charset="0"/>
                  </a:rPr>
                  <a:t>18</a:t>
                </a:r>
                <a:endParaRPr lang="en-US" sz="1400" dirty="0">
                  <a:latin typeface="Segoe Print" pitchFamily="2" charset="0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7127875" y="3905250"/>
              <a:ext cx="415925" cy="374650"/>
              <a:chOff x="7127875" y="3962400"/>
              <a:chExt cx="415925" cy="374650"/>
            </a:xfrm>
          </p:grpSpPr>
          <p:pic>
            <p:nvPicPr>
              <p:cNvPr id="32" name="Picture 5" descr="C:\Users\Jun\AppData\Local\Microsoft\Windows\Temporary Internet Files\Content.IE5\OLK8CWIJ\MC900439825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7875" y="3962400"/>
                <a:ext cx="374650" cy="374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7259130" y="3999770"/>
                <a:ext cx="2846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smtClean="0">
                    <a:latin typeface="Segoe Print" pitchFamily="2" charset="0"/>
                  </a:rPr>
                  <a:t>10</a:t>
                </a:r>
                <a:endParaRPr lang="en-US" sz="1400" dirty="0">
                  <a:latin typeface="Segoe Print" pitchFamily="2" charset="0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4769134" y="3905250"/>
              <a:ext cx="415925" cy="374650"/>
              <a:chOff x="4769134" y="4004633"/>
              <a:chExt cx="415925" cy="374650"/>
            </a:xfrm>
          </p:grpSpPr>
          <p:pic>
            <p:nvPicPr>
              <p:cNvPr id="30" name="Picture 5" descr="C:\Users\Jun\AppData\Local\Microsoft\Windows\Temporary Internet Files\Content.IE5\OLK8CWIJ\MC900439825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9134" y="4004633"/>
                <a:ext cx="374650" cy="374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4900389" y="4042003"/>
                <a:ext cx="2846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latin typeface="Segoe Print" pitchFamily="2" charset="0"/>
                  </a:rPr>
                  <a:t>6</a:t>
                </a:r>
                <a:r>
                  <a:rPr lang="en-US" sz="1400" dirty="0" smtClean="0">
                    <a:latin typeface="Segoe Print" pitchFamily="2" charset="0"/>
                  </a:rPr>
                  <a:t>0</a:t>
                </a:r>
                <a:endParaRPr lang="en-US" sz="1400" dirty="0">
                  <a:latin typeface="Segoe Print" pitchFamily="2" charset="0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042275" y="3905250"/>
              <a:ext cx="374650" cy="374650"/>
              <a:chOff x="7127875" y="3962400"/>
              <a:chExt cx="374650" cy="374650"/>
            </a:xfrm>
          </p:grpSpPr>
          <p:pic>
            <p:nvPicPr>
              <p:cNvPr id="28" name="Picture 5" descr="C:\Users\Jun\AppData\Local\Microsoft\Windows\Temporary Internet Files\Content.IE5\OLK8CWIJ\MC900439825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7875" y="3962400"/>
                <a:ext cx="374650" cy="374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7259130" y="3999770"/>
                <a:ext cx="2433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smtClean="0">
                    <a:latin typeface="Segoe Print" pitchFamily="2" charset="0"/>
                  </a:rPr>
                  <a:t>6</a:t>
                </a:r>
                <a:endParaRPr lang="en-US" sz="1400" dirty="0">
                  <a:latin typeface="Segoe Print" pitchFamily="2" charset="0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24507" y="2441416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egoe Print" pitchFamily="2" charset="0"/>
              </a:rPr>
              <a:t>Proposed</a:t>
            </a:r>
          </a:p>
          <a:p>
            <a:pPr algn="ctr"/>
            <a:r>
              <a:rPr lang="en-US" b="1" dirty="0" smtClean="0">
                <a:latin typeface="Segoe Print" pitchFamily="2" charset="0"/>
              </a:rPr>
              <a:t>IPM</a:t>
            </a:r>
            <a:endParaRPr lang="en-US" b="1" dirty="0">
              <a:latin typeface="Segoe Print" pitchFamily="2" charset="0"/>
            </a:endParaRPr>
          </a:p>
        </p:txBody>
      </p:sp>
      <p:grpSp>
        <p:nvGrpSpPr>
          <p:cNvPr id="27" name="Group 68"/>
          <p:cNvGrpSpPr/>
          <p:nvPr/>
        </p:nvGrpSpPr>
        <p:grpSpPr>
          <a:xfrm>
            <a:off x="2286000" y="1219200"/>
            <a:ext cx="2069797" cy="604758"/>
            <a:chOff x="762000" y="1383268"/>
            <a:chExt cx="2069797" cy="604758"/>
          </a:xfrm>
        </p:grpSpPr>
        <p:sp>
          <p:nvSpPr>
            <p:cNvPr id="65" name="Rectangle 64"/>
            <p:cNvSpPr/>
            <p:nvPr/>
          </p:nvSpPr>
          <p:spPr bwMode="auto">
            <a:xfrm>
              <a:off x="838200" y="1757998"/>
              <a:ext cx="1838326" cy="228600"/>
            </a:xfrm>
            <a:prstGeom prst="rect">
              <a:avLst/>
            </a:prstGeom>
            <a:solidFill>
              <a:srgbClr val="FFE1E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606550" y="1758554"/>
              <a:ext cx="76200" cy="2286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38200" y="1757998"/>
              <a:ext cx="76200" cy="2286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600326" y="1759426"/>
              <a:ext cx="76200" cy="2286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62000" y="1383268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A: 50 cell changes</a:t>
              </a:r>
              <a:endParaRPr lang="en-US" dirty="0"/>
            </a:p>
          </p:txBody>
        </p:sp>
      </p:grpSp>
      <p:grpSp>
        <p:nvGrpSpPr>
          <p:cNvPr id="43" name="Group 74"/>
          <p:cNvGrpSpPr/>
          <p:nvPr/>
        </p:nvGrpSpPr>
        <p:grpSpPr>
          <a:xfrm>
            <a:off x="4483403" y="1227494"/>
            <a:ext cx="2069797" cy="601306"/>
            <a:chOff x="2730803" y="1383268"/>
            <a:chExt cx="2069797" cy="601306"/>
          </a:xfrm>
        </p:grpSpPr>
        <p:sp>
          <p:nvSpPr>
            <p:cNvPr id="71" name="Rectangle 70"/>
            <p:cNvSpPr/>
            <p:nvPr/>
          </p:nvSpPr>
          <p:spPr bwMode="auto">
            <a:xfrm>
              <a:off x="2809874" y="1752600"/>
              <a:ext cx="1838326" cy="22860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3854448" y="1750378"/>
              <a:ext cx="76200" cy="2286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4570094" y="1751806"/>
              <a:ext cx="76200" cy="2286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3190874" y="1750378"/>
              <a:ext cx="76200" cy="2286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886074" y="1755974"/>
              <a:ext cx="76200" cy="228600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730803" y="1383268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B: 60 cell changes</a:t>
              </a:r>
              <a:endParaRPr lang="en-US" dirty="0"/>
            </a:p>
          </p:txBody>
        </p:sp>
      </p:grpSp>
      <p:sp>
        <p:nvSpPr>
          <p:cNvPr id="77" name="Folded Corner 76"/>
          <p:cNvSpPr/>
          <p:nvPr/>
        </p:nvSpPr>
        <p:spPr bwMode="auto">
          <a:xfrm>
            <a:off x="6934200" y="914401"/>
            <a:ext cx="1905000" cy="990600"/>
          </a:xfrm>
          <a:prstGeom prst="foldedCorner">
            <a:avLst>
              <a:gd name="adj" fmla="val 30769"/>
            </a:avLst>
          </a:prstGeom>
          <a:solidFill>
            <a:srgbClr val="FFFFCC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6029346"/>
              </p:ext>
            </p:extLst>
          </p:nvPr>
        </p:nvGraphicFramePr>
        <p:xfrm>
          <a:off x="6978650" y="966589"/>
          <a:ext cx="1822449" cy="810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50"/>
                <a:gridCol w="609600"/>
                <a:gridCol w="723899"/>
              </a:tblGrid>
              <a:tr h="270007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power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latency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0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600" b="0" baseline="-25000" dirty="0" smtClean="0">
                          <a:latin typeface="Arial" pitchFamily="34" charset="0"/>
                          <a:cs typeface="Arial" pitchFamily="34" charset="0"/>
                        </a:rPr>
                        <a:t>eset</a:t>
                      </a:r>
                      <a:endParaRPr lang="en-US" sz="1600" b="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000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600" b="0" baseline="-25000" dirty="0" smtClean="0">
                          <a:latin typeface="Arial" pitchFamily="34" charset="0"/>
                          <a:cs typeface="Arial" pitchFamily="34" charset="0"/>
                        </a:rPr>
                        <a:t>et</a:t>
                      </a:r>
                      <a:endParaRPr lang="en-US" sz="1600" b="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4" name="Group 13"/>
          <p:cNvGrpSpPr/>
          <p:nvPr/>
        </p:nvGrpSpPr>
        <p:grpSpPr>
          <a:xfrm>
            <a:off x="292100" y="1397000"/>
            <a:ext cx="1565365" cy="431800"/>
            <a:chOff x="292100" y="1193801"/>
            <a:chExt cx="1565365" cy="431800"/>
          </a:xfrm>
        </p:grpSpPr>
        <p:sp>
          <p:nvSpPr>
            <p:cNvPr id="80" name="TextBox 79"/>
            <p:cNvSpPr txBox="1"/>
            <p:nvPr/>
          </p:nvSpPr>
          <p:spPr>
            <a:xfrm>
              <a:off x="292100" y="1230868"/>
              <a:ext cx="1565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Total       : 80</a:t>
              </a:r>
              <a:endParaRPr lang="en-US" b="1" dirty="0"/>
            </a:p>
          </p:txBody>
        </p:sp>
        <p:pic>
          <p:nvPicPr>
            <p:cNvPr id="81" name="Picture 4" descr="C:\Users\Jun\AppData\Local\Microsoft\Windows\Temporary Internet Files\Content.IE5\C8VJTJKF\MC900440395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003" y="1193801"/>
              <a:ext cx="431800" cy="4318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2582393" y="3505200"/>
            <a:ext cx="361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Print" pitchFamily="2" charset="0"/>
              </a:rPr>
              <a:t>Complete in </a:t>
            </a:r>
            <a:r>
              <a:rPr lang="en-US" b="1" dirty="0" smtClean="0">
                <a:latin typeface="Segoe Print" pitchFamily="2" charset="0"/>
              </a:rPr>
              <a:t>12 </a:t>
            </a:r>
            <a:r>
              <a:rPr lang="en-US" dirty="0" smtClean="0">
                <a:latin typeface="Segoe Print" pitchFamily="2" charset="0"/>
              </a:rPr>
              <a:t>units of time</a:t>
            </a:r>
            <a:endParaRPr lang="en-US" dirty="0">
              <a:latin typeface="Segoe Print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8600" y="4419600"/>
            <a:ext cx="968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egoe Print" pitchFamily="2" charset="0"/>
              </a:rPr>
              <a:t>Multi</a:t>
            </a:r>
          </a:p>
          <a:p>
            <a:r>
              <a:rPr lang="en-US" b="1" dirty="0" smtClean="0">
                <a:latin typeface="Segoe Print" pitchFamily="2" charset="0"/>
              </a:rPr>
              <a:t>RESET</a:t>
            </a:r>
          </a:p>
          <a:p>
            <a:r>
              <a:rPr lang="en-US" b="1" dirty="0" smtClean="0">
                <a:latin typeface="Segoe Print" pitchFamily="2" charset="0"/>
              </a:rPr>
              <a:t>(MR)</a:t>
            </a:r>
            <a:endParaRPr lang="en-US" b="1" dirty="0">
              <a:latin typeface="Segoe Print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82393" y="5486400"/>
            <a:ext cx="361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Print" pitchFamily="2" charset="0"/>
              </a:rPr>
              <a:t>Complete in </a:t>
            </a:r>
            <a:r>
              <a:rPr lang="en-US" b="1" dirty="0" smtClean="0">
                <a:latin typeface="Segoe Print" pitchFamily="2" charset="0"/>
              </a:rPr>
              <a:t>10 </a:t>
            </a:r>
            <a:r>
              <a:rPr lang="en-US" dirty="0" smtClean="0">
                <a:latin typeface="Segoe Print" pitchFamily="2" charset="0"/>
              </a:rPr>
              <a:t>units of time</a:t>
            </a:r>
            <a:endParaRPr lang="en-US" dirty="0">
              <a:latin typeface="Segoe Print" pitchFamily="2" charset="0"/>
            </a:endParaRPr>
          </a:p>
        </p:txBody>
      </p:sp>
      <p:sp>
        <p:nvSpPr>
          <p:cNvPr id="85" name="Rectangle 112"/>
          <p:cNvSpPr/>
          <p:nvPr/>
        </p:nvSpPr>
        <p:spPr bwMode="auto">
          <a:xfrm>
            <a:off x="2187291" y="4476377"/>
            <a:ext cx="914400" cy="332115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40</a:t>
            </a:r>
          </a:p>
        </p:txBody>
      </p:sp>
      <p:sp>
        <p:nvSpPr>
          <p:cNvPr id="86" name="Rectangle 116"/>
          <p:cNvSpPr/>
          <p:nvPr/>
        </p:nvSpPr>
        <p:spPr bwMode="auto">
          <a:xfrm>
            <a:off x="3101691" y="4476376"/>
            <a:ext cx="914400" cy="332115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26</a:t>
            </a:r>
          </a:p>
        </p:txBody>
      </p:sp>
      <p:sp>
        <p:nvSpPr>
          <p:cNvPr id="87" name="Rectangle 120"/>
          <p:cNvSpPr/>
          <p:nvPr/>
        </p:nvSpPr>
        <p:spPr bwMode="auto">
          <a:xfrm>
            <a:off x="4016091" y="4476376"/>
            <a:ext cx="914400" cy="332115"/>
          </a:xfrm>
          <a:prstGeom prst="rect">
            <a:avLst/>
          </a:prstGeom>
          <a:solidFill>
            <a:srgbClr val="FFE1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12</a:t>
            </a:r>
          </a:p>
        </p:txBody>
      </p:sp>
      <p:sp>
        <p:nvSpPr>
          <p:cNvPr id="88" name="Rectangle 108"/>
          <p:cNvSpPr/>
          <p:nvPr/>
        </p:nvSpPr>
        <p:spPr bwMode="auto">
          <a:xfrm>
            <a:off x="1730091" y="4472431"/>
            <a:ext cx="457200" cy="332115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50</a:t>
            </a:r>
          </a:p>
        </p:txBody>
      </p:sp>
      <p:grpSp>
        <p:nvGrpSpPr>
          <p:cNvPr id="45" name="组合 262"/>
          <p:cNvGrpSpPr/>
          <p:nvPr/>
        </p:nvGrpSpPr>
        <p:grpSpPr>
          <a:xfrm>
            <a:off x="1447800" y="4273550"/>
            <a:ext cx="2942941" cy="374650"/>
            <a:chOff x="1489075" y="3581400"/>
            <a:chExt cx="2942941" cy="374650"/>
          </a:xfrm>
        </p:grpSpPr>
        <p:pic>
          <p:nvPicPr>
            <p:cNvPr id="90" name="Picture 5" descr="C:\Users\Jun\AppData\Local\Microsoft\Windows\Temporary Internet Files\Content.IE5\OLK8CWIJ\MC90043982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75" y="3581400"/>
              <a:ext cx="374650" cy="3746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1620330" y="3618770"/>
              <a:ext cx="28467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>
                  <a:latin typeface="Segoe Print" pitchFamily="2" charset="0"/>
                </a:rPr>
                <a:t>50</a:t>
              </a:r>
              <a:endParaRPr lang="en-US" sz="1400" dirty="0">
                <a:latin typeface="Segoe Print" pitchFamily="2" charset="0"/>
              </a:endParaRPr>
            </a:p>
          </p:txBody>
        </p:sp>
        <p:grpSp>
          <p:nvGrpSpPr>
            <p:cNvPr id="46" name="Group 16"/>
            <p:cNvGrpSpPr/>
            <p:nvPr/>
          </p:nvGrpSpPr>
          <p:grpSpPr>
            <a:xfrm>
              <a:off x="2174875" y="3581400"/>
              <a:ext cx="415925" cy="374650"/>
              <a:chOff x="1816384" y="4031030"/>
              <a:chExt cx="415925" cy="374650"/>
            </a:xfrm>
          </p:grpSpPr>
          <p:pic>
            <p:nvPicPr>
              <p:cNvPr id="99" name="Picture 5" descr="C:\Users\Jun\AppData\Local\Microsoft\Windows\Temporary Internet Files\Content.IE5\OLK8CWIJ\MC900439825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6384" y="4031030"/>
                <a:ext cx="374650" cy="374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0" name="TextBox 99"/>
              <p:cNvSpPr txBox="1"/>
              <p:nvPr/>
            </p:nvSpPr>
            <p:spPr>
              <a:xfrm>
                <a:off x="1947639" y="4068400"/>
                <a:ext cx="2846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smtClean="0">
                    <a:latin typeface="Segoe Print" pitchFamily="2" charset="0"/>
                  </a:rPr>
                  <a:t>25</a:t>
                </a:r>
                <a:endParaRPr lang="en-US" sz="1400" dirty="0">
                  <a:latin typeface="Segoe Print" pitchFamily="2" charset="0"/>
                </a:endParaRPr>
              </a:p>
            </p:txBody>
          </p:sp>
        </p:grpSp>
        <p:grpSp>
          <p:nvGrpSpPr>
            <p:cNvPr id="48" name="Group 157"/>
            <p:cNvGrpSpPr/>
            <p:nvPr/>
          </p:nvGrpSpPr>
          <p:grpSpPr>
            <a:xfrm>
              <a:off x="3101691" y="3581400"/>
              <a:ext cx="415925" cy="374650"/>
              <a:chOff x="1816384" y="4031030"/>
              <a:chExt cx="415925" cy="374650"/>
            </a:xfrm>
          </p:grpSpPr>
          <p:pic>
            <p:nvPicPr>
              <p:cNvPr id="97" name="Picture 5" descr="C:\Users\Jun\AppData\Local\Microsoft\Windows\Temporary Internet Files\Content.IE5\OLK8CWIJ\MC900439825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6384" y="4031030"/>
                <a:ext cx="374650" cy="374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8" name="TextBox 97"/>
              <p:cNvSpPr txBox="1"/>
              <p:nvPr/>
            </p:nvSpPr>
            <p:spPr>
              <a:xfrm>
                <a:off x="1947639" y="4068400"/>
                <a:ext cx="2846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smtClean="0">
                    <a:latin typeface="Segoe Print" pitchFamily="2" charset="0"/>
                  </a:rPr>
                  <a:t>20</a:t>
                </a:r>
                <a:endParaRPr lang="en-US" sz="1400" dirty="0">
                  <a:latin typeface="Segoe Print" pitchFamily="2" charset="0"/>
                </a:endParaRPr>
              </a:p>
            </p:txBody>
          </p:sp>
        </p:grpSp>
        <p:grpSp>
          <p:nvGrpSpPr>
            <p:cNvPr id="49" name="Group 161"/>
            <p:cNvGrpSpPr/>
            <p:nvPr/>
          </p:nvGrpSpPr>
          <p:grpSpPr>
            <a:xfrm>
              <a:off x="4016091" y="3581400"/>
              <a:ext cx="415925" cy="374650"/>
              <a:chOff x="1816384" y="4031030"/>
              <a:chExt cx="415925" cy="374650"/>
            </a:xfrm>
          </p:grpSpPr>
          <p:pic>
            <p:nvPicPr>
              <p:cNvPr id="95" name="Picture 5" descr="C:\Users\Jun\AppData\Local\Microsoft\Windows\Temporary Internet Files\Content.IE5\OLK8CWIJ\MC900439825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6384" y="4031030"/>
                <a:ext cx="374650" cy="374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6" name="TextBox 95"/>
              <p:cNvSpPr txBox="1"/>
              <p:nvPr/>
            </p:nvSpPr>
            <p:spPr>
              <a:xfrm>
                <a:off x="1947639" y="4068400"/>
                <a:ext cx="2846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smtClean="0">
                    <a:latin typeface="Segoe Print" pitchFamily="2" charset="0"/>
                  </a:rPr>
                  <a:t>13</a:t>
                </a:r>
                <a:endParaRPr lang="en-US" sz="1400" dirty="0">
                  <a:latin typeface="Segoe Print" pitchFamily="2" charset="0"/>
                </a:endParaRPr>
              </a:p>
            </p:txBody>
          </p:sp>
        </p:grpSp>
      </p:grpSp>
      <p:grpSp>
        <p:nvGrpSpPr>
          <p:cNvPr id="50" name="Group 7"/>
          <p:cNvGrpSpPr/>
          <p:nvPr/>
        </p:nvGrpSpPr>
        <p:grpSpPr>
          <a:xfrm>
            <a:off x="3059905" y="4700585"/>
            <a:ext cx="4146266" cy="554365"/>
            <a:chOff x="3048000" y="5340350"/>
            <a:chExt cx="4146266" cy="554365"/>
          </a:xfrm>
        </p:grpSpPr>
        <p:grpSp>
          <p:nvGrpSpPr>
            <p:cNvPr id="51" name="Group 14"/>
            <p:cNvGrpSpPr/>
            <p:nvPr/>
          </p:nvGrpSpPr>
          <p:grpSpPr>
            <a:xfrm>
              <a:off x="3079466" y="5562600"/>
              <a:ext cx="4114800" cy="332115"/>
              <a:chOff x="1577691" y="4172615"/>
              <a:chExt cx="4114800" cy="332115"/>
            </a:xfrm>
          </p:grpSpPr>
          <p:sp>
            <p:nvSpPr>
              <p:cNvPr id="102" name="Rectangle 110"/>
              <p:cNvSpPr/>
              <p:nvPr/>
            </p:nvSpPr>
            <p:spPr bwMode="auto">
              <a:xfrm>
                <a:off x="1577691" y="4172615"/>
                <a:ext cx="457200" cy="332115"/>
              </a:xfrm>
              <a:prstGeom prst="rect">
                <a:avLst/>
              </a:prstGeom>
              <a:solidFill>
                <a:schemeClr val="accent5">
                  <a:lumMod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60</a:t>
                </a:r>
              </a:p>
            </p:txBody>
          </p:sp>
          <p:sp>
            <p:nvSpPr>
              <p:cNvPr id="103" name="Rectangle 114"/>
              <p:cNvSpPr/>
              <p:nvPr/>
            </p:nvSpPr>
            <p:spPr bwMode="auto">
              <a:xfrm>
                <a:off x="2034891" y="4172615"/>
                <a:ext cx="914400" cy="332115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rPr>
                  <a:t>36</a:t>
                </a:r>
              </a:p>
            </p:txBody>
          </p:sp>
          <p:sp>
            <p:nvSpPr>
              <p:cNvPr id="104" name="Rectangle 118"/>
              <p:cNvSpPr/>
              <p:nvPr/>
            </p:nvSpPr>
            <p:spPr bwMode="auto">
              <a:xfrm>
                <a:off x="2949291" y="4172615"/>
                <a:ext cx="914400" cy="332115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rPr>
                  <a:t>20</a:t>
                </a:r>
              </a:p>
            </p:txBody>
          </p:sp>
          <p:sp>
            <p:nvSpPr>
              <p:cNvPr id="105" name="Rectangle 123"/>
              <p:cNvSpPr/>
              <p:nvPr/>
            </p:nvSpPr>
            <p:spPr bwMode="auto">
              <a:xfrm>
                <a:off x="3863691" y="4172615"/>
                <a:ext cx="914400" cy="332115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rPr>
                  <a:t>12</a:t>
                </a:r>
              </a:p>
            </p:txBody>
          </p:sp>
          <p:sp>
            <p:nvSpPr>
              <p:cNvPr id="106" name="Rectangle 126"/>
              <p:cNvSpPr/>
              <p:nvPr/>
            </p:nvSpPr>
            <p:spPr bwMode="auto">
              <a:xfrm>
                <a:off x="4778091" y="4172615"/>
                <a:ext cx="914400" cy="332115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52" name="组合 296"/>
            <p:cNvGrpSpPr/>
            <p:nvPr/>
          </p:nvGrpSpPr>
          <p:grpSpPr>
            <a:xfrm>
              <a:off x="3048000" y="5340350"/>
              <a:ext cx="3689066" cy="374650"/>
              <a:chOff x="4769134" y="2815080"/>
              <a:chExt cx="3689066" cy="374650"/>
            </a:xfrm>
          </p:grpSpPr>
          <p:grpSp>
            <p:nvGrpSpPr>
              <p:cNvPr id="53" name="Group 19"/>
              <p:cNvGrpSpPr/>
              <p:nvPr/>
            </p:nvGrpSpPr>
            <p:grpSpPr>
              <a:xfrm>
                <a:off x="5286659" y="2815080"/>
                <a:ext cx="415925" cy="374650"/>
                <a:chOff x="5286659" y="3962400"/>
                <a:chExt cx="415925" cy="374650"/>
              </a:xfrm>
            </p:grpSpPr>
            <p:pic>
              <p:nvPicPr>
                <p:cNvPr id="121" name="Picture 5" descr="C:\Users\Jun\AppData\Local\Microsoft\Windows\Temporary Internet Files\Content.IE5\OLK8CWIJ\MC900439825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6659" y="3962400"/>
                  <a:ext cx="374650" cy="3746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2" name="TextBox 121"/>
                <p:cNvSpPr txBox="1"/>
                <p:nvPr/>
              </p:nvSpPr>
              <p:spPr>
                <a:xfrm>
                  <a:off x="5417914" y="3999770"/>
                  <a:ext cx="28467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400" dirty="0" smtClean="0">
                      <a:latin typeface="Segoe Print" pitchFamily="2" charset="0"/>
                    </a:rPr>
                    <a:t>30</a:t>
                  </a:r>
                  <a:endParaRPr lang="en-US" sz="1400" dirty="0">
                    <a:latin typeface="Segoe Print" pitchFamily="2" charset="0"/>
                  </a:endParaRPr>
                </a:p>
              </p:txBody>
            </p:sp>
          </p:grpSp>
          <p:grpSp>
            <p:nvGrpSpPr>
              <p:cNvPr id="54" name="Group 20"/>
              <p:cNvGrpSpPr/>
              <p:nvPr/>
            </p:nvGrpSpPr>
            <p:grpSpPr>
              <a:xfrm>
                <a:off x="6213475" y="2815080"/>
                <a:ext cx="415925" cy="374650"/>
                <a:chOff x="6213475" y="3962400"/>
                <a:chExt cx="415925" cy="374650"/>
              </a:xfrm>
            </p:grpSpPr>
            <p:pic>
              <p:nvPicPr>
                <p:cNvPr id="119" name="Picture 5" descr="C:\Users\Jun\AppData\Local\Microsoft\Windows\Temporary Internet Files\Content.IE5\OLK8CWIJ\MC900439825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13475" y="3962400"/>
                  <a:ext cx="374650" cy="3746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0" name="TextBox 119"/>
                <p:cNvSpPr txBox="1"/>
                <p:nvPr/>
              </p:nvSpPr>
              <p:spPr>
                <a:xfrm>
                  <a:off x="6344730" y="3999770"/>
                  <a:ext cx="28467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400" dirty="0" smtClean="0">
                      <a:latin typeface="Segoe Print" pitchFamily="2" charset="0"/>
                    </a:rPr>
                    <a:t>18</a:t>
                  </a:r>
                  <a:endParaRPr lang="en-US" sz="1400" dirty="0">
                    <a:latin typeface="Segoe Print" pitchFamily="2" charset="0"/>
                  </a:endParaRPr>
                </a:p>
              </p:txBody>
            </p:sp>
          </p:grpSp>
          <p:grpSp>
            <p:nvGrpSpPr>
              <p:cNvPr id="55" name="Group 21"/>
              <p:cNvGrpSpPr/>
              <p:nvPr/>
            </p:nvGrpSpPr>
            <p:grpSpPr>
              <a:xfrm>
                <a:off x="7127875" y="2815080"/>
                <a:ext cx="415925" cy="374650"/>
                <a:chOff x="7127875" y="3962400"/>
                <a:chExt cx="415925" cy="374650"/>
              </a:xfrm>
            </p:grpSpPr>
            <p:pic>
              <p:nvPicPr>
                <p:cNvPr id="117" name="Picture 5" descr="C:\Users\Jun\AppData\Local\Microsoft\Windows\Temporary Internet Files\Content.IE5\OLK8CWIJ\MC900439825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27875" y="3962400"/>
                  <a:ext cx="374650" cy="3746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8" name="TextBox 117"/>
                <p:cNvSpPr txBox="1"/>
                <p:nvPr/>
              </p:nvSpPr>
              <p:spPr>
                <a:xfrm>
                  <a:off x="7259130" y="3999770"/>
                  <a:ext cx="28467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400" dirty="0" smtClean="0">
                      <a:latin typeface="Segoe Print" pitchFamily="2" charset="0"/>
                    </a:rPr>
                    <a:t>10</a:t>
                  </a:r>
                  <a:endParaRPr lang="en-US" sz="1400" dirty="0">
                    <a:latin typeface="Segoe Print" pitchFamily="2" charset="0"/>
                  </a:endParaRPr>
                </a:p>
              </p:txBody>
            </p:sp>
          </p:grpSp>
          <p:grpSp>
            <p:nvGrpSpPr>
              <p:cNvPr id="56" name="Group 18"/>
              <p:cNvGrpSpPr/>
              <p:nvPr/>
            </p:nvGrpSpPr>
            <p:grpSpPr>
              <a:xfrm>
                <a:off x="4769134" y="2815080"/>
                <a:ext cx="415925" cy="374650"/>
                <a:chOff x="4769134" y="4004633"/>
                <a:chExt cx="415925" cy="374650"/>
              </a:xfrm>
            </p:grpSpPr>
            <p:pic>
              <p:nvPicPr>
                <p:cNvPr id="115" name="Picture 5" descr="C:\Users\Jun\AppData\Local\Microsoft\Windows\Temporary Internet Files\Content.IE5\OLK8CWIJ\MC900439825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69134" y="4004633"/>
                  <a:ext cx="374650" cy="3746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6" name="TextBox 115"/>
                <p:cNvSpPr txBox="1"/>
                <p:nvPr/>
              </p:nvSpPr>
              <p:spPr>
                <a:xfrm>
                  <a:off x="4900389" y="4042003"/>
                  <a:ext cx="28467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400" dirty="0">
                      <a:latin typeface="Segoe Print" pitchFamily="2" charset="0"/>
                    </a:rPr>
                    <a:t>6</a:t>
                  </a:r>
                  <a:r>
                    <a:rPr lang="en-US" sz="1400" dirty="0" smtClean="0">
                      <a:latin typeface="Segoe Print" pitchFamily="2" charset="0"/>
                    </a:rPr>
                    <a:t>0</a:t>
                  </a:r>
                  <a:endParaRPr lang="en-US" sz="1400" dirty="0">
                    <a:latin typeface="Segoe Print" pitchFamily="2" charset="0"/>
                  </a:endParaRPr>
                </a:p>
              </p:txBody>
            </p:sp>
          </p:grpSp>
          <p:grpSp>
            <p:nvGrpSpPr>
              <p:cNvPr id="57" name="Group 176"/>
              <p:cNvGrpSpPr/>
              <p:nvPr/>
            </p:nvGrpSpPr>
            <p:grpSpPr>
              <a:xfrm>
                <a:off x="8042275" y="2815080"/>
                <a:ext cx="415925" cy="374650"/>
                <a:chOff x="7127875" y="3962400"/>
                <a:chExt cx="415925" cy="374650"/>
              </a:xfrm>
            </p:grpSpPr>
            <p:pic>
              <p:nvPicPr>
                <p:cNvPr id="113" name="Picture 5" descr="C:\Users\Jun\AppData\Local\Microsoft\Windows\Temporary Internet Files\Content.IE5\OLK8CWIJ\MC900439825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27875" y="3962400"/>
                  <a:ext cx="374650" cy="3746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4" name="TextBox 113"/>
                <p:cNvSpPr txBox="1"/>
                <p:nvPr/>
              </p:nvSpPr>
              <p:spPr>
                <a:xfrm>
                  <a:off x="7259130" y="3999770"/>
                  <a:ext cx="28467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400" dirty="0" smtClean="0">
                      <a:latin typeface="Segoe Print" pitchFamily="2" charset="0"/>
                    </a:rPr>
                    <a:t>6</a:t>
                  </a:r>
                  <a:endParaRPr lang="en-US" sz="1400" dirty="0">
                    <a:latin typeface="Segoe Print" pitchFamily="2" charset="0"/>
                  </a:endParaRPr>
                </a:p>
              </p:txBody>
            </p:sp>
          </p:grpSp>
        </p:grpSp>
      </p:grpSp>
      <p:grpSp>
        <p:nvGrpSpPr>
          <p:cNvPr id="58" name="组合 338"/>
          <p:cNvGrpSpPr/>
          <p:nvPr/>
        </p:nvGrpSpPr>
        <p:grpSpPr>
          <a:xfrm>
            <a:off x="2593658" y="4646294"/>
            <a:ext cx="949325" cy="609600"/>
            <a:chOff x="3241675" y="5894715"/>
            <a:chExt cx="949325" cy="609600"/>
          </a:xfrm>
        </p:grpSpPr>
        <p:sp>
          <p:nvSpPr>
            <p:cNvPr id="124" name="Rectangle 110"/>
            <p:cNvSpPr/>
            <p:nvPr/>
          </p:nvSpPr>
          <p:spPr bwMode="auto">
            <a:xfrm>
              <a:off x="3276600" y="6172200"/>
              <a:ext cx="457200" cy="332115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30</a:t>
              </a:r>
            </a:p>
          </p:txBody>
        </p:sp>
        <p:grpSp>
          <p:nvGrpSpPr>
            <p:cNvPr id="59" name="Group 18"/>
            <p:cNvGrpSpPr/>
            <p:nvPr/>
          </p:nvGrpSpPr>
          <p:grpSpPr>
            <a:xfrm>
              <a:off x="3241675" y="5894715"/>
              <a:ext cx="415925" cy="374650"/>
              <a:chOff x="4769134" y="3949398"/>
              <a:chExt cx="415925" cy="374650"/>
            </a:xfrm>
          </p:grpSpPr>
          <p:pic>
            <p:nvPicPr>
              <p:cNvPr id="130" name="Picture 5" descr="C:\Users\Jun\AppData\Local\Microsoft\Windows\Temporary Internet Files\Content.IE5\OLK8CWIJ\MC900439825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9134" y="3949398"/>
                <a:ext cx="374650" cy="374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1" name="TextBox 130"/>
              <p:cNvSpPr txBox="1"/>
              <p:nvPr/>
            </p:nvSpPr>
            <p:spPr>
              <a:xfrm>
                <a:off x="4900389" y="4025598"/>
                <a:ext cx="2846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smtClean="0">
                    <a:latin typeface="Segoe Print" pitchFamily="2" charset="0"/>
                  </a:rPr>
                  <a:t>30</a:t>
                </a:r>
                <a:endParaRPr lang="en-US" sz="1400" dirty="0">
                  <a:latin typeface="Segoe Print" pitchFamily="2" charset="0"/>
                </a:endParaRPr>
              </a:p>
            </p:txBody>
          </p:sp>
        </p:grpSp>
        <p:sp>
          <p:nvSpPr>
            <p:cNvPr id="126" name="Rectangle 110"/>
            <p:cNvSpPr/>
            <p:nvPr/>
          </p:nvSpPr>
          <p:spPr bwMode="auto">
            <a:xfrm>
              <a:off x="3733800" y="6172200"/>
              <a:ext cx="457200" cy="332115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30</a:t>
              </a:r>
            </a:p>
          </p:txBody>
        </p:sp>
        <p:grpSp>
          <p:nvGrpSpPr>
            <p:cNvPr id="60" name="Group 18"/>
            <p:cNvGrpSpPr/>
            <p:nvPr/>
          </p:nvGrpSpPr>
          <p:grpSpPr>
            <a:xfrm>
              <a:off x="3698875" y="5894715"/>
              <a:ext cx="415925" cy="374650"/>
              <a:chOff x="4769134" y="3949398"/>
              <a:chExt cx="415925" cy="374650"/>
            </a:xfrm>
          </p:grpSpPr>
          <p:pic>
            <p:nvPicPr>
              <p:cNvPr id="128" name="Picture 5" descr="C:\Users\Jun\AppData\Local\Microsoft\Windows\Temporary Internet Files\Content.IE5\OLK8CWIJ\MC900439825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9134" y="3949398"/>
                <a:ext cx="374650" cy="374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9" name="TextBox 128"/>
              <p:cNvSpPr txBox="1"/>
              <p:nvPr/>
            </p:nvSpPr>
            <p:spPr>
              <a:xfrm>
                <a:off x="4900389" y="4025598"/>
                <a:ext cx="2846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smtClean="0">
                    <a:latin typeface="Segoe Print" pitchFamily="2" charset="0"/>
                  </a:rPr>
                  <a:t>30</a:t>
                </a:r>
                <a:endParaRPr lang="en-US" sz="1400" dirty="0">
                  <a:latin typeface="Segoe Print" pitchFamily="2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32752235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0208 0.0013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 -2.22222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09444 0.0002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47" grpId="0"/>
      <p:bldP spid="82" grpId="0"/>
      <p:bldP spid="83" grpId="0"/>
      <p:bldP spid="84" grpId="0"/>
      <p:bldP spid="85" grpId="0" animBg="1"/>
      <p:bldP spid="86" grpId="0" animBg="1"/>
      <p:bldP spid="87" grpId="0" animBg="1"/>
      <p:bldP spid="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solidFill>
                  <a:schemeClr val="tx1"/>
                </a:solidFill>
              </a:rPr>
              <a:t>Experimental Methodology</a:t>
            </a:r>
            <a:endParaRPr lang="en-US" altLang="zh-TW" sz="3600" dirty="0" smtClean="0">
              <a:solidFill>
                <a:schemeClr val="tx1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838200"/>
            <a:ext cx="8610600" cy="5486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z="2400" b="1" dirty="0" smtClean="0">
                <a:latin typeface="+mj-lt"/>
                <a:cs typeface="Arial" charset="0"/>
              </a:rPr>
              <a:t>In-order 8-core 4GHz CMP processor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 smtClean="0">
                <a:latin typeface="+mj-lt"/>
                <a:cs typeface="Arial" charset="0"/>
              </a:rPr>
              <a:t>L</a:t>
            </a:r>
            <a:r>
              <a:rPr lang="en-US" altLang="zh-CN" sz="2000" dirty="0" smtClean="0">
                <a:solidFill>
                  <a:srgbClr val="0000FF"/>
                </a:solidFill>
                <a:latin typeface="+mj-lt"/>
                <a:cs typeface="Arial" charset="0"/>
              </a:rPr>
              <a:t>1</a:t>
            </a:r>
            <a:r>
              <a:rPr lang="en-US" altLang="zh-CN" sz="2000" dirty="0" smtClean="0">
                <a:latin typeface="+mj-lt"/>
                <a:cs typeface="Arial" charset="0"/>
              </a:rPr>
              <a:t>: private i-32KB/d-32KB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 smtClean="0">
                <a:latin typeface="+mj-lt"/>
                <a:cs typeface="Arial" charset="0"/>
              </a:rPr>
              <a:t>L</a:t>
            </a:r>
            <a:r>
              <a:rPr lang="en-US" altLang="zh-CN" sz="2000" dirty="0" smtClean="0">
                <a:solidFill>
                  <a:srgbClr val="0000FF"/>
                </a:solidFill>
                <a:latin typeface="+mj-lt"/>
                <a:cs typeface="Arial" charset="0"/>
              </a:rPr>
              <a:t>2</a:t>
            </a:r>
            <a:r>
              <a:rPr lang="en-US" altLang="zh-CN" sz="2000" dirty="0" smtClean="0">
                <a:latin typeface="+mj-lt"/>
                <a:cs typeface="Arial" charset="0"/>
              </a:rPr>
              <a:t>: private 2MB, 64B line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 smtClean="0">
                <a:latin typeface="+mj-lt"/>
                <a:cs typeface="Arial" charset="0"/>
              </a:rPr>
              <a:t>L</a:t>
            </a:r>
            <a:r>
              <a:rPr lang="en-US" altLang="zh-CN" sz="2000" dirty="0" smtClean="0">
                <a:solidFill>
                  <a:srgbClr val="0000FF"/>
                </a:solidFill>
                <a:latin typeface="+mj-lt"/>
                <a:cs typeface="Arial" charset="0"/>
              </a:rPr>
              <a:t>3</a:t>
            </a:r>
            <a:r>
              <a:rPr lang="en-US" altLang="zh-CN" sz="2000" dirty="0" smtClean="0">
                <a:latin typeface="+mj-lt"/>
                <a:cs typeface="Arial" charset="0"/>
              </a:rPr>
              <a:t>: DRAM off-chip, </a:t>
            </a:r>
            <a:r>
              <a:rPr lang="en-US" altLang="zh-CN" sz="2000" dirty="0" smtClean="0">
                <a:solidFill>
                  <a:srgbClr val="FF0000"/>
                </a:solidFill>
                <a:latin typeface="+mj-lt"/>
                <a:cs typeface="Arial" charset="0"/>
              </a:rPr>
              <a:t>private</a:t>
            </a:r>
            <a:r>
              <a:rPr lang="en-US" altLang="zh-CN" sz="2000" dirty="0" smtClean="0">
                <a:latin typeface="+mj-lt"/>
                <a:cs typeface="Arial" charset="0"/>
              </a:rPr>
              <a:t> 32MB, 256B line</a:t>
            </a:r>
          </a:p>
          <a:p>
            <a:pPr lvl="1" eaLnBrk="1" hangingPunct="1">
              <a:spcBef>
                <a:spcPct val="0"/>
              </a:spcBef>
            </a:pPr>
            <a:endParaRPr lang="en-US" altLang="zh-CN" sz="2000" b="1" dirty="0" smtClean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z="2400" b="1" dirty="0" smtClean="0">
                <a:latin typeface="+mj-lt"/>
                <a:cs typeface="Arial" charset="0"/>
              </a:rPr>
              <a:t>4GB 2-bit MLC PCM main memory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 smtClean="0">
                <a:latin typeface="+mj-lt"/>
                <a:cs typeface="Arial" charset="0"/>
              </a:rPr>
              <a:t>One DIMM, single-rank, 8 banks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 smtClean="0">
                <a:cs typeface="Arial" charset="0"/>
              </a:rPr>
              <a:t>R/W queue 24 entries </a:t>
            </a:r>
            <a:r>
              <a:rPr lang="en-US" altLang="zh-CN" sz="1600" dirty="0" smtClean="0">
                <a:cs typeface="Arial" charset="0"/>
              </a:rPr>
              <a:t>[HAY_MICRO’11]</a:t>
            </a:r>
            <a:endParaRPr lang="en-US" altLang="zh-CN" sz="2000" dirty="0" smtClean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 smtClean="0">
                <a:latin typeface="+mj-lt"/>
                <a:cs typeface="Arial" charset="0"/>
              </a:rPr>
              <a:t>Read first; schedule writes when NO read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 smtClean="0">
                <a:cs typeface="Arial" charset="0"/>
              </a:rPr>
              <a:t>Queue is full → </a:t>
            </a:r>
            <a:r>
              <a:rPr lang="en-US" altLang="zh-CN" sz="2000" b="1" dirty="0" smtClean="0">
                <a:latin typeface="+mj-lt"/>
                <a:cs typeface="Arial" charset="0"/>
              </a:rPr>
              <a:t>write burst </a:t>
            </a:r>
            <a:r>
              <a:rPr lang="en-US" altLang="zh-CN" sz="2000" dirty="0" smtClean="0">
                <a:latin typeface="+mj-lt"/>
                <a:cs typeface="Arial" charset="0"/>
              </a:rPr>
              <a:t>issuing all write until queue is empty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 smtClean="0">
                <a:cs typeface="Arial" charset="0"/>
              </a:rPr>
              <a:t>RESET: </a:t>
            </a:r>
            <a:r>
              <a:rPr lang="en-US" altLang="zh-CN" sz="2000" b="1" dirty="0" smtClean="0">
                <a:cs typeface="Arial" charset="0"/>
              </a:rPr>
              <a:t>500 cycles</a:t>
            </a:r>
            <a:r>
              <a:rPr lang="en-US" altLang="zh-CN" sz="2000" dirty="0" smtClean="0">
                <a:cs typeface="Arial" charset="0"/>
              </a:rPr>
              <a:t>, 300</a:t>
            </a:r>
            <a:r>
              <a:rPr lang="el-GR" altLang="zh-CN" sz="2000" dirty="0" smtClean="0">
                <a:cs typeface="Arial" charset="0"/>
              </a:rPr>
              <a:t>μ</a:t>
            </a:r>
            <a:r>
              <a:rPr lang="en-US" altLang="zh-CN" sz="2000" dirty="0" smtClean="0">
                <a:cs typeface="Arial" charset="0"/>
              </a:rPr>
              <a:t>A, </a:t>
            </a:r>
            <a:r>
              <a:rPr lang="en-US" altLang="zh-CN" sz="2000" b="1" dirty="0" smtClean="0">
                <a:cs typeface="Arial" charset="0"/>
              </a:rPr>
              <a:t>480</a:t>
            </a:r>
            <a:r>
              <a:rPr lang="el-GR" altLang="zh-CN" sz="2000" b="1" dirty="0" smtClean="0">
                <a:cs typeface="Arial" charset="0"/>
              </a:rPr>
              <a:t>μ</a:t>
            </a:r>
            <a:r>
              <a:rPr lang="en-US" altLang="zh-CN" sz="2000" b="1" dirty="0" smtClean="0">
                <a:cs typeface="Arial" charset="0"/>
              </a:rPr>
              <a:t>W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 smtClean="0">
                <a:cs typeface="Arial" charset="0"/>
              </a:rPr>
              <a:t>SET: </a:t>
            </a:r>
            <a:r>
              <a:rPr lang="en-US" altLang="zh-CN" sz="2000" b="1" dirty="0" smtClean="0">
                <a:cs typeface="Arial" charset="0"/>
              </a:rPr>
              <a:t>1000 cycles</a:t>
            </a:r>
            <a:r>
              <a:rPr lang="en-US" altLang="zh-CN" sz="2000" dirty="0" smtClean="0">
                <a:cs typeface="Arial" charset="0"/>
              </a:rPr>
              <a:t>, 150</a:t>
            </a:r>
            <a:r>
              <a:rPr lang="el-GR" altLang="zh-CN" sz="2000" dirty="0" smtClean="0">
                <a:cs typeface="Arial" charset="0"/>
              </a:rPr>
              <a:t>μ</a:t>
            </a:r>
            <a:r>
              <a:rPr lang="en-US" altLang="zh-CN" sz="2000" dirty="0" smtClean="0">
                <a:cs typeface="Arial" charset="0"/>
              </a:rPr>
              <a:t>A, </a:t>
            </a:r>
            <a:r>
              <a:rPr lang="en-US" altLang="zh-CN" sz="2000" b="1" dirty="0" smtClean="0">
                <a:cs typeface="Arial" charset="0"/>
              </a:rPr>
              <a:t>90</a:t>
            </a:r>
            <a:r>
              <a:rPr lang="el-GR" altLang="zh-CN" sz="2000" b="1" dirty="0" smtClean="0">
                <a:cs typeface="Arial" charset="0"/>
              </a:rPr>
              <a:t>μ</a:t>
            </a:r>
            <a:r>
              <a:rPr lang="en-US" altLang="zh-CN" sz="2000" b="1" dirty="0" smtClean="0">
                <a:cs typeface="Arial" charset="0"/>
              </a:rPr>
              <a:t>W </a:t>
            </a:r>
            <a:endParaRPr lang="en-US" altLang="zh-CN" sz="2000" dirty="0" smtClean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 smtClean="0">
                <a:latin typeface="+mj-lt"/>
                <a:cs typeface="Arial" charset="0"/>
              </a:rPr>
              <a:t>MLC </a:t>
            </a:r>
            <a:r>
              <a:rPr lang="en-US" altLang="zh-CN" sz="2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non-deterministic</a:t>
            </a:r>
            <a:r>
              <a:rPr lang="en-US" altLang="zh-CN" sz="2000" dirty="0" smtClean="0">
                <a:latin typeface="+mj-lt"/>
                <a:cs typeface="Arial" charset="0"/>
              </a:rPr>
              <a:t> write model </a:t>
            </a:r>
            <a:r>
              <a:rPr lang="en-US" altLang="zh-CN" sz="1600" dirty="0" smtClean="0">
                <a:latin typeface="+mj-lt"/>
                <a:cs typeface="Arial" charset="0"/>
              </a:rPr>
              <a:t>[QURESHI_HPCA’10]</a:t>
            </a:r>
          </a:p>
          <a:p>
            <a:pPr lvl="1" eaLnBrk="1" hangingPunct="1">
              <a:spcBef>
                <a:spcPct val="0"/>
              </a:spcBef>
              <a:buNone/>
            </a:pPr>
            <a:endParaRPr lang="en-US" altLang="zh-CN" sz="2000" b="1" dirty="0" smtClean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z="2400" b="1" dirty="0" smtClean="0">
                <a:cs typeface="Arial" charset="0"/>
              </a:rPr>
              <a:t>Benchmarks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 smtClean="0">
                <a:cs typeface="Arial" charset="0"/>
              </a:rPr>
              <a:t>SPEC2006, BioBench, </a:t>
            </a:r>
            <a:r>
              <a:rPr lang="en-US" altLang="zh-CN" sz="2000" dirty="0" err="1" smtClean="0">
                <a:cs typeface="Arial" charset="0"/>
              </a:rPr>
              <a:t>MiBench</a:t>
            </a:r>
            <a:r>
              <a:rPr lang="en-US" altLang="zh-CN" sz="2000" dirty="0" smtClean="0">
                <a:cs typeface="Arial" charset="0"/>
              </a:rPr>
              <a:t> and STREAM</a:t>
            </a:r>
          </a:p>
          <a:p>
            <a:pPr lvl="1" eaLnBrk="1" hangingPunct="1">
              <a:spcBef>
                <a:spcPct val="0"/>
              </a:spcBef>
            </a:pPr>
            <a:endParaRPr lang="en-US" altLang="zh-CN" sz="2000" b="1" dirty="0" smtClean="0">
              <a:latin typeface="+mj-lt"/>
              <a:cs typeface="Arial" charset="0"/>
            </a:endParaRPr>
          </a:p>
        </p:txBody>
      </p:sp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22</a:t>
            </a:fld>
            <a:endParaRPr lang="en-US" altLang="zh-TW" b="1" smtClean="0">
              <a:latin typeface="Calibri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solidFill>
                  <a:schemeClr val="tx1"/>
                </a:solidFill>
              </a:rPr>
              <a:t>Effectiveness of IPM</a:t>
            </a:r>
            <a:endParaRPr lang="en-US" altLang="zh-TW" sz="3200" dirty="0" smtClean="0">
              <a:solidFill>
                <a:schemeClr val="tx1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23</a:t>
            </a:fld>
            <a:endParaRPr lang="en-US" altLang="zh-TW" b="1" dirty="0" smtClean="0"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304800" y="3962400"/>
          <a:ext cx="8458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组合 10"/>
          <p:cNvGrpSpPr/>
          <p:nvPr/>
        </p:nvGrpSpPr>
        <p:grpSpPr>
          <a:xfrm>
            <a:off x="7391400" y="4267200"/>
            <a:ext cx="1371600" cy="1066800"/>
            <a:chOff x="7543800" y="3046600"/>
            <a:chExt cx="1371600" cy="1066800"/>
          </a:xfrm>
        </p:grpSpPr>
        <p:sp>
          <p:nvSpPr>
            <p:cNvPr id="12" name="椭圆 11"/>
            <p:cNvSpPr/>
            <p:nvPr/>
          </p:nvSpPr>
          <p:spPr bwMode="auto">
            <a:xfrm>
              <a:off x="8229600" y="3505199"/>
              <a:ext cx="685800" cy="608201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43800" y="3046600"/>
              <a:ext cx="12192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FF0000"/>
                  </a:solidFill>
                </a:rPr>
                <a:t>x2.4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4" name="Chart 4"/>
          <p:cNvGraphicFramePr>
            <a:graphicFrameLocks/>
          </p:cNvGraphicFramePr>
          <p:nvPr/>
        </p:nvGraphicFramePr>
        <p:xfrm>
          <a:off x="762000" y="609600"/>
          <a:ext cx="76581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" name="组合 17"/>
          <p:cNvGrpSpPr/>
          <p:nvPr/>
        </p:nvGrpSpPr>
        <p:grpSpPr>
          <a:xfrm>
            <a:off x="4953000" y="1905000"/>
            <a:ext cx="2057400" cy="1219200"/>
            <a:chOff x="4953000" y="4572000"/>
            <a:chExt cx="2057400" cy="1219200"/>
          </a:xfrm>
        </p:grpSpPr>
        <p:sp>
          <p:nvSpPr>
            <p:cNvPr id="9" name="TextBox 8"/>
            <p:cNvSpPr txBox="1"/>
            <p:nvPr/>
          </p:nvSpPr>
          <p:spPr>
            <a:xfrm>
              <a:off x="5334000" y="4572000"/>
              <a:ext cx="12192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FF0000"/>
                  </a:solidFill>
                </a:rPr>
                <a:t>76%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直接箭头连接符 41"/>
            <p:cNvCxnSpPr/>
            <p:nvPr/>
          </p:nvCxnSpPr>
          <p:spPr>
            <a:xfrm flipV="1">
              <a:off x="4953000" y="4876800"/>
              <a:ext cx="2057400" cy="914400"/>
            </a:xfrm>
            <a:prstGeom prst="straightConnector1">
              <a:avLst/>
            </a:prstGeom>
            <a:noFill/>
            <a:ln w="190500" cap="flat" cmpd="sng" algn="ctr">
              <a:solidFill>
                <a:srgbClr val="FF0000"/>
              </a:solidFill>
              <a:prstDash val="solid"/>
              <a:headEnd type="none" w="med" len="med"/>
              <a:tailEnd type="stealth" w="sm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22" name="TextBox 21"/>
          <p:cNvSpPr txBox="1"/>
          <p:nvPr/>
        </p:nvSpPr>
        <p:spPr>
          <a:xfrm>
            <a:off x="6629400" y="1524000"/>
            <a:ext cx="1219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86%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4" grpId="0" uiExpand="1">
        <p:bldSub>
          <a:bldChart bld="series"/>
        </p:bldSub>
      </p:bldGraphic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solidFill>
                  <a:schemeClr val="tx1"/>
                </a:solidFill>
              </a:rPr>
              <a:t>Conclusions</a:t>
            </a:r>
            <a:endParaRPr lang="en-US" altLang="zh-TW" sz="3600" dirty="0" smtClean="0">
              <a:solidFill>
                <a:schemeClr val="tx1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838200"/>
            <a:ext cx="8610600" cy="5486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z="2400" b="1" dirty="0" smtClean="0">
                <a:latin typeface="+mj-lt"/>
                <a:cs typeface="Arial" charset="0"/>
              </a:rPr>
              <a:t>Increasing # of cores &amp; Enlarging working set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 smtClean="0">
                <a:latin typeface="+mj-lt"/>
                <a:cs typeface="Arial" charset="0"/>
              </a:rPr>
              <a:t>Large &amp; scalable main memory: MLC PCM</a:t>
            </a:r>
          </a:p>
          <a:p>
            <a:pPr lvl="1" eaLnBrk="1" hangingPunct="1">
              <a:spcBef>
                <a:spcPct val="0"/>
              </a:spcBef>
              <a:buNone/>
            </a:pPr>
            <a:endParaRPr lang="en-US" altLang="zh-CN" sz="2000" b="1" dirty="0" smtClean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z="2400" b="1" dirty="0" smtClean="0">
                <a:latin typeface="+mj-lt"/>
                <a:cs typeface="Arial" charset="0"/>
              </a:rPr>
              <a:t>Two power </a:t>
            </a:r>
            <a:r>
              <a:rPr lang="en-US" altLang="zh-CN" sz="2400" b="1" dirty="0" smtClean="0">
                <a:cs typeface="Arial" charset="0"/>
              </a:rPr>
              <a:t>restrictions on</a:t>
            </a:r>
            <a:r>
              <a:rPr lang="en-US" altLang="zh-CN" sz="2400" b="1" dirty="0" smtClean="0">
                <a:latin typeface="+mj-lt"/>
                <a:cs typeface="Arial" charset="0"/>
              </a:rPr>
              <a:t> MLC PCM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000" b="1" dirty="0" smtClean="0">
                <a:latin typeface="+mj-lt"/>
                <a:cs typeface="Arial" charset="0"/>
              </a:rPr>
              <a:t>Limited</a:t>
            </a:r>
            <a:r>
              <a:rPr lang="en-US" altLang="zh-CN" sz="2000" dirty="0" smtClean="0">
                <a:latin typeface="+mj-lt"/>
                <a:cs typeface="Arial" charset="0"/>
              </a:rPr>
              <a:t> DIMM level power constraint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000" b="1" dirty="0" smtClean="0">
                <a:latin typeface="+mj-lt"/>
                <a:cs typeface="Arial" charset="0"/>
              </a:rPr>
              <a:t>Small</a:t>
            </a:r>
            <a:r>
              <a:rPr lang="en-US" altLang="zh-CN" sz="2000" dirty="0" smtClean="0">
                <a:latin typeface="+mj-lt"/>
                <a:cs typeface="Arial" charset="0"/>
              </a:rPr>
              <a:t> chip level power constraint</a:t>
            </a:r>
          </a:p>
          <a:p>
            <a:pPr lvl="1" eaLnBrk="1" hangingPunct="1">
              <a:spcBef>
                <a:spcPct val="0"/>
              </a:spcBef>
            </a:pPr>
            <a:endParaRPr lang="en-US" altLang="zh-CN" sz="2000" dirty="0" smtClean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z="2400" b="1" dirty="0" smtClean="0">
                <a:cs typeface="Arial" charset="0"/>
              </a:rPr>
              <a:t>Global charge pump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 smtClean="0">
                <a:cs typeface="Arial" charset="0"/>
              </a:rPr>
              <a:t>Overcome </a:t>
            </a:r>
            <a:r>
              <a:rPr lang="en-US" altLang="zh-CN" sz="2000" b="1" i="1" dirty="0" smtClean="0">
                <a:solidFill>
                  <a:srgbClr val="FF0000"/>
                </a:solidFill>
                <a:cs typeface="Arial" charset="0"/>
              </a:rPr>
              <a:t>chip level power constraint</a:t>
            </a:r>
            <a:endParaRPr lang="en-US" altLang="zh-CN" sz="2000" dirty="0" smtClean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buNone/>
            </a:pPr>
            <a:endParaRPr lang="en-US" altLang="zh-CN" sz="2000" dirty="0" smtClean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z="2400" b="1" dirty="0" smtClean="0">
                <a:cs typeface="Arial" charset="0"/>
              </a:rPr>
              <a:t>Iteration power management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 smtClean="0">
                <a:cs typeface="Arial" charset="0"/>
              </a:rPr>
              <a:t>Better utilize </a:t>
            </a:r>
            <a:r>
              <a:rPr lang="en-US" altLang="zh-CN" sz="2000" b="1" i="1" dirty="0" smtClean="0">
                <a:solidFill>
                  <a:srgbClr val="FF0000"/>
                </a:solidFill>
                <a:cs typeface="Arial" charset="0"/>
              </a:rPr>
              <a:t>DIMM level power budget</a:t>
            </a:r>
          </a:p>
          <a:p>
            <a:pPr lvl="1" eaLnBrk="1" hangingPunct="1">
              <a:spcBef>
                <a:spcPct val="0"/>
              </a:spcBef>
              <a:buNone/>
            </a:pPr>
            <a:endParaRPr lang="en-US" altLang="zh-CN" sz="2000" b="1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z="2400" b="1" dirty="0" smtClean="0">
                <a:cs typeface="Arial" charset="0"/>
              </a:rPr>
              <a:t>Our techniques achieve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 smtClean="0">
                <a:cs typeface="Arial" charset="0"/>
              </a:rPr>
              <a:t>Write throughput</a:t>
            </a:r>
            <a:r>
              <a:rPr lang="en-US" altLang="zh-CN" sz="2400" dirty="0" smtClean="0">
                <a:cs typeface="Arial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cs typeface="Arial" charset="0"/>
              </a:rPr>
              <a:t>↑ </a:t>
            </a:r>
            <a:r>
              <a:rPr lang="en-US" altLang="zh-CN" sz="2000" dirty="0" smtClean="0">
                <a:cs typeface="Arial" charset="0"/>
              </a:rPr>
              <a:t>by</a:t>
            </a:r>
            <a:r>
              <a:rPr lang="en-US" altLang="zh-CN" sz="2000" b="1" dirty="0" smtClean="0">
                <a:solidFill>
                  <a:srgbClr val="0000FF"/>
                </a:solidFill>
                <a:cs typeface="Arial" charset="0"/>
              </a:rPr>
              <a:t> x2.4</a:t>
            </a:r>
            <a:r>
              <a:rPr lang="en-US" altLang="zh-CN" sz="2000" dirty="0" smtClean="0">
                <a:cs typeface="Arial" charset="0"/>
              </a:rPr>
              <a:t>;</a:t>
            </a:r>
            <a:r>
              <a:rPr lang="en-US" altLang="zh-CN" sz="2000" b="1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zh-CN" sz="2000" dirty="0" smtClean="0">
                <a:cs typeface="Arial" charset="0"/>
              </a:rPr>
              <a:t>Performance </a:t>
            </a:r>
            <a:r>
              <a:rPr lang="en-US" altLang="zh-CN" sz="2400" dirty="0" smtClean="0">
                <a:solidFill>
                  <a:srgbClr val="0000FF"/>
                </a:solidFill>
                <a:cs typeface="Arial" charset="0"/>
              </a:rPr>
              <a:t>↑</a:t>
            </a:r>
            <a:r>
              <a:rPr lang="en-US" altLang="zh-CN" sz="2000" dirty="0" smtClean="0">
                <a:cs typeface="Arial" charset="0"/>
              </a:rPr>
              <a:t> by </a:t>
            </a:r>
            <a:r>
              <a:rPr lang="en-US" altLang="zh-CN" sz="2000" b="1" dirty="0" smtClean="0">
                <a:solidFill>
                  <a:srgbClr val="0000FF"/>
                </a:solidFill>
                <a:cs typeface="Arial" charset="0"/>
              </a:rPr>
              <a:t>76%</a:t>
            </a:r>
          </a:p>
          <a:p>
            <a:pPr eaLnBrk="1" hangingPunct="1">
              <a:spcBef>
                <a:spcPct val="0"/>
              </a:spcBef>
            </a:pPr>
            <a:endParaRPr lang="en-US" altLang="zh-CN" sz="2000" b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endParaRPr lang="en-US" altLang="zh-CN" sz="2000" b="1" dirty="0" smtClean="0">
              <a:latin typeface="+mj-lt"/>
              <a:cs typeface="Arial" charset="0"/>
            </a:endParaRPr>
          </a:p>
        </p:txBody>
      </p:sp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24</a:t>
            </a:fld>
            <a:endParaRPr lang="en-US" altLang="zh-TW" b="1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304800"/>
            <a:ext cx="8839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 smtClean="0">
                <a:solidFill>
                  <a:srgbClr val="003399"/>
                </a:solidFill>
                <a:latin typeface="+mj-lt"/>
                <a:ea typeface="+mj-ea"/>
                <a:cs typeface="Arial" pitchFamily="34" charset="0"/>
              </a:rPr>
              <a:t>Fine-grained Power Budgeting to Improve Write Throughput </a:t>
            </a:r>
          </a:p>
          <a:p>
            <a:pPr algn="ctr">
              <a:defRPr/>
            </a:pPr>
            <a:r>
              <a:rPr lang="en-US" sz="4400" b="1" kern="0" dirty="0" smtClean="0">
                <a:solidFill>
                  <a:srgbClr val="003399"/>
                </a:solidFill>
                <a:latin typeface="+mj-lt"/>
                <a:ea typeface="+mj-ea"/>
                <a:cs typeface="Arial" pitchFamily="34" charset="0"/>
              </a:rPr>
              <a:t>of MLC PCM</a:t>
            </a:r>
            <a:endParaRPr lang="en-US" sz="4400" b="1" kern="0" dirty="0">
              <a:solidFill>
                <a:srgbClr val="003399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00050" y="3684588"/>
            <a:ext cx="8362950" cy="23083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5486400" algn="l"/>
              </a:tabLst>
              <a:defRPr/>
            </a:pPr>
            <a:r>
              <a:rPr lang="en-US" altLang="ko-KR" sz="2800" b="1" baseline="30000" dirty="0">
                <a:latin typeface="+mj-lt"/>
                <a:ea typeface="Gulim" pitchFamily="34" charset="-127"/>
                <a:cs typeface="Arial" charset="0"/>
              </a:rPr>
              <a:t>1</a:t>
            </a:r>
            <a:r>
              <a:rPr lang="en-US" altLang="ko-KR" sz="2800" b="1" dirty="0">
                <a:solidFill>
                  <a:srgbClr val="0000FF"/>
                </a:solidFill>
                <a:latin typeface="+mj-lt"/>
                <a:ea typeface="Gulim" pitchFamily="34" charset="-127"/>
                <a:cs typeface="Arial" charset="0"/>
              </a:rPr>
              <a:t>Lei Jiang</a:t>
            </a:r>
            <a:r>
              <a:rPr lang="en-US" altLang="ko-KR" sz="2800" b="1" dirty="0">
                <a:latin typeface="+mj-lt"/>
                <a:ea typeface="Gulim" pitchFamily="34" charset="-127"/>
                <a:cs typeface="Arial" charset="0"/>
              </a:rPr>
              <a:t>, </a:t>
            </a:r>
            <a:r>
              <a:rPr lang="en-US" altLang="ko-KR" sz="2800" b="1" baseline="30000" dirty="0">
                <a:latin typeface="+mj-lt"/>
                <a:ea typeface="Gulim" pitchFamily="34" charset="-127"/>
                <a:cs typeface="Arial" charset="0"/>
              </a:rPr>
              <a:t>2</a:t>
            </a:r>
            <a:r>
              <a:rPr lang="en-US" altLang="ko-KR" sz="2800" b="1" dirty="0">
                <a:latin typeface="+mj-lt"/>
                <a:ea typeface="Gulim" pitchFamily="34" charset="-127"/>
                <a:cs typeface="Arial" charset="0"/>
              </a:rPr>
              <a:t>Youtao Zhang, </a:t>
            </a:r>
            <a:endParaRPr lang="en-US" altLang="ko-KR" sz="2800" b="1" dirty="0" smtClean="0">
              <a:latin typeface="+mj-lt"/>
              <a:ea typeface="Gulim" pitchFamily="34" charset="-127"/>
              <a:cs typeface="Arial" charset="0"/>
            </a:endParaRPr>
          </a:p>
          <a:p>
            <a:pPr algn="ctr" eaLnBrk="0" hangingPunct="0">
              <a:tabLst>
                <a:tab pos="5486400" algn="l"/>
              </a:tabLst>
              <a:defRPr/>
            </a:pPr>
            <a:r>
              <a:rPr lang="en-US" altLang="ko-KR" sz="2800" b="1" baseline="30000" dirty="0" smtClean="0">
                <a:ea typeface="Gulim" pitchFamily="34" charset="-127"/>
                <a:cs typeface="Arial" charset="0"/>
              </a:rPr>
              <a:t>2</a:t>
            </a:r>
            <a:r>
              <a:rPr lang="en-US" altLang="ko-KR" sz="2800" b="1" dirty="0" smtClean="0">
                <a:ea typeface="Gulim" pitchFamily="34" charset="-127"/>
                <a:cs typeface="Arial" charset="0"/>
              </a:rPr>
              <a:t>Bruce R. Childers </a:t>
            </a:r>
            <a:r>
              <a:rPr lang="en-US" altLang="ko-KR" sz="2800" b="1" dirty="0" smtClean="0">
                <a:latin typeface="+mj-lt"/>
                <a:ea typeface="Gulim" pitchFamily="34" charset="-127"/>
                <a:cs typeface="Arial" charset="0"/>
              </a:rPr>
              <a:t>and </a:t>
            </a:r>
            <a:r>
              <a:rPr lang="en-US" altLang="ko-KR" sz="2800" b="1" baseline="30000" dirty="0">
                <a:latin typeface="+mj-lt"/>
                <a:ea typeface="Gulim" pitchFamily="34" charset="-127"/>
                <a:cs typeface="Arial" charset="0"/>
              </a:rPr>
              <a:t>1</a:t>
            </a:r>
            <a:r>
              <a:rPr lang="en-US" altLang="ko-KR" sz="2800" b="1" dirty="0">
                <a:latin typeface="+mj-lt"/>
                <a:ea typeface="Gulim" pitchFamily="34" charset="-127"/>
                <a:cs typeface="Arial" charset="0"/>
              </a:rPr>
              <a:t>Jun Yang</a:t>
            </a:r>
          </a:p>
          <a:p>
            <a:pPr algn="ctr" eaLnBrk="0" hangingPunct="0">
              <a:tabLst>
                <a:tab pos="5486400" algn="l"/>
              </a:tabLst>
              <a:defRPr/>
            </a:pPr>
            <a:endParaRPr lang="en-US" altLang="ko-KR" sz="2800" b="1" dirty="0">
              <a:latin typeface="+mj-lt"/>
              <a:ea typeface="Gulim" pitchFamily="34" charset="-127"/>
              <a:cs typeface="Arial" charset="0"/>
            </a:endParaRPr>
          </a:p>
          <a:p>
            <a:pPr algn="ctr" eaLnBrk="0" hangingPunct="0">
              <a:tabLst>
                <a:tab pos="5486400" algn="l"/>
              </a:tabLst>
              <a:defRPr/>
            </a:pPr>
            <a:r>
              <a:rPr lang="en-US" altLang="ko-KR" sz="2000" b="1" i="1" baseline="30000" dirty="0">
                <a:latin typeface="+mj-lt"/>
                <a:ea typeface="Gulim" pitchFamily="34" charset="-127"/>
                <a:cs typeface="Arial" charset="0"/>
              </a:rPr>
              <a:t>1</a:t>
            </a:r>
            <a:r>
              <a:rPr lang="en-US" altLang="ko-KR" sz="2000" b="1" i="1" dirty="0">
                <a:latin typeface="+mj-lt"/>
                <a:ea typeface="Gulim" pitchFamily="34" charset="-127"/>
                <a:cs typeface="Arial" charset="0"/>
              </a:rPr>
              <a:t>Electrical and Computer Engineering Department</a:t>
            </a:r>
          </a:p>
          <a:p>
            <a:pPr algn="ctr" eaLnBrk="0" hangingPunct="0">
              <a:tabLst>
                <a:tab pos="5486400" algn="l"/>
              </a:tabLst>
              <a:defRPr/>
            </a:pPr>
            <a:r>
              <a:rPr lang="en-US" altLang="ko-KR" sz="2000" b="1" i="1" baseline="30000" dirty="0">
                <a:latin typeface="+mj-lt"/>
                <a:ea typeface="Gulim" pitchFamily="34" charset="-127"/>
                <a:cs typeface="Arial" charset="0"/>
              </a:rPr>
              <a:t>2</a:t>
            </a:r>
            <a:r>
              <a:rPr lang="en-US" altLang="ko-KR" sz="2000" b="1" i="1" dirty="0">
                <a:latin typeface="+mj-lt"/>
                <a:ea typeface="Gulim" pitchFamily="34" charset="-127"/>
                <a:cs typeface="Arial" charset="0"/>
              </a:rPr>
              <a:t>Computer Science Department</a:t>
            </a:r>
          </a:p>
          <a:p>
            <a:pPr algn="ctr" eaLnBrk="0" hangingPunct="0">
              <a:tabLst>
                <a:tab pos="5486400" algn="l"/>
              </a:tabLst>
              <a:defRPr/>
            </a:pPr>
            <a:r>
              <a:rPr lang="en-US" altLang="ko-KR" sz="2000" b="1" i="1" dirty="0">
                <a:latin typeface="+mj-lt"/>
                <a:ea typeface="Gulim" pitchFamily="34" charset="-127"/>
                <a:cs typeface="Arial" charset="0"/>
              </a:rPr>
              <a:t>University of Pittsburgh, Pittsburgh</a:t>
            </a:r>
          </a:p>
        </p:txBody>
      </p:sp>
      <p:pic>
        <p:nvPicPr>
          <p:cNvPr id="4100" name="图片 3" descr="universityOfPittsburgh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132388"/>
            <a:ext cx="1042988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图片 4" descr="pcmpit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3600" y="2895600"/>
            <a:ext cx="233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3"/>
          <p:cNvGrpSpPr/>
          <p:nvPr/>
        </p:nvGrpSpPr>
        <p:grpSpPr>
          <a:xfrm>
            <a:off x="2328446" y="3962400"/>
            <a:ext cx="5977354" cy="1938754"/>
            <a:chOff x="1566446" y="4419600"/>
            <a:chExt cx="5977354" cy="1938754"/>
          </a:xfrm>
        </p:grpSpPr>
        <p:sp>
          <p:nvSpPr>
            <p:cNvPr id="86" name="Rectangle 31"/>
            <p:cNvSpPr/>
            <p:nvPr/>
          </p:nvSpPr>
          <p:spPr bwMode="auto">
            <a:xfrm>
              <a:off x="1600200" y="4419600"/>
              <a:ext cx="5943600" cy="18288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2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grpSp>
          <p:nvGrpSpPr>
            <p:cNvPr id="3" name="组合 70"/>
            <p:cNvGrpSpPr/>
            <p:nvPr/>
          </p:nvGrpSpPr>
          <p:grpSpPr>
            <a:xfrm>
              <a:off x="1566446" y="4572000"/>
              <a:ext cx="5901154" cy="1786354"/>
              <a:chOff x="1490246" y="1295400"/>
              <a:chExt cx="5901154" cy="1786354"/>
            </a:xfrm>
          </p:grpSpPr>
          <p:cxnSp>
            <p:nvCxnSpPr>
              <p:cNvPr id="180" name="直接箭头连接符 179"/>
              <p:cNvCxnSpPr/>
              <p:nvPr/>
            </p:nvCxnSpPr>
            <p:spPr bwMode="auto">
              <a:xfrm flipV="1">
                <a:off x="1828800" y="1295400"/>
                <a:ext cx="0" cy="144780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2" name="TextBox 181"/>
              <p:cNvSpPr txBox="1"/>
              <p:nvPr/>
            </p:nvSpPr>
            <p:spPr>
              <a:xfrm rot="16200000">
                <a:off x="1202322" y="1659522"/>
                <a:ext cx="9144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cs typeface="Calibri" pitchFamily="34" charset="0"/>
                  </a:rPr>
                  <a:t>Voltage</a:t>
                </a:r>
                <a:endParaRPr lang="en-US" sz="1600" b="1" dirty="0">
                  <a:cs typeface="Calibri" pitchFamily="34" charset="0"/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6631518" y="2743200"/>
                <a:ext cx="6836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+mj-lt"/>
                    <a:cs typeface="Calibri" pitchFamily="34" charset="0"/>
                  </a:rPr>
                  <a:t>Time</a:t>
                </a:r>
                <a:endParaRPr lang="en-US" sz="1600" b="1" dirty="0">
                  <a:latin typeface="+mj-lt"/>
                  <a:cs typeface="Calibri" pitchFamily="34" charset="0"/>
                </a:endParaRPr>
              </a:p>
            </p:txBody>
          </p:sp>
          <p:cxnSp>
            <p:nvCxnSpPr>
              <p:cNvPr id="181" name="直接箭头连接符 180"/>
              <p:cNvCxnSpPr/>
              <p:nvPr/>
            </p:nvCxnSpPr>
            <p:spPr bwMode="auto">
              <a:xfrm>
                <a:off x="1828800" y="2743200"/>
                <a:ext cx="5562600" cy="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Multi-Level Cell and PCM write</a:t>
            </a:r>
          </a:p>
        </p:txBody>
      </p:sp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3</a:t>
            </a:fld>
            <a:endParaRPr lang="en-US" altLang="zh-TW" b="1" smtClean="0">
              <a:latin typeface="Calibri" pitchFamily="34" charset="0"/>
              <a:cs typeface="Arial" charset="0"/>
            </a:endParaRPr>
          </a:p>
        </p:txBody>
      </p:sp>
      <p:sp>
        <p:nvSpPr>
          <p:cNvPr id="456" name="TextBox 455"/>
          <p:cNvSpPr txBox="1"/>
          <p:nvPr/>
        </p:nvSpPr>
        <p:spPr>
          <a:xfrm>
            <a:off x="4191000" y="3119735"/>
            <a:ext cx="3962400" cy="461665"/>
          </a:xfrm>
          <a:prstGeom prst="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Capacity ↑ Cost-per-bit ↓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组合 74"/>
          <p:cNvGrpSpPr/>
          <p:nvPr/>
        </p:nvGrpSpPr>
        <p:grpSpPr>
          <a:xfrm>
            <a:off x="4013000" y="2209800"/>
            <a:ext cx="4343400" cy="762000"/>
            <a:chOff x="2514600" y="2514600"/>
            <a:chExt cx="4343400" cy="762000"/>
          </a:xfrm>
        </p:grpSpPr>
        <p:sp>
          <p:nvSpPr>
            <p:cNvPr id="118" name="Left-Right Arrow 7"/>
            <p:cNvSpPr/>
            <p:nvPr/>
          </p:nvSpPr>
          <p:spPr bwMode="auto">
            <a:xfrm>
              <a:off x="3352800" y="2514600"/>
              <a:ext cx="2590800" cy="304800"/>
            </a:xfrm>
            <a:prstGeom prst="leftRightArrow">
              <a:avLst/>
            </a:prstGeom>
            <a:solidFill>
              <a:srgbClr val="0000FF">
                <a:alpha val="70000"/>
              </a:srgb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514600" y="2814935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0000FF"/>
                  </a:solidFill>
                </a:rPr>
                <a:t>Large Resistance Difference</a:t>
              </a:r>
              <a:endParaRPr lang="zh-CN" altLang="en-US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组合 33"/>
          <p:cNvGrpSpPr/>
          <p:nvPr/>
        </p:nvGrpSpPr>
        <p:grpSpPr>
          <a:xfrm>
            <a:off x="3479600" y="1219200"/>
            <a:ext cx="1024128" cy="905256"/>
            <a:chOff x="1600200" y="4659085"/>
            <a:chExt cx="1752601" cy="1297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" name="组合 16"/>
            <p:cNvGrpSpPr/>
            <p:nvPr/>
          </p:nvGrpSpPr>
          <p:grpSpPr>
            <a:xfrm>
              <a:off x="1600200" y="4659085"/>
              <a:ext cx="1752601" cy="1284515"/>
              <a:chOff x="4068416" y="4406151"/>
              <a:chExt cx="1219201" cy="1057835"/>
            </a:xfrm>
          </p:grpSpPr>
          <p:sp>
            <p:nvSpPr>
              <p:cNvPr id="169" name="矩形 17"/>
              <p:cNvSpPr/>
              <p:nvPr/>
            </p:nvSpPr>
            <p:spPr bwMode="auto">
              <a:xfrm>
                <a:off x="4068417" y="4406151"/>
                <a:ext cx="1219200" cy="1524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矩形 18"/>
              <p:cNvSpPr/>
              <p:nvPr/>
            </p:nvSpPr>
            <p:spPr bwMode="auto">
              <a:xfrm>
                <a:off x="4068416" y="4558550"/>
                <a:ext cx="1219200" cy="533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矩形 19"/>
              <p:cNvSpPr/>
              <p:nvPr/>
            </p:nvSpPr>
            <p:spPr bwMode="auto">
              <a:xfrm>
                <a:off x="4482547" y="5096433"/>
                <a:ext cx="381000" cy="76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矩形 20"/>
              <p:cNvSpPr/>
              <p:nvPr/>
            </p:nvSpPr>
            <p:spPr bwMode="auto">
              <a:xfrm>
                <a:off x="4482547" y="5159186"/>
                <a:ext cx="3810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8" name="弦形 42"/>
            <p:cNvSpPr/>
            <p:nvPr/>
          </p:nvSpPr>
          <p:spPr bwMode="auto">
            <a:xfrm rot="5400000">
              <a:off x="2012815" y="4997585"/>
              <a:ext cx="927370" cy="990600"/>
            </a:xfrm>
            <a:prstGeom prst="chord">
              <a:avLst>
                <a:gd name="adj1" fmla="val 5561048"/>
                <a:gd name="adj2" fmla="val 16061966"/>
              </a:avLst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组合 16"/>
          <p:cNvGrpSpPr/>
          <p:nvPr/>
        </p:nvGrpSpPr>
        <p:grpSpPr>
          <a:xfrm>
            <a:off x="7594400" y="1219200"/>
            <a:ext cx="1024128" cy="905256"/>
            <a:chOff x="4068416" y="4406151"/>
            <a:chExt cx="1219201" cy="1057835"/>
          </a:xfrm>
        </p:grpSpPr>
        <p:sp>
          <p:nvSpPr>
            <p:cNvPr id="163" name="矩形 17"/>
            <p:cNvSpPr/>
            <p:nvPr/>
          </p:nvSpPr>
          <p:spPr bwMode="auto">
            <a:xfrm>
              <a:off x="4068417" y="4406151"/>
              <a:ext cx="1219200" cy="152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矩形 18"/>
            <p:cNvSpPr/>
            <p:nvPr/>
          </p:nvSpPr>
          <p:spPr bwMode="auto">
            <a:xfrm>
              <a:off x="4068416" y="4558550"/>
              <a:ext cx="12192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矩形 19"/>
            <p:cNvSpPr/>
            <p:nvPr/>
          </p:nvSpPr>
          <p:spPr bwMode="auto">
            <a:xfrm>
              <a:off x="4482547" y="5096433"/>
              <a:ext cx="381000" cy="76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矩形 20"/>
            <p:cNvSpPr/>
            <p:nvPr/>
          </p:nvSpPr>
          <p:spPr bwMode="auto">
            <a:xfrm>
              <a:off x="4482547" y="5159186"/>
              <a:ext cx="3810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组合 119"/>
          <p:cNvGrpSpPr/>
          <p:nvPr/>
        </p:nvGrpSpPr>
        <p:grpSpPr>
          <a:xfrm>
            <a:off x="4241600" y="1219200"/>
            <a:ext cx="4597600" cy="905256"/>
            <a:chOff x="2806600" y="1075944"/>
            <a:chExt cx="4597600" cy="905256"/>
          </a:xfrm>
        </p:grpSpPr>
        <p:grpSp>
          <p:nvGrpSpPr>
            <p:cNvPr id="9" name="组合 47"/>
            <p:cNvGrpSpPr/>
            <p:nvPr/>
          </p:nvGrpSpPr>
          <p:grpSpPr>
            <a:xfrm>
              <a:off x="3429000" y="1075944"/>
              <a:ext cx="1024128" cy="905256"/>
              <a:chOff x="4876800" y="1828800"/>
              <a:chExt cx="1371600" cy="1219200"/>
            </a:xfrm>
          </p:grpSpPr>
          <p:grpSp>
            <p:nvGrpSpPr>
              <p:cNvPr id="10" name="组合 33"/>
              <p:cNvGrpSpPr/>
              <p:nvPr/>
            </p:nvGrpSpPr>
            <p:grpSpPr>
              <a:xfrm>
                <a:off x="4876800" y="1828800"/>
                <a:ext cx="1371600" cy="1219200"/>
                <a:chOff x="1600200" y="4659085"/>
                <a:chExt cx="1752601" cy="129748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1" name="组合 16"/>
                <p:cNvGrpSpPr/>
                <p:nvPr/>
              </p:nvGrpSpPr>
              <p:grpSpPr>
                <a:xfrm>
                  <a:off x="1600200" y="4659085"/>
                  <a:ext cx="1752601" cy="1284515"/>
                  <a:chOff x="4068416" y="4406151"/>
                  <a:chExt cx="1219201" cy="1057835"/>
                </a:xfrm>
              </p:grpSpPr>
              <p:sp>
                <p:nvSpPr>
                  <p:cNvPr id="153" name="矩形 17"/>
                  <p:cNvSpPr/>
                  <p:nvPr/>
                </p:nvSpPr>
                <p:spPr bwMode="auto">
                  <a:xfrm>
                    <a:off x="4068417" y="4406151"/>
                    <a:ext cx="1219200" cy="1524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4" name="矩形 18"/>
                  <p:cNvSpPr/>
                  <p:nvPr/>
                </p:nvSpPr>
                <p:spPr bwMode="auto">
                  <a:xfrm>
                    <a:off x="4068416" y="4558550"/>
                    <a:ext cx="1219200" cy="533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5" name="矩形 19"/>
                  <p:cNvSpPr/>
                  <p:nvPr/>
                </p:nvSpPr>
                <p:spPr bwMode="auto">
                  <a:xfrm>
                    <a:off x="4482547" y="5096433"/>
                    <a:ext cx="381000" cy="762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6" name="矩形 20"/>
                  <p:cNvSpPr/>
                  <p:nvPr/>
                </p:nvSpPr>
                <p:spPr bwMode="auto">
                  <a:xfrm>
                    <a:off x="4482547" y="5159186"/>
                    <a:ext cx="381000" cy="304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152" name="弦形 42"/>
                <p:cNvSpPr/>
                <p:nvPr/>
              </p:nvSpPr>
              <p:spPr bwMode="auto">
                <a:xfrm rot="5400000">
                  <a:off x="2012815" y="4997585"/>
                  <a:ext cx="927370" cy="990600"/>
                </a:xfrm>
                <a:prstGeom prst="chord">
                  <a:avLst>
                    <a:gd name="adj1" fmla="val 5561048"/>
                    <a:gd name="adj2" fmla="val 16061966"/>
                  </a:avLst>
                </a:prstGeom>
                <a:solidFill>
                  <a:schemeClr val="bg1">
                    <a:lumMod val="50000"/>
                  </a:schemeClr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49" name="Curved Connector 42"/>
              <p:cNvCxnSpPr/>
              <p:nvPr/>
            </p:nvCxnSpPr>
            <p:spPr bwMode="auto">
              <a:xfrm rot="16200000" flipH="1">
                <a:off x="5103106" y="2212094"/>
                <a:ext cx="385632" cy="381044"/>
              </a:xfrm>
              <a:prstGeom prst="curvedConnector5">
                <a:avLst>
                  <a:gd name="adj1" fmla="val 23663"/>
                  <a:gd name="adj2" fmla="val 64351"/>
                  <a:gd name="adj3" fmla="val 78264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0" name="Curved Connector 42"/>
              <p:cNvCxnSpPr/>
              <p:nvPr/>
            </p:nvCxnSpPr>
            <p:spPr bwMode="auto">
              <a:xfrm rot="5400000">
                <a:off x="5448300" y="2324100"/>
                <a:ext cx="457200" cy="76200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762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组合 48"/>
            <p:cNvGrpSpPr/>
            <p:nvPr/>
          </p:nvGrpSpPr>
          <p:grpSpPr>
            <a:xfrm>
              <a:off x="4800600" y="1075944"/>
              <a:ext cx="1024128" cy="905256"/>
              <a:chOff x="3276600" y="1828800"/>
              <a:chExt cx="1371600" cy="1219200"/>
            </a:xfrm>
          </p:grpSpPr>
          <p:grpSp>
            <p:nvGrpSpPr>
              <p:cNvPr id="13" name="组合 33"/>
              <p:cNvGrpSpPr/>
              <p:nvPr/>
            </p:nvGrpSpPr>
            <p:grpSpPr>
              <a:xfrm>
                <a:off x="3276600" y="1828800"/>
                <a:ext cx="1371600" cy="1219200"/>
                <a:chOff x="1600200" y="4659085"/>
                <a:chExt cx="1752601" cy="129748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4" name="组合 16"/>
                <p:cNvGrpSpPr/>
                <p:nvPr/>
              </p:nvGrpSpPr>
              <p:grpSpPr>
                <a:xfrm>
                  <a:off x="1600200" y="4659085"/>
                  <a:ext cx="1752601" cy="1284515"/>
                  <a:chOff x="4068416" y="4406151"/>
                  <a:chExt cx="1219201" cy="1057835"/>
                </a:xfrm>
              </p:grpSpPr>
              <p:sp>
                <p:nvSpPr>
                  <p:cNvPr id="144" name="矩形 17"/>
                  <p:cNvSpPr/>
                  <p:nvPr/>
                </p:nvSpPr>
                <p:spPr bwMode="auto">
                  <a:xfrm>
                    <a:off x="4068417" y="4406151"/>
                    <a:ext cx="1219200" cy="1524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5" name="矩形 18"/>
                  <p:cNvSpPr/>
                  <p:nvPr/>
                </p:nvSpPr>
                <p:spPr bwMode="auto">
                  <a:xfrm>
                    <a:off x="4068416" y="4558550"/>
                    <a:ext cx="1219200" cy="533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6" name="矩形 19"/>
                  <p:cNvSpPr/>
                  <p:nvPr/>
                </p:nvSpPr>
                <p:spPr bwMode="auto">
                  <a:xfrm>
                    <a:off x="4482547" y="5096433"/>
                    <a:ext cx="381000" cy="762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7" name="矩形 20"/>
                  <p:cNvSpPr/>
                  <p:nvPr/>
                </p:nvSpPr>
                <p:spPr bwMode="auto">
                  <a:xfrm>
                    <a:off x="4482547" y="5159186"/>
                    <a:ext cx="381000" cy="304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143" name="弦形 42"/>
                <p:cNvSpPr/>
                <p:nvPr/>
              </p:nvSpPr>
              <p:spPr bwMode="auto">
                <a:xfrm rot="5400000">
                  <a:off x="2012815" y="4997585"/>
                  <a:ext cx="927370" cy="990600"/>
                </a:xfrm>
                <a:prstGeom prst="chord">
                  <a:avLst>
                    <a:gd name="adj1" fmla="val 5561048"/>
                    <a:gd name="adj2" fmla="val 16061966"/>
                  </a:avLst>
                </a:prstGeom>
                <a:solidFill>
                  <a:schemeClr val="bg1">
                    <a:lumMod val="50000"/>
                  </a:schemeClr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38" name="Curved Connector 42"/>
              <p:cNvCxnSpPr>
                <a:endCxn id="143" idx="2"/>
              </p:cNvCxnSpPr>
              <p:nvPr/>
            </p:nvCxnSpPr>
            <p:spPr bwMode="auto">
              <a:xfrm rot="16200000" flipH="1">
                <a:off x="3579106" y="2212094"/>
                <a:ext cx="385632" cy="381044"/>
              </a:xfrm>
              <a:prstGeom prst="curvedConnector5">
                <a:avLst>
                  <a:gd name="adj1" fmla="val 1927"/>
                  <a:gd name="adj2" fmla="val 74350"/>
                  <a:gd name="adj3" fmla="val 52576"/>
                </a:avLst>
              </a:prstGeom>
              <a:solidFill>
                <a:schemeClr val="accent1"/>
              </a:solidFill>
              <a:ln w="571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Curved Connector 42"/>
              <p:cNvCxnSpPr/>
              <p:nvPr/>
            </p:nvCxnSpPr>
            <p:spPr bwMode="auto">
              <a:xfrm rot="5400000">
                <a:off x="4114800" y="2286000"/>
                <a:ext cx="381000" cy="228600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571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Curved Connector 42"/>
              <p:cNvCxnSpPr/>
              <p:nvPr/>
            </p:nvCxnSpPr>
            <p:spPr bwMode="auto">
              <a:xfrm rot="16200000" flipH="1">
                <a:off x="3579106" y="2364494"/>
                <a:ext cx="233232" cy="228644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762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Curved Connector 42"/>
              <p:cNvCxnSpPr/>
              <p:nvPr/>
            </p:nvCxnSpPr>
            <p:spPr bwMode="auto">
              <a:xfrm rot="16200000" flipH="1">
                <a:off x="3810000" y="2286000"/>
                <a:ext cx="533400" cy="76200"/>
              </a:xfrm>
              <a:prstGeom prst="curvedConnector3">
                <a:avLst>
                  <a:gd name="adj1" fmla="val 74286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" name="Group 21"/>
            <p:cNvGrpSpPr/>
            <p:nvPr/>
          </p:nvGrpSpPr>
          <p:grpSpPr>
            <a:xfrm>
              <a:off x="4254400" y="1447800"/>
              <a:ext cx="470000" cy="422031"/>
              <a:chOff x="3452870" y="4470400"/>
              <a:chExt cx="503261" cy="422031"/>
            </a:xfrm>
          </p:grpSpPr>
          <p:sp>
            <p:nvSpPr>
              <p:cNvPr id="131" name="Oval 19"/>
              <p:cNvSpPr/>
              <p:nvPr/>
            </p:nvSpPr>
            <p:spPr bwMode="auto">
              <a:xfrm>
                <a:off x="3493477" y="4470400"/>
                <a:ext cx="429846" cy="42203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452870" y="4481355"/>
                <a:ext cx="5032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01</a:t>
                </a:r>
                <a:endPara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 21"/>
            <p:cNvGrpSpPr/>
            <p:nvPr/>
          </p:nvGrpSpPr>
          <p:grpSpPr>
            <a:xfrm>
              <a:off x="5563970" y="1447800"/>
              <a:ext cx="455830" cy="422031"/>
              <a:chOff x="3460458" y="4470400"/>
              <a:chExt cx="488088" cy="422031"/>
            </a:xfrm>
          </p:grpSpPr>
          <p:sp>
            <p:nvSpPr>
              <p:cNvPr id="129" name="Oval 19"/>
              <p:cNvSpPr/>
              <p:nvPr/>
            </p:nvSpPr>
            <p:spPr bwMode="auto">
              <a:xfrm>
                <a:off x="3493477" y="4470400"/>
                <a:ext cx="429846" cy="42203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3460458" y="4481355"/>
                <a:ext cx="4880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11</a:t>
                </a:r>
                <a:endPara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" name="Group 21"/>
            <p:cNvGrpSpPr/>
            <p:nvPr/>
          </p:nvGrpSpPr>
          <p:grpSpPr>
            <a:xfrm>
              <a:off x="6934200" y="1406769"/>
              <a:ext cx="470000" cy="422031"/>
              <a:chOff x="3452871" y="4470400"/>
              <a:chExt cx="503261" cy="422031"/>
            </a:xfrm>
          </p:grpSpPr>
          <p:sp>
            <p:nvSpPr>
              <p:cNvPr id="127" name="Oval 19"/>
              <p:cNvSpPr/>
              <p:nvPr/>
            </p:nvSpPr>
            <p:spPr bwMode="auto">
              <a:xfrm>
                <a:off x="3493477" y="4470400"/>
                <a:ext cx="429846" cy="42203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452871" y="4481355"/>
                <a:ext cx="5032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endPara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oup 21"/>
            <p:cNvGrpSpPr/>
            <p:nvPr/>
          </p:nvGrpSpPr>
          <p:grpSpPr>
            <a:xfrm>
              <a:off x="2806600" y="1447800"/>
              <a:ext cx="470000" cy="422031"/>
              <a:chOff x="3452871" y="4470400"/>
              <a:chExt cx="503261" cy="422031"/>
            </a:xfrm>
          </p:grpSpPr>
          <p:sp>
            <p:nvSpPr>
              <p:cNvPr id="133" name="Oval 19"/>
              <p:cNvSpPr/>
              <p:nvPr/>
            </p:nvSpPr>
            <p:spPr bwMode="auto">
              <a:xfrm>
                <a:off x="3493477" y="4470400"/>
                <a:ext cx="429846" cy="42203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3452871" y="4481355"/>
                <a:ext cx="5032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00</a:t>
                </a:r>
                <a:endPara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9" name="组合 185"/>
          <p:cNvGrpSpPr/>
          <p:nvPr/>
        </p:nvGrpSpPr>
        <p:grpSpPr>
          <a:xfrm>
            <a:off x="4191000" y="4876800"/>
            <a:ext cx="3124200" cy="685800"/>
            <a:chOff x="3429000" y="5334000"/>
            <a:chExt cx="3124200" cy="685800"/>
          </a:xfrm>
        </p:grpSpPr>
        <p:grpSp>
          <p:nvGrpSpPr>
            <p:cNvPr id="20" name="组合 101"/>
            <p:cNvGrpSpPr/>
            <p:nvPr/>
          </p:nvGrpSpPr>
          <p:grpSpPr>
            <a:xfrm>
              <a:off x="3429000" y="5334000"/>
              <a:ext cx="685800" cy="685800"/>
              <a:chOff x="2819400" y="4495800"/>
              <a:chExt cx="685800" cy="685800"/>
            </a:xfrm>
          </p:grpSpPr>
          <p:sp>
            <p:nvSpPr>
              <p:cNvPr id="91" name="矩形 90"/>
              <p:cNvSpPr/>
              <p:nvPr/>
            </p:nvSpPr>
            <p:spPr bwMode="auto">
              <a:xfrm>
                <a:off x="3048000" y="4876800"/>
                <a:ext cx="152400" cy="304800"/>
              </a:xfrm>
              <a:prstGeom prst="rect">
                <a:avLst/>
              </a:prstGeom>
              <a:solidFill>
                <a:srgbClr val="0000FF"/>
              </a:solidFill>
              <a:ln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819400" y="4495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latin typeface="Calibri" pitchFamily="34" charset="0"/>
                    <a:cs typeface="Calibri" pitchFamily="34" charset="0"/>
                  </a:rPr>
                  <a:t>V</a:t>
                </a:r>
                <a:r>
                  <a:rPr lang="en-US" sz="1200" b="1" dirty="0" err="1" smtClean="0">
                    <a:latin typeface="Calibri" pitchFamily="34" charset="0"/>
                    <a:cs typeface="Calibri" pitchFamily="34" charset="0"/>
                  </a:rPr>
                  <a:t>verify</a:t>
                </a:r>
                <a:endParaRPr lang="en-US" sz="1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1" name="组合 105"/>
            <p:cNvGrpSpPr/>
            <p:nvPr/>
          </p:nvGrpSpPr>
          <p:grpSpPr>
            <a:xfrm>
              <a:off x="4648200" y="5334000"/>
              <a:ext cx="685800" cy="685800"/>
              <a:chOff x="2819400" y="4495800"/>
              <a:chExt cx="685800" cy="685800"/>
            </a:xfrm>
          </p:grpSpPr>
          <p:sp>
            <p:nvSpPr>
              <p:cNvPr id="94" name="矩形 93"/>
              <p:cNvSpPr/>
              <p:nvPr/>
            </p:nvSpPr>
            <p:spPr bwMode="auto">
              <a:xfrm>
                <a:off x="3048000" y="4876800"/>
                <a:ext cx="152400" cy="304800"/>
              </a:xfrm>
              <a:prstGeom prst="rect">
                <a:avLst/>
              </a:prstGeom>
              <a:solidFill>
                <a:srgbClr val="0000FF"/>
              </a:solidFill>
              <a:ln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819400" y="4495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latin typeface="Calibri" pitchFamily="34" charset="0"/>
                    <a:cs typeface="Calibri" pitchFamily="34" charset="0"/>
                  </a:rPr>
                  <a:t>V</a:t>
                </a:r>
                <a:r>
                  <a:rPr lang="en-US" sz="1200" b="1" dirty="0" err="1" smtClean="0">
                    <a:latin typeface="Calibri" pitchFamily="34" charset="0"/>
                    <a:cs typeface="Calibri" pitchFamily="34" charset="0"/>
                  </a:rPr>
                  <a:t>verify</a:t>
                </a:r>
                <a:endParaRPr lang="en-US" sz="1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2" name="组合 108"/>
            <p:cNvGrpSpPr/>
            <p:nvPr/>
          </p:nvGrpSpPr>
          <p:grpSpPr>
            <a:xfrm>
              <a:off x="5867400" y="5334000"/>
              <a:ext cx="685800" cy="685800"/>
              <a:chOff x="2819400" y="4495800"/>
              <a:chExt cx="685800" cy="685800"/>
            </a:xfrm>
          </p:grpSpPr>
          <p:sp>
            <p:nvSpPr>
              <p:cNvPr id="97" name="矩形 96"/>
              <p:cNvSpPr/>
              <p:nvPr/>
            </p:nvSpPr>
            <p:spPr bwMode="auto">
              <a:xfrm>
                <a:off x="3048000" y="4876800"/>
                <a:ext cx="152400" cy="304800"/>
              </a:xfrm>
              <a:prstGeom prst="rect">
                <a:avLst/>
              </a:prstGeom>
              <a:solidFill>
                <a:srgbClr val="0000FF"/>
              </a:solidFill>
              <a:ln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819400" y="4495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latin typeface="Calibri" pitchFamily="34" charset="0"/>
                    <a:cs typeface="Calibri" pitchFamily="34" charset="0"/>
                  </a:rPr>
                  <a:t>V</a:t>
                </a:r>
                <a:r>
                  <a:rPr lang="en-US" sz="1200" b="1" dirty="0" err="1" smtClean="0">
                    <a:latin typeface="Calibri" pitchFamily="34" charset="0"/>
                    <a:cs typeface="Calibri" pitchFamily="34" charset="0"/>
                  </a:rPr>
                  <a:t>verify</a:t>
                </a:r>
                <a:endParaRPr lang="en-US" sz="1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组合 97"/>
          <p:cNvGrpSpPr/>
          <p:nvPr/>
        </p:nvGrpSpPr>
        <p:grpSpPr>
          <a:xfrm>
            <a:off x="2819400" y="3886200"/>
            <a:ext cx="685800" cy="1676400"/>
            <a:chOff x="4343400" y="4495800"/>
            <a:chExt cx="685800" cy="1676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矩形 87"/>
            <p:cNvSpPr/>
            <p:nvPr/>
          </p:nvSpPr>
          <p:spPr bwMode="auto">
            <a:xfrm>
              <a:off x="4572000" y="4876800"/>
              <a:ext cx="152400" cy="1295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343400" y="4495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reset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组合 184"/>
          <p:cNvGrpSpPr/>
          <p:nvPr/>
        </p:nvGrpSpPr>
        <p:grpSpPr>
          <a:xfrm>
            <a:off x="3581400" y="4038600"/>
            <a:ext cx="4343400" cy="1524000"/>
            <a:chOff x="2819400" y="4495800"/>
            <a:chExt cx="4343400" cy="1524000"/>
          </a:xfrm>
        </p:grpSpPr>
        <p:sp>
          <p:nvSpPr>
            <p:cNvPr id="99" name="TextBox 98"/>
            <p:cNvSpPr txBox="1"/>
            <p:nvPr/>
          </p:nvSpPr>
          <p:spPr>
            <a:xfrm>
              <a:off x="6705600" y="54864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Calibri" pitchFamily="34" charset="0"/>
                  <a:cs typeface="Calibri" pitchFamily="34" charset="0"/>
                </a:rPr>
                <a:t>…</a:t>
              </a:r>
              <a:endParaRPr lang="en-US" sz="2800" b="1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5" name="组合 117"/>
            <p:cNvGrpSpPr/>
            <p:nvPr/>
          </p:nvGrpSpPr>
          <p:grpSpPr>
            <a:xfrm>
              <a:off x="2819400" y="4953000"/>
              <a:ext cx="685800" cy="1066800"/>
              <a:chOff x="2209800" y="4572000"/>
              <a:chExt cx="685800" cy="1066800"/>
            </a:xfrm>
          </p:grpSpPr>
          <p:sp>
            <p:nvSpPr>
              <p:cNvPr id="101" name="矩形 100"/>
              <p:cNvSpPr/>
              <p:nvPr/>
            </p:nvSpPr>
            <p:spPr bwMode="auto">
              <a:xfrm>
                <a:off x="2438400" y="4953000"/>
                <a:ext cx="1524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209800" y="45720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V</a:t>
                </a:r>
                <a:r>
                  <a:rPr lang="en-US" sz="1200" b="1" dirty="0" smtClean="0">
                    <a:latin typeface="Calibri" pitchFamily="34" charset="0"/>
                    <a:cs typeface="Calibri" pitchFamily="34" charset="0"/>
                  </a:rPr>
                  <a:t>set,0</a:t>
                </a:r>
                <a:endParaRPr lang="en-US" sz="1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6" name="组合 125"/>
            <p:cNvGrpSpPr/>
            <p:nvPr/>
          </p:nvGrpSpPr>
          <p:grpSpPr>
            <a:xfrm>
              <a:off x="4038600" y="4724400"/>
              <a:ext cx="685800" cy="1295400"/>
              <a:chOff x="5867400" y="2133600"/>
              <a:chExt cx="685800" cy="1295400"/>
            </a:xfrm>
          </p:grpSpPr>
          <p:sp>
            <p:nvSpPr>
              <p:cNvPr id="117" name="矩形 116"/>
              <p:cNvSpPr/>
              <p:nvPr/>
            </p:nvSpPr>
            <p:spPr bwMode="auto">
              <a:xfrm>
                <a:off x="6096000" y="2514600"/>
                <a:ext cx="152400" cy="9144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5867400" y="21336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V</a:t>
                </a:r>
                <a:r>
                  <a:rPr lang="en-US" sz="1200" b="1" dirty="0" smtClean="0">
                    <a:latin typeface="Calibri" pitchFamily="34" charset="0"/>
                    <a:cs typeface="Calibri" pitchFamily="34" charset="0"/>
                  </a:rPr>
                  <a:t>set,1</a:t>
                </a:r>
                <a:endParaRPr lang="en-US" sz="1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7" name="组合 129"/>
            <p:cNvGrpSpPr/>
            <p:nvPr/>
          </p:nvGrpSpPr>
          <p:grpSpPr>
            <a:xfrm>
              <a:off x="5257800" y="4495800"/>
              <a:ext cx="685800" cy="1524000"/>
              <a:chOff x="5562600" y="4648200"/>
              <a:chExt cx="685800" cy="1524000"/>
            </a:xfrm>
          </p:grpSpPr>
          <p:sp>
            <p:nvSpPr>
              <p:cNvPr id="177" name="矩形 176"/>
              <p:cNvSpPr/>
              <p:nvPr/>
            </p:nvSpPr>
            <p:spPr bwMode="auto">
              <a:xfrm>
                <a:off x="5791200" y="5029200"/>
                <a:ext cx="152400" cy="1143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5562600" y="46482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V</a:t>
                </a:r>
                <a:r>
                  <a:rPr lang="en-US" sz="1200" b="1" dirty="0" smtClean="0">
                    <a:latin typeface="Calibri" pitchFamily="34" charset="0"/>
                    <a:cs typeface="Calibri" pitchFamily="34" charset="0"/>
                  </a:rPr>
                  <a:t>set,2</a:t>
                </a:r>
                <a:endParaRPr lang="en-US" sz="1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pic>
        <p:nvPicPr>
          <p:cNvPr id="49154" name="Picture 2" descr="C:\Users\lej16\Desktop\99yuh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14400"/>
            <a:ext cx="2834388" cy="2362200"/>
          </a:xfrm>
          <a:prstGeom prst="rect">
            <a:avLst/>
          </a:prstGeom>
          <a:noFill/>
        </p:spPr>
      </p:pic>
      <p:grpSp>
        <p:nvGrpSpPr>
          <p:cNvPr id="28" name="组合 103"/>
          <p:cNvGrpSpPr/>
          <p:nvPr/>
        </p:nvGrpSpPr>
        <p:grpSpPr>
          <a:xfrm>
            <a:off x="685800" y="4191000"/>
            <a:ext cx="1676400" cy="1371600"/>
            <a:chOff x="685800" y="4191000"/>
            <a:chExt cx="1676400" cy="1371600"/>
          </a:xfrm>
        </p:grpSpPr>
        <p:sp>
          <p:nvSpPr>
            <p:cNvPr id="100" name="Left-Right Arrow 7"/>
            <p:cNvSpPr/>
            <p:nvPr/>
          </p:nvSpPr>
          <p:spPr bwMode="auto">
            <a:xfrm rot="5400000">
              <a:off x="1600200" y="4800600"/>
              <a:ext cx="1371600" cy="152400"/>
            </a:xfrm>
            <a:prstGeom prst="leftRightArrow">
              <a:avLst/>
            </a:prstGeom>
            <a:solidFill>
              <a:srgbClr val="0000FF">
                <a:alpha val="70000"/>
              </a:srgb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85800" y="4394537"/>
              <a:ext cx="1600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0000FF"/>
                  </a:solidFill>
                </a:rPr>
                <a:t>Higher than </a:t>
              </a:r>
            </a:p>
            <a:p>
              <a:pPr algn="ctr"/>
              <a:r>
                <a:rPr lang="en-US" altLang="zh-CN" sz="2000" b="1" dirty="0" err="1" smtClean="0">
                  <a:solidFill>
                    <a:srgbClr val="0000FF"/>
                  </a:solidFill>
                </a:rPr>
                <a:t>V</a:t>
              </a:r>
              <a:r>
                <a:rPr lang="en-US" altLang="zh-CN" sz="2000" b="1" baseline="-25000" dirty="0" err="1" smtClean="0">
                  <a:solidFill>
                    <a:srgbClr val="0000FF"/>
                  </a:solidFill>
                </a:rPr>
                <a:t>dd</a:t>
              </a:r>
              <a:r>
                <a:rPr lang="en-US" altLang="zh-CN" sz="2000" b="1" baseline="-25000" dirty="0" smtClean="0">
                  <a:solidFill>
                    <a:srgbClr val="0000FF"/>
                  </a:solidFill>
                </a:rPr>
                <a:t> </a:t>
              </a:r>
              <a:r>
                <a:rPr lang="en-US" altLang="zh-CN" sz="2000" b="1" dirty="0" smtClean="0">
                  <a:solidFill>
                    <a:srgbClr val="0000FF"/>
                  </a:solidFill>
                </a:rPr>
                <a:t>write voltage</a:t>
              </a:r>
              <a:endParaRPr lang="zh-CN" alt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9" name="组合 104"/>
          <p:cNvGrpSpPr/>
          <p:nvPr/>
        </p:nvGrpSpPr>
        <p:grpSpPr>
          <a:xfrm>
            <a:off x="2667000" y="5638800"/>
            <a:ext cx="4724400" cy="533400"/>
            <a:chOff x="2667000" y="5638800"/>
            <a:chExt cx="4724400" cy="533400"/>
          </a:xfrm>
        </p:grpSpPr>
        <p:sp>
          <p:nvSpPr>
            <p:cNvPr id="96" name="Left-Right Arrow 7"/>
            <p:cNvSpPr/>
            <p:nvPr/>
          </p:nvSpPr>
          <p:spPr bwMode="auto">
            <a:xfrm>
              <a:off x="2667000" y="5638800"/>
              <a:ext cx="4648200" cy="152400"/>
            </a:xfrm>
            <a:prstGeom prst="leftRightArrow">
              <a:avLst/>
            </a:prstGeom>
            <a:solidFill>
              <a:srgbClr val="0000FF">
                <a:alpha val="70000"/>
              </a:srgb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667000" y="5772090"/>
              <a:ext cx="472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0000FF"/>
                  </a:solidFill>
                </a:rPr>
                <a:t>Nondeterministic write</a:t>
              </a:r>
              <a:endParaRPr lang="zh-CN" altLang="en-US" sz="2000" b="1" dirty="0">
                <a:solidFill>
                  <a:srgbClr val="0000FF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3"/>
          <p:cNvGrpSpPr/>
          <p:nvPr/>
        </p:nvGrpSpPr>
        <p:grpSpPr>
          <a:xfrm>
            <a:off x="2328446" y="3962400"/>
            <a:ext cx="5977354" cy="1938754"/>
            <a:chOff x="1566446" y="4419600"/>
            <a:chExt cx="5977354" cy="1938754"/>
          </a:xfrm>
        </p:grpSpPr>
        <p:sp>
          <p:nvSpPr>
            <p:cNvPr id="86" name="Rectangle 31"/>
            <p:cNvSpPr/>
            <p:nvPr/>
          </p:nvSpPr>
          <p:spPr bwMode="auto">
            <a:xfrm>
              <a:off x="1600200" y="4419600"/>
              <a:ext cx="5943600" cy="18288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2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grpSp>
          <p:nvGrpSpPr>
            <p:cNvPr id="3" name="组合 70"/>
            <p:cNvGrpSpPr/>
            <p:nvPr/>
          </p:nvGrpSpPr>
          <p:grpSpPr>
            <a:xfrm>
              <a:off x="1566446" y="4572000"/>
              <a:ext cx="5901154" cy="1786354"/>
              <a:chOff x="1490246" y="1295400"/>
              <a:chExt cx="5901154" cy="1786354"/>
            </a:xfrm>
          </p:grpSpPr>
          <p:cxnSp>
            <p:nvCxnSpPr>
              <p:cNvPr id="180" name="直接箭头连接符 179"/>
              <p:cNvCxnSpPr/>
              <p:nvPr/>
            </p:nvCxnSpPr>
            <p:spPr bwMode="auto">
              <a:xfrm flipV="1">
                <a:off x="1828800" y="1295400"/>
                <a:ext cx="0" cy="144780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2" name="TextBox 181"/>
              <p:cNvSpPr txBox="1"/>
              <p:nvPr/>
            </p:nvSpPr>
            <p:spPr>
              <a:xfrm rot="16200000">
                <a:off x="1202322" y="1659522"/>
                <a:ext cx="9144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cs typeface="Calibri" pitchFamily="34" charset="0"/>
                  </a:rPr>
                  <a:t>Voltage</a:t>
                </a:r>
                <a:endParaRPr lang="en-US" sz="1600" b="1" dirty="0">
                  <a:cs typeface="Calibri" pitchFamily="34" charset="0"/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6631518" y="2743200"/>
                <a:ext cx="6836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+mj-lt"/>
                    <a:cs typeface="Calibri" pitchFamily="34" charset="0"/>
                  </a:rPr>
                  <a:t>Time</a:t>
                </a:r>
                <a:endParaRPr lang="en-US" sz="1600" b="1" dirty="0">
                  <a:latin typeface="+mj-lt"/>
                  <a:cs typeface="Calibri" pitchFamily="34" charset="0"/>
                </a:endParaRPr>
              </a:p>
            </p:txBody>
          </p:sp>
          <p:cxnSp>
            <p:nvCxnSpPr>
              <p:cNvPr id="181" name="直接箭头连接符 180"/>
              <p:cNvCxnSpPr/>
              <p:nvPr/>
            </p:nvCxnSpPr>
            <p:spPr bwMode="auto">
              <a:xfrm>
                <a:off x="1828800" y="2743200"/>
                <a:ext cx="5562600" cy="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Multi-Level Cell and PCM write</a:t>
            </a:r>
          </a:p>
        </p:txBody>
      </p:sp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4</a:t>
            </a:fld>
            <a:endParaRPr lang="en-US" altLang="zh-TW" b="1" smtClean="0">
              <a:latin typeface="Calibri" pitchFamily="34" charset="0"/>
              <a:cs typeface="Arial" charset="0"/>
            </a:endParaRPr>
          </a:p>
        </p:txBody>
      </p:sp>
      <p:sp>
        <p:nvSpPr>
          <p:cNvPr id="456" name="TextBox 455"/>
          <p:cNvSpPr txBox="1"/>
          <p:nvPr/>
        </p:nvSpPr>
        <p:spPr>
          <a:xfrm>
            <a:off x="4191000" y="3119735"/>
            <a:ext cx="3962400" cy="461665"/>
          </a:xfrm>
          <a:prstGeom prst="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Capacity ↑ Cost-per-bit ↓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组合 74"/>
          <p:cNvGrpSpPr/>
          <p:nvPr/>
        </p:nvGrpSpPr>
        <p:grpSpPr>
          <a:xfrm>
            <a:off x="4013000" y="2209800"/>
            <a:ext cx="4343400" cy="762000"/>
            <a:chOff x="2514600" y="2514600"/>
            <a:chExt cx="4343400" cy="762000"/>
          </a:xfrm>
        </p:grpSpPr>
        <p:sp>
          <p:nvSpPr>
            <p:cNvPr id="118" name="Left-Right Arrow 7"/>
            <p:cNvSpPr/>
            <p:nvPr/>
          </p:nvSpPr>
          <p:spPr bwMode="auto">
            <a:xfrm>
              <a:off x="3352800" y="2514600"/>
              <a:ext cx="2590800" cy="304800"/>
            </a:xfrm>
            <a:prstGeom prst="leftRightArrow">
              <a:avLst/>
            </a:prstGeom>
            <a:solidFill>
              <a:srgbClr val="0000FF">
                <a:alpha val="70000"/>
              </a:srgb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514600" y="2814935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0000FF"/>
                  </a:solidFill>
                </a:rPr>
                <a:t>Large Resistance Difference</a:t>
              </a:r>
              <a:endParaRPr lang="zh-CN" altLang="en-US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组合 33"/>
          <p:cNvGrpSpPr/>
          <p:nvPr/>
        </p:nvGrpSpPr>
        <p:grpSpPr>
          <a:xfrm>
            <a:off x="3479600" y="1219200"/>
            <a:ext cx="1024128" cy="905256"/>
            <a:chOff x="1600200" y="4659085"/>
            <a:chExt cx="1752601" cy="1297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" name="组合 16"/>
            <p:cNvGrpSpPr/>
            <p:nvPr/>
          </p:nvGrpSpPr>
          <p:grpSpPr>
            <a:xfrm>
              <a:off x="1600200" y="4659085"/>
              <a:ext cx="1752601" cy="1284515"/>
              <a:chOff x="4068416" y="4406151"/>
              <a:chExt cx="1219201" cy="1057835"/>
            </a:xfrm>
          </p:grpSpPr>
          <p:sp>
            <p:nvSpPr>
              <p:cNvPr id="169" name="矩形 17"/>
              <p:cNvSpPr/>
              <p:nvPr/>
            </p:nvSpPr>
            <p:spPr bwMode="auto">
              <a:xfrm>
                <a:off x="4068417" y="4406151"/>
                <a:ext cx="1219200" cy="1524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矩形 18"/>
              <p:cNvSpPr/>
              <p:nvPr/>
            </p:nvSpPr>
            <p:spPr bwMode="auto">
              <a:xfrm>
                <a:off x="4068416" y="4558550"/>
                <a:ext cx="1219200" cy="533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矩形 19"/>
              <p:cNvSpPr/>
              <p:nvPr/>
            </p:nvSpPr>
            <p:spPr bwMode="auto">
              <a:xfrm>
                <a:off x="4482547" y="5096433"/>
                <a:ext cx="381000" cy="76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矩形 20"/>
              <p:cNvSpPr/>
              <p:nvPr/>
            </p:nvSpPr>
            <p:spPr bwMode="auto">
              <a:xfrm>
                <a:off x="4482547" y="5159186"/>
                <a:ext cx="3810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8" name="弦形 42"/>
            <p:cNvSpPr/>
            <p:nvPr/>
          </p:nvSpPr>
          <p:spPr bwMode="auto">
            <a:xfrm rot="5400000">
              <a:off x="2012815" y="4997585"/>
              <a:ext cx="927370" cy="990600"/>
            </a:xfrm>
            <a:prstGeom prst="chord">
              <a:avLst>
                <a:gd name="adj1" fmla="val 5561048"/>
                <a:gd name="adj2" fmla="val 16061966"/>
              </a:avLst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组合 16"/>
          <p:cNvGrpSpPr/>
          <p:nvPr/>
        </p:nvGrpSpPr>
        <p:grpSpPr>
          <a:xfrm>
            <a:off x="7594400" y="1219200"/>
            <a:ext cx="1024128" cy="905256"/>
            <a:chOff x="4068416" y="4406151"/>
            <a:chExt cx="1219201" cy="1057835"/>
          </a:xfrm>
        </p:grpSpPr>
        <p:sp>
          <p:nvSpPr>
            <p:cNvPr id="163" name="矩形 17"/>
            <p:cNvSpPr/>
            <p:nvPr/>
          </p:nvSpPr>
          <p:spPr bwMode="auto">
            <a:xfrm>
              <a:off x="4068417" y="4406151"/>
              <a:ext cx="1219200" cy="152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矩形 18"/>
            <p:cNvSpPr/>
            <p:nvPr/>
          </p:nvSpPr>
          <p:spPr bwMode="auto">
            <a:xfrm>
              <a:off x="4068416" y="4558550"/>
              <a:ext cx="12192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矩形 19"/>
            <p:cNvSpPr/>
            <p:nvPr/>
          </p:nvSpPr>
          <p:spPr bwMode="auto">
            <a:xfrm>
              <a:off x="4482547" y="5096433"/>
              <a:ext cx="381000" cy="76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矩形 20"/>
            <p:cNvSpPr/>
            <p:nvPr/>
          </p:nvSpPr>
          <p:spPr bwMode="auto">
            <a:xfrm>
              <a:off x="4482547" y="5159186"/>
              <a:ext cx="3810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组合 119"/>
          <p:cNvGrpSpPr/>
          <p:nvPr/>
        </p:nvGrpSpPr>
        <p:grpSpPr>
          <a:xfrm>
            <a:off x="4241600" y="1219200"/>
            <a:ext cx="4597600" cy="905256"/>
            <a:chOff x="2806600" y="1075944"/>
            <a:chExt cx="4597600" cy="905256"/>
          </a:xfrm>
        </p:grpSpPr>
        <p:grpSp>
          <p:nvGrpSpPr>
            <p:cNvPr id="9" name="组合 47"/>
            <p:cNvGrpSpPr/>
            <p:nvPr/>
          </p:nvGrpSpPr>
          <p:grpSpPr>
            <a:xfrm>
              <a:off x="3429000" y="1075944"/>
              <a:ext cx="1024128" cy="905256"/>
              <a:chOff x="4876800" y="1828800"/>
              <a:chExt cx="1371600" cy="1219200"/>
            </a:xfrm>
          </p:grpSpPr>
          <p:grpSp>
            <p:nvGrpSpPr>
              <p:cNvPr id="10" name="组合 33"/>
              <p:cNvGrpSpPr/>
              <p:nvPr/>
            </p:nvGrpSpPr>
            <p:grpSpPr>
              <a:xfrm>
                <a:off x="4876800" y="1828800"/>
                <a:ext cx="1371600" cy="1219200"/>
                <a:chOff x="1600200" y="4659085"/>
                <a:chExt cx="1752601" cy="129748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1" name="组合 16"/>
                <p:cNvGrpSpPr/>
                <p:nvPr/>
              </p:nvGrpSpPr>
              <p:grpSpPr>
                <a:xfrm>
                  <a:off x="1600200" y="4659085"/>
                  <a:ext cx="1752601" cy="1284515"/>
                  <a:chOff x="4068416" y="4406151"/>
                  <a:chExt cx="1219201" cy="1057835"/>
                </a:xfrm>
              </p:grpSpPr>
              <p:sp>
                <p:nvSpPr>
                  <p:cNvPr id="153" name="矩形 17"/>
                  <p:cNvSpPr/>
                  <p:nvPr/>
                </p:nvSpPr>
                <p:spPr bwMode="auto">
                  <a:xfrm>
                    <a:off x="4068417" y="4406151"/>
                    <a:ext cx="1219200" cy="1524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4" name="矩形 18"/>
                  <p:cNvSpPr/>
                  <p:nvPr/>
                </p:nvSpPr>
                <p:spPr bwMode="auto">
                  <a:xfrm>
                    <a:off x="4068416" y="4558550"/>
                    <a:ext cx="1219200" cy="533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5" name="矩形 19"/>
                  <p:cNvSpPr/>
                  <p:nvPr/>
                </p:nvSpPr>
                <p:spPr bwMode="auto">
                  <a:xfrm>
                    <a:off x="4482547" y="5096433"/>
                    <a:ext cx="381000" cy="762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6" name="矩形 20"/>
                  <p:cNvSpPr/>
                  <p:nvPr/>
                </p:nvSpPr>
                <p:spPr bwMode="auto">
                  <a:xfrm>
                    <a:off x="4482547" y="5159186"/>
                    <a:ext cx="381000" cy="304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152" name="弦形 42"/>
                <p:cNvSpPr/>
                <p:nvPr/>
              </p:nvSpPr>
              <p:spPr bwMode="auto">
                <a:xfrm rot="5400000">
                  <a:off x="2012815" y="4997585"/>
                  <a:ext cx="927370" cy="990600"/>
                </a:xfrm>
                <a:prstGeom prst="chord">
                  <a:avLst>
                    <a:gd name="adj1" fmla="val 5561048"/>
                    <a:gd name="adj2" fmla="val 16061966"/>
                  </a:avLst>
                </a:prstGeom>
                <a:solidFill>
                  <a:schemeClr val="bg1">
                    <a:lumMod val="50000"/>
                  </a:schemeClr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49" name="Curved Connector 42"/>
              <p:cNvCxnSpPr/>
              <p:nvPr/>
            </p:nvCxnSpPr>
            <p:spPr bwMode="auto">
              <a:xfrm rot="16200000" flipH="1">
                <a:off x="5103106" y="2212094"/>
                <a:ext cx="385632" cy="381044"/>
              </a:xfrm>
              <a:prstGeom prst="curvedConnector5">
                <a:avLst>
                  <a:gd name="adj1" fmla="val 23663"/>
                  <a:gd name="adj2" fmla="val 64351"/>
                  <a:gd name="adj3" fmla="val 78264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0" name="Curved Connector 42"/>
              <p:cNvCxnSpPr/>
              <p:nvPr/>
            </p:nvCxnSpPr>
            <p:spPr bwMode="auto">
              <a:xfrm rot="5400000">
                <a:off x="5448300" y="2324100"/>
                <a:ext cx="457200" cy="76200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762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组合 48"/>
            <p:cNvGrpSpPr/>
            <p:nvPr/>
          </p:nvGrpSpPr>
          <p:grpSpPr>
            <a:xfrm>
              <a:off x="4800600" y="1075944"/>
              <a:ext cx="1024128" cy="905256"/>
              <a:chOff x="3276600" y="1828800"/>
              <a:chExt cx="1371600" cy="1219200"/>
            </a:xfrm>
          </p:grpSpPr>
          <p:grpSp>
            <p:nvGrpSpPr>
              <p:cNvPr id="13" name="组合 33"/>
              <p:cNvGrpSpPr/>
              <p:nvPr/>
            </p:nvGrpSpPr>
            <p:grpSpPr>
              <a:xfrm>
                <a:off x="3276600" y="1828800"/>
                <a:ext cx="1371600" cy="1219200"/>
                <a:chOff x="1600200" y="4659085"/>
                <a:chExt cx="1752601" cy="129748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4" name="组合 16"/>
                <p:cNvGrpSpPr/>
                <p:nvPr/>
              </p:nvGrpSpPr>
              <p:grpSpPr>
                <a:xfrm>
                  <a:off x="1600200" y="4659085"/>
                  <a:ext cx="1752601" cy="1284515"/>
                  <a:chOff x="4068416" y="4406151"/>
                  <a:chExt cx="1219201" cy="1057835"/>
                </a:xfrm>
              </p:grpSpPr>
              <p:sp>
                <p:nvSpPr>
                  <p:cNvPr id="144" name="矩形 17"/>
                  <p:cNvSpPr/>
                  <p:nvPr/>
                </p:nvSpPr>
                <p:spPr bwMode="auto">
                  <a:xfrm>
                    <a:off x="4068417" y="4406151"/>
                    <a:ext cx="1219200" cy="1524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5" name="矩形 18"/>
                  <p:cNvSpPr/>
                  <p:nvPr/>
                </p:nvSpPr>
                <p:spPr bwMode="auto">
                  <a:xfrm>
                    <a:off x="4068416" y="4558550"/>
                    <a:ext cx="1219200" cy="5334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6" name="矩形 19"/>
                  <p:cNvSpPr/>
                  <p:nvPr/>
                </p:nvSpPr>
                <p:spPr bwMode="auto">
                  <a:xfrm>
                    <a:off x="4482547" y="5096433"/>
                    <a:ext cx="381000" cy="762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7" name="矩形 20"/>
                  <p:cNvSpPr/>
                  <p:nvPr/>
                </p:nvSpPr>
                <p:spPr bwMode="auto">
                  <a:xfrm>
                    <a:off x="4482547" y="5159186"/>
                    <a:ext cx="381000" cy="30480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143" name="弦形 42"/>
                <p:cNvSpPr/>
                <p:nvPr/>
              </p:nvSpPr>
              <p:spPr bwMode="auto">
                <a:xfrm rot="5400000">
                  <a:off x="2012815" y="4997585"/>
                  <a:ext cx="927370" cy="990600"/>
                </a:xfrm>
                <a:prstGeom prst="chord">
                  <a:avLst>
                    <a:gd name="adj1" fmla="val 5561048"/>
                    <a:gd name="adj2" fmla="val 16061966"/>
                  </a:avLst>
                </a:prstGeom>
                <a:solidFill>
                  <a:schemeClr val="bg1">
                    <a:lumMod val="50000"/>
                  </a:schemeClr>
                </a:solidFill>
                <a:ln w="952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38" name="Curved Connector 42"/>
              <p:cNvCxnSpPr>
                <a:endCxn id="143" idx="2"/>
              </p:cNvCxnSpPr>
              <p:nvPr/>
            </p:nvCxnSpPr>
            <p:spPr bwMode="auto">
              <a:xfrm rot="16200000" flipH="1">
                <a:off x="3579106" y="2212094"/>
                <a:ext cx="385632" cy="381044"/>
              </a:xfrm>
              <a:prstGeom prst="curvedConnector5">
                <a:avLst>
                  <a:gd name="adj1" fmla="val 1927"/>
                  <a:gd name="adj2" fmla="val 74350"/>
                  <a:gd name="adj3" fmla="val 52576"/>
                </a:avLst>
              </a:prstGeom>
              <a:solidFill>
                <a:schemeClr val="accent1"/>
              </a:solidFill>
              <a:ln w="571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Curved Connector 42"/>
              <p:cNvCxnSpPr/>
              <p:nvPr/>
            </p:nvCxnSpPr>
            <p:spPr bwMode="auto">
              <a:xfrm rot="5400000">
                <a:off x="4114800" y="2286000"/>
                <a:ext cx="381000" cy="228600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571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Curved Connector 42"/>
              <p:cNvCxnSpPr/>
              <p:nvPr/>
            </p:nvCxnSpPr>
            <p:spPr bwMode="auto">
              <a:xfrm rot="16200000" flipH="1">
                <a:off x="3579106" y="2364494"/>
                <a:ext cx="233232" cy="228644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762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Curved Connector 42"/>
              <p:cNvCxnSpPr/>
              <p:nvPr/>
            </p:nvCxnSpPr>
            <p:spPr bwMode="auto">
              <a:xfrm rot="16200000" flipH="1">
                <a:off x="3810000" y="2286000"/>
                <a:ext cx="533400" cy="76200"/>
              </a:xfrm>
              <a:prstGeom prst="curvedConnector3">
                <a:avLst>
                  <a:gd name="adj1" fmla="val 74286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" name="Group 21"/>
            <p:cNvGrpSpPr/>
            <p:nvPr/>
          </p:nvGrpSpPr>
          <p:grpSpPr>
            <a:xfrm>
              <a:off x="4254400" y="1447800"/>
              <a:ext cx="470000" cy="422031"/>
              <a:chOff x="3452870" y="4470400"/>
              <a:chExt cx="503261" cy="422031"/>
            </a:xfrm>
          </p:grpSpPr>
          <p:sp>
            <p:nvSpPr>
              <p:cNvPr id="131" name="Oval 19"/>
              <p:cNvSpPr/>
              <p:nvPr/>
            </p:nvSpPr>
            <p:spPr bwMode="auto">
              <a:xfrm>
                <a:off x="3493477" y="4470400"/>
                <a:ext cx="429846" cy="42203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452870" y="4481355"/>
                <a:ext cx="5032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01</a:t>
                </a:r>
                <a:endPara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 21"/>
            <p:cNvGrpSpPr/>
            <p:nvPr/>
          </p:nvGrpSpPr>
          <p:grpSpPr>
            <a:xfrm>
              <a:off x="5563970" y="1447800"/>
              <a:ext cx="455830" cy="422031"/>
              <a:chOff x="3460458" y="4470400"/>
              <a:chExt cx="488088" cy="422031"/>
            </a:xfrm>
          </p:grpSpPr>
          <p:sp>
            <p:nvSpPr>
              <p:cNvPr id="129" name="Oval 19"/>
              <p:cNvSpPr/>
              <p:nvPr/>
            </p:nvSpPr>
            <p:spPr bwMode="auto">
              <a:xfrm>
                <a:off x="3493477" y="4470400"/>
                <a:ext cx="429846" cy="42203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3460458" y="4481355"/>
                <a:ext cx="4880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11</a:t>
                </a:r>
                <a:endPara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" name="Group 21"/>
            <p:cNvGrpSpPr/>
            <p:nvPr/>
          </p:nvGrpSpPr>
          <p:grpSpPr>
            <a:xfrm>
              <a:off x="6934200" y="1406769"/>
              <a:ext cx="470000" cy="422031"/>
              <a:chOff x="3452871" y="4470400"/>
              <a:chExt cx="503261" cy="422031"/>
            </a:xfrm>
          </p:grpSpPr>
          <p:sp>
            <p:nvSpPr>
              <p:cNvPr id="127" name="Oval 19"/>
              <p:cNvSpPr/>
              <p:nvPr/>
            </p:nvSpPr>
            <p:spPr bwMode="auto">
              <a:xfrm>
                <a:off x="3493477" y="4470400"/>
                <a:ext cx="429846" cy="42203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452871" y="4481355"/>
                <a:ext cx="5032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endPara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oup 21"/>
            <p:cNvGrpSpPr/>
            <p:nvPr/>
          </p:nvGrpSpPr>
          <p:grpSpPr>
            <a:xfrm>
              <a:off x="2806600" y="1447800"/>
              <a:ext cx="470000" cy="422031"/>
              <a:chOff x="3452871" y="4470400"/>
              <a:chExt cx="503261" cy="422031"/>
            </a:xfrm>
          </p:grpSpPr>
          <p:sp>
            <p:nvSpPr>
              <p:cNvPr id="133" name="Oval 19"/>
              <p:cNvSpPr/>
              <p:nvPr/>
            </p:nvSpPr>
            <p:spPr bwMode="auto">
              <a:xfrm>
                <a:off x="3493477" y="4470400"/>
                <a:ext cx="429846" cy="42203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3452871" y="4481355"/>
                <a:ext cx="5032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00</a:t>
                </a:r>
                <a:endPara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9" name="组合 185"/>
          <p:cNvGrpSpPr/>
          <p:nvPr/>
        </p:nvGrpSpPr>
        <p:grpSpPr>
          <a:xfrm>
            <a:off x="4191000" y="4876800"/>
            <a:ext cx="3124200" cy="685800"/>
            <a:chOff x="3429000" y="5334000"/>
            <a:chExt cx="3124200" cy="685800"/>
          </a:xfrm>
        </p:grpSpPr>
        <p:grpSp>
          <p:nvGrpSpPr>
            <p:cNvPr id="20" name="组合 101"/>
            <p:cNvGrpSpPr/>
            <p:nvPr/>
          </p:nvGrpSpPr>
          <p:grpSpPr>
            <a:xfrm>
              <a:off x="3429000" y="5334000"/>
              <a:ext cx="685800" cy="685800"/>
              <a:chOff x="2819400" y="4495800"/>
              <a:chExt cx="685800" cy="685800"/>
            </a:xfrm>
          </p:grpSpPr>
          <p:sp>
            <p:nvSpPr>
              <p:cNvPr id="91" name="矩形 90"/>
              <p:cNvSpPr/>
              <p:nvPr/>
            </p:nvSpPr>
            <p:spPr bwMode="auto">
              <a:xfrm>
                <a:off x="3048000" y="4876800"/>
                <a:ext cx="152400" cy="304800"/>
              </a:xfrm>
              <a:prstGeom prst="rect">
                <a:avLst/>
              </a:prstGeom>
              <a:solidFill>
                <a:srgbClr val="0000FF"/>
              </a:solidFill>
              <a:ln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819400" y="4495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latin typeface="Calibri" pitchFamily="34" charset="0"/>
                    <a:cs typeface="Calibri" pitchFamily="34" charset="0"/>
                  </a:rPr>
                  <a:t>V</a:t>
                </a:r>
                <a:r>
                  <a:rPr lang="en-US" sz="1200" b="1" dirty="0" err="1" smtClean="0">
                    <a:latin typeface="Calibri" pitchFamily="34" charset="0"/>
                    <a:cs typeface="Calibri" pitchFamily="34" charset="0"/>
                  </a:rPr>
                  <a:t>verify</a:t>
                </a:r>
                <a:endParaRPr lang="en-US" sz="1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1" name="组合 105"/>
            <p:cNvGrpSpPr/>
            <p:nvPr/>
          </p:nvGrpSpPr>
          <p:grpSpPr>
            <a:xfrm>
              <a:off x="4648200" y="5334000"/>
              <a:ext cx="685800" cy="685800"/>
              <a:chOff x="2819400" y="4495800"/>
              <a:chExt cx="685800" cy="685800"/>
            </a:xfrm>
          </p:grpSpPr>
          <p:sp>
            <p:nvSpPr>
              <p:cNvPr id="94" name="矩形 93"/>
              <p:cNvSpPr/>
              <p:nvPr/>
            </p:nvSpPr>
            <p:spPr bwMode="auto">
              <a:xfrm>
                <a:off x="3048000" y="4876800"/>
                <a:ext cx="152400" cy="304800"/>
              </a:xfrm>
              <a:prstGeom prst="rect">
                <a:avLst/>
              </a:prstGeom>
              <a:solidFill>
                <a:srgbClr val="0000FF"/>
              </a:solidFill>
              <a:ln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819400" y="4495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latin typeface="Calibri" pitchFamily="34" charset="0"/>
                    <a:cs typeface="Calibri" pitchFamily="34" charset="0"/>
                  </a:rPr>
                  <a:t>V</a:t>
                </a:r>
                <a:r>
                  <a:rPr lang="en-US" sz="1200" b="1" dirty="0" err="1" smtClean="0">
                    <a:latin typeface="Calibri" pitchFamily="34" charset="0"/>
                    <a:cs typeface="Calibri" pitchFamily="34" charset="0"/>
                  </a:rPr>
                  <a:t>verify</a:t>
                </a:r>
                <a:endParaRPr lang="en-US" sz="1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2" name="组合 108"/>
            <p:cNvGrpSpPr/>
            <p:nvPr/>
          </p:nvGrpSpPr>
          <p:grpSpPr>
            <a:xfrm>
              <a:off x="5867400" y="5334000"/>
              <a:ext cx="685800" cy="685800"/>
              <a:chOff x="2819400" y="4495800"/>
              <a:chExt cx="685800" cy="685800"/>
            </a:xfrm>
          </p:grpSpPr>
          <p:sp>
            <p:nvSpPr>
              <p:cNvPr id="97" name="矩形 96"/>
              <p:cNvSpPr/>
              <p:nvPr/>
            </p:nvSpPr>
            <p:spPr bwMode="auto">
              <a:xfrm>
                <a:off x="3048000" y="4876800"/>
                <a:ext cx="152400" cy="304800"/>
              </a:xfrm>
              <a:prstGeom prst="rect">
                <a:avLst/>
              </a:prstGeom>
              <a:solidFill>
                <a:srgbClr val="0000FF"/>
              </a:solidFill>
              <a:ln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819400" y="4495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latin typeface="Calibri" pitchFamily="34" charset="0"/>
                    <a:cs typeface="Calibri" pitchFamily="34" charset="0"/>
                  </a:rPr>
                  <a:t>V</a:t>
                </a:r>
                <a:r>
                  <a:rPr lang="en-US" sz="1200" b="1" dirty="0" err="1" smtClean="0">
                    <a:latin typeface="Calibri" pitchFamily="34" charset="0"/>
                    <a:cs typeface="Calibri" pitchFamily="34" charset="0"/>
                  </a:rPr>
                  <a:t>verify</a:t>
                </a:r>
                <a:endParaRPr lang="en-US" sz="1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组合 97"/>
          <p:cNvGrpSpPr/>
          <p:nvPr/>
        </p:nvGrpSpPr>
        <p:grpSpPr>
          <a:xfrm>
            <a:off x="2819400" y="3886200"/>
            <a:ext cx="685800" cy="1676400"/>
            <a:chOff x="4343400" y="4495800"/>
            <a:chExt cx="685800" cy="1676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矩形 87"/>
            <p:cNvSpPr/>
            <p:nvPr/>
          </p:nvSpPr>
          <p:spPr bwMode="auto">
            <a:xfrm>
              <a:off x="4572000" y="4876800"/>
              <a:ext cx="152400" cy="1295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343400" y="4495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reset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组合 184"/>
          <p:cNvGrpSpPr/>
          <p:nvPr/>
        </p:nvGrpSpPr>
        <p:grpSpPr>
          <a:xfrm>
            <a:off x="3581400" y="4038600"/>
            <a:ext cx="4343400" cy="1524000"/>
            <a:chOff x="2819400" y="4495800"/>
            <a:chExt cx="4343400" cy="1524000"/>
          </a:xfrm>
        </p:grpSpPr>
        <p:sp>
          <p:nvSpPr>
            <p:cNvPr id="99" name="TextBox 98"/>
            <p:cNvSpPr txBox="1"/>
            <p:nvPr/>
          </p:nvSpPr>
          <p:spPr>
            <a:xfrm>
              <a:off x="6705600" y="54864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Calibri" pitchFamily="34" charset="0"/>
                  <a:cs typeface="Calibri" pitchFamily="34" charset="0"/>
                </a:rPr>
                <a:t>…</a:t>
              </a:r>
              <a:endParaRPr lang="en-US" sz="2800" b="1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5" name="组合 117"/>
            <p:cNvGrpSpPr/>
            <p:nvPr/>
          </p:nvGrpSpPr>
          <p:grpSpPr>
            <a:xfrm>
              <a:off x="2819400" y="4953000"/>
              <a:ext cx="685800" cy="1066800"/>
              <a:chOff x="2209800" y="4572000"/>
              <a:chExt cx="685800" cy="1066800"/>
            </a:xfrm>
          </p:grpSpPr>
          <p:sp>
            <p:nvSpPr>
              <p:cNvPr id="101" name="矩形 100"/>
              <p:cNvSpPr/>
              <p:nvPr/>
            </p:nvSpPr>
            <p:spPr bwMode="auto">
              <a:xfrm>
                <a:off x="2438400" y="4953000"/>
                <a:ext cx="1524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209800" y="45720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V</a:t>
                </a:r>
                <a:r>
                  <a:rPr lang="en-US" sz="1200" b="1" dirty="0" smtClean="0">
                    <a:latin typeface="Calibri" pitchFamily="34" charset="0"/>
                    <a:cs typeface="Calibri" pitchFamily="34" charset="0"/>
                  </a:rPr>
                  <a:t>set,0</a:t>
                </a:r>
                <a:endParaRPr lang="en-US" sz="1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6" name="组合 125"/>
            <p:cNvGrpSpPr/>
            <p:nvPr/>
          </p:nvGrpSpPr>
          <p:grpSpPr>
            <a:xfrm>
              <a:off x="4038600" y="4724400"/>
              <a:ext cx="685800" cy="1295400"/>
              <a:chOff x="5867400" y="2133600"/>
              <a:chExt cx="685800" cy="1295400"/>
            </a:xfrm>
          </p:grpSpPr>
          <p:sp>
            <p:nvSpPr>
              <p:cNvPr id="117" name="矩形 116"/>
              <p:cNvSpPr/>
              <p:nvPr/>
            </p:nvSpPr>
            <p:spPr bwMode="auto">
              <a:xfrm>
                <a:off x="6096000" y="2514600"/>
                <a:ext cx="152400" cy="9144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5867400" y="21336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V</a:t>
                </a:r>
                <a:r>
                  <a:rPr lang="en-US" sz="1200" b="1" dirty="0" smtClean="0">
                    <a:latin typeface="Calibri" pitchFamily="34" charset="0"/>
                    <a:cs typeface="Calibri" pitchFamily="34" charset="0"/>
                  </a:rPr>
                  <a:t>set,1</a:t>
                </a:r>
                <a:endParaRPr lang="en-US" sz="1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7" name="组合 129"/>
            <p:cNvGrpSpPr/>
            <p:nvPr/>
          </p:nvGrpSpPr>
          <p:grpSpPr>
            <a:xfrm>
              <a:off x="5257800" y="4495800"/>
              <a:ext cx="685800" cy="1524000"/>
              <a:chOff x="5562600" y="4648200"/>
              <a:chExt cx="685800" cy="1524000"/>
            </a:xfrm>
          </p:grpSpPr>
          <p:sp>
            <p:nvSpPr>
              <p:cNvPr id="177" name="矩形 176"/>
              <p:cNvSpPr/>
              <p:nvPr/>
            </p:nvSpPr>
            <p:spPr bwMode="auto">
              <a:xfrm>
                <a:off x="5791200" y="5029200"/>
                <a:ext cx="152400" cy="1143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5562600" y="46482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V</a:t>
                </a:r>
                <a:r>
                  <a:rPr lang="en-US" sz="1200" b="1" dirty="0" smtClean="0">
                    <a:latin typeface="Calibri" pitchFamily="34" charset="0"/>
                    <a:cs typeface="Calibri" pitchFamily="34" charset="0"/>
                  </a:rPr>
                  <a:t>set,2</a:t>
                </a:r>
                <a:endParaRPr lang="en-US" sz="1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pic>
        <p:nvPicPr>
          <p:cNvPr id="49154" name="Picture 2" descr="C:\Users\lej16\Desktop\99yuh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14400"/>
            <a:ext cx="2834388" cy="2362200"/>
          </a:xfrm>
          <a:prstGeom prst="rect">
            <a:avLst/>
          </a:prstGeom>
          <a:noFill/>
        </p:spPr>
      </p:pic>
      <p:grpSp>
        <p:nvGrpSpPr>
          <p:cNvPr id="104" name="组合 103"/>
          <p:cNvGrpSpPr/>
          <p:nvPr/>
        </p:nvGrpSpPr>
        <p:grpSpPr>
          <a:xfrm>
            <a:off x="685800" y="4191000"/>
            <a:ext cx="1676400" cy="1371600"/>
            <a:chOff x="685800" y="4191000"/>
            <a:chExt cx="1676400" cy="1371600"/>
          </a:xfrm>
        </p:grpSpPr>
        <p:sp>
          <p:nvSpPr>
            <p:cNvPr id="100" name="Left-Right Arrow 7"/>
            <p:cNvSpPr/>
            <p:nvPr/>
          </p:nvSpPr>
          <p:spPr bwMode="auto">
            <a:xfrm rot="5400000">
              <a:off x="1600200" y="4800600"/>
              <a:ext cx="1371600" cy="152400"/>
            </a:xfrm>
            <a:prstGeom prst="leftRightArrow">
              <a:avLst/>
            </a:prstGeom>
            <a:solidFill>
              <a:srgbClr val="0000FF">
                <a:alpha val="70000"/>
              </a:srgb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85800" y="4394537"/>
              <a:ext cx="1600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0000FF"/>
                  </a:solidFill>
                </a:rPr>
                <a:t>Higher than </a:t>
              </a:r>
            </a:p>
            <a:p>
              <a:pPr algn="ctr"/>
              <a:r>
                <a:rPr lang="en-US" altLang="zh-CN" sz="2000" b="1" dirty="0" err="1" smtClean="0">
                  <a:solidFill>
                    <a:srgbClr val="0000FF"/>
                  </a:solidFill>
                </a:rPr>
                <a:t>V</a:t>
              </a:r>
              <a:r>
                <a:rPr lang="en-US" altLang="zh-CN" sz="2000" b="1" baseline="-25000" dirty="0" err="1" smtClean="0">
                  <a:solidFill>
                    <a:srgbClr val="0000FF"/>
                  </a:solidFill>
                </a:rPr>
                <a:t>dd</a:t>
              </a:r>
              <a:r>
                <a:rPr lang="en-US" altLang="zh-CN" sz="2000" b="1" baseline="-25000" dirty="0" smtClean="0">
                  <a:solidFill>
                    <a:srgbClr val="0000FF"/>
                  </a:solidFill>
                </a:rPr>
                <a:t> </a:t>
              </a:r>
              <a:r>
                <a:rPr lang="en-US" altLang="zh-CN" sz="2000" b="1" dirty="0" smtClean="0">
                  <a:solidFill>
                    <a:srgbClr val="0000FF"/>
                  </a:solidFill>
                </a:rPr>
                <a:t>write voltage</a:t>
              </a:r>
              <a:endParaRPr lang="zh-CN" alt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2667000" y="5638800"/>
            <a:ext cx="4724400" cy="533400"/>
            <a:chOff x="2667000" y="5638800"/>
            <a:chExt cx="4724400" cy="533400"/>
          </a:xfrm>
        </p:grpSpPr>
        <p:sp>
          <p:nvSpPr>
            <p:cNvPr id="96" name="Left-Right Arrow 7"/>
            <p:cNvSpPr/>
            <p:nvPr/>
          </p:nvSpPr>
          <p:spPr bwMode="auto">
            <a:xfrm>
              <a:off x="2667000" y="5638800"/>
              <a:ext cx="4648200" cy="152400"/>
            </a:xfrm>
            <a:prstGeom prst="leftRightArrow">
              <a:avLst/>
            </a:prstGeom>
            <a:solidFill>
              <a:srgbClr val="0000FF">
                <a:alpha val="70000"/>
              </a:srgb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Humnst777 BT" pitchFamily="34" charset="0"/>
                <a:ea typeface="굴림" pitchFamily="50" charset="-127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667000" y="5772090"/>
              <a:ext cx="472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0000FF"/>
                  </a:solidFill>
                </a:rPr>
                <a:t>Nondeterministic write</a:t>
              </a:r>
              <a:endParaRPr lang="zh-CN" alt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0" y="914400"/>
            <a:ext cx="9144000" cy="2743200"/>
            <a:chOff x="0" y="685800"/>
            <a:chExt cx="9144000" cy="28956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0" y="685800"/>
              <a:ext cx="9144000" cy="2895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Rectangle 83"/>
            <p:cNvSpPr/>
            <p:nvPr/>
          </p:nvSpPr>
          <p:spPr>
            <a:xfrm>
              <a:off x="457200" y="2133600"/>
              <a:ext cx="8313023" cy="9355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i="1" dirty="0" smtClean="0">
                  <a:solidFill>
                    <a:srgbClr val="FF0000"/>
                  </a:solidFill>
                </a:rPr>
                <a:t>More write power and energy</a:t>
              </a:r>
              <a:endParaRPr lang="en-US" sz="40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0" y="3429000"/>
            <a:ext cx="9144000" cy="3048000"/>
            <a:chOff x="0" y="3810000"/>
            <a:chExt cx="9144000" cy="3048000"/>
          </a:xfrm>
        </p:grpSpPr>
        <p:sp>
          <p:nvSpPr>
            <p:cNvPr id="111" name="矩形 110"/>
            <p:cNvSpPr/>
            <p:nvPr/>
          </p:nvSpPr>
          <p:spPr bwMode="auto">
            <a:xfrm>
              <a:off x="0" y="3810000"/>
              <a:ext cx="9144000" cy="304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tangle 83"/>
            <p:cNvSpPr/>
            <p:nvPr/>
          </p:nvSpPr>
          <p:spPr>
            <a:xfrm>
              <a:off x="457200" y="4343400"/>
              <a:ext cx="8305800" cy="8467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i="1" dirty="0" smtClean="0">
                  <a:solidFill>
                    <a:srgbClr val="FF0000"/>
                  </a:solidFill>
                </a:rPr>
                <a:t>Write is non-deterministic</a:t>
              </a:r>
              <a:endParaRPr lang="en-US" sz="4000" b="1" i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C:\Users\lej16\Desktop\pcm_baseline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630" y="1219200"/>
            <a:ext cx="8683770" cy="2533606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PCM DIMM and Chip Architecture</a:t>
            </a:r>
          </a:p>
        </p:txBody>
      </p:sp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5</a:t>
            </a:fld>
            <a:endParaRPr lang="en-US" altLang="zh-TW" b="1" smtClean="0">
              <a:latin typeface="Calibri" pitchFamily="34" charset="0"/>
              <a:cs typeface="Arial" charset="0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7848600" y="2057295"/>
            <a:ext cx="1066800" cy="40011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4" name="椭圆 263"/>
          <p:cNvSpPr/>
          <p:nvPr/>
        </p:nvSpPr>
        <p:spPr bwMode="auto">
          <a:xfrm>
            <a:off x="3886200" y="1466806"/>
            <a:ext cx="1295400" cy="1219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85800" y="4267200"/>
            <a:ext cx="7772400" cy="838200"/>
            <a:chOff x="685800" y="4572000"/>
            <a:chExt cx="7772400" cy="838200"/>
          </a:xfrm>
        </p:grpSpPr>
        <p:grpSp>
          <p:nvGrpSpPr>
            <p:cNvPr id="121" name="组合 185"/>
            <p:cNvGrpSpPr/>
            <p:nvPr/>
          </p:nvGrpSpPr>
          <p:grpSpPr>
            <a:xfrm>
              <a:off x="685800" y="4572000"/>
              <a:ext cx="7772400" cy="400110"/>
              <a:chOff x="1314001" y="4171890"/>
              <a:chExt cx="7772400" cy="400110"/>
            </a:xfrm>
          </p:grpSpPr>
          <p:grpSp>
            <p:nvGrpSpPr>
              <p:cNvPr id="123" name="组合 178"/>
              <p:cNvGrpSpPr/>
              <p:nvPr/>
            </p:nvGrpSpPr>
            <p:grpSpPr>
              <a:xfrm>
                <a:off x="1314001" y="4171890"/>
                <a:ext cx="362399" cy="400110"/>
                <a:chOff x="711682" y="3257490"/>
                <a:chExt cx="362399" cy="400110"/>
              </a:xfrm>
            </p:grpSpPr>
            <p:sp>
              <p:nvSpPr>
                <p:cNvPr id="125" name="Oval 19"/>
                <p:cNvSpPr/>
                <p:nvPr/>
              </p:nvSpPr>
              <p:spPr bwMode="auto">
                <a:xfrm>
                  <a:off x="711682" y="3276600"/>
                  <a:ext cx="362399" cy="33487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umnst777 BT" pitchFamily="34" charset="0"/>
                    <a:ea typeface="굴림" pitchFamily="50" charset="-127"/>
                  </a:endParaRP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729235" y="3257490"/>
                  <a:ext cx="3273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FF00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en-US" sz="20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4" name="TextBox 123"/>
              <p:cNvSpPr txBox="1"/>
              <p:nvPr/>
            </p:nvSpPr>
            <p:spPr>
              <a:xfrm>
                <a:off x="1716405" y="4171890"/>
                <a:ext cx="73699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/>
                <a:r>
                  <a:rPr lang="en-US" altLang="zh-CN" sz="2000" b="1" kern="0" dirty="0" smtClean="0">
                    <a:cs typeface="Arial" charset="0"/>
                  </a:rPr>
                  <a:t>Bridge Chip</a:t>
                </a:r>
                <a:r>
                  <a:rPr lang="en-US" altLang="zh-CN" sz="1600" kern="0" dirty="0" smtClean="0">
                    <a:cs typeface="Arial" charset="0"/>
                  </a:rPr>
                  <a:t>[FANG_PACT2011]</a:t>
                </a:r>
                <a:r>
                  <a:rPr lang="en-US" altLang="zh-CN" sz="2000" kern="0" dirty="0" smtClean="0">
                    <a:cs typeface="Arial" charset="0"/>
                  </a:rPr>
                  <a:t>: handles non-deterministic write  </a:t>
                </a:r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1066800" y="5010090"/>
              <a:ext cx="739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/>
              <a:r>
                <a:rPr lang="en-US" altLang="zh-CN" sz="2000" b="1" kern="0" dirty="0" smtClean="0">
                  <a:cs typeface="Arial" charset="0"/>
                </a:rPr>
                <a:t>Iteration Manager (IM)</a:t>
              </a:r>
              <a:r>
                <a:rPr lang="en-US" altLang="zh-CN" sz="2000" kern="0" dirty="0" smtClean="0">
                  <a:cs typeface="Arial" charset="0"/>
                </a:rPr>
                <a:t>: iterative programming algorithm </a:t>
              </a:r>
              <a:endParaRPr lang="en-US" altLang="zh-CN" sz="1600" kern="0" dirty="0" smtClean="0">
                <a:cs typeface="Arial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85800" y="5524380"/>
            <a:ext cx="8001000" cy="400110"/>
            <a:chOff x="685800" y="5524380"/>
            <a:chExt cx="8001000" cy="400110"/>
          </a:xfrm>
        </p:grpSpPr>
        <p:grpSp>
          <p:nvGrpSpPr>
            <p:cNvPr id="134" name="组合 178"/>
            <p:cNvGrpSpPr/>
            <p:nvPr/>
          </p:nvGrpSpPr>
          <p:grpSpPr>
            <a:xfrm>
              <a:off x="685800" y="5524380"/>
              <a:ext cx="362399" cy="400110"/>
              <a:chOff x="711682" y="3257490"/>
              <a:chExt cx="362399" cy="400110"/>
            </a:xfrm>
          </p:grpSpPr>
          <p:sp>
            <p:nvSpPr>
              <p:cNvPr id="136" name="Oval 19"/>
              <p:cNvSpPr/>
              <p:nvPr/>
            </p:nvSpPr>
            <p:spPr bwMode="auto">
              <a:xfrm>
                <a:off x="711682" y="3276600"/>
                <a:ext cx="362399" cy="33487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729234" y="3257490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2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1088204" y="5524380"/>
              <a:ext cx="7598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/>
              <a:r>
                <a:rPr lang="en-US" altLang="zh-CN" sz="2000" b="1" kern="0" dirty="0" smtClean="0">
                  <a:cs typeface="Arial" charset="0"/>
                </a:rPr>
                <a:t>Local Charge Pump (LCP)</a:t>
              </a:r>
              <a:r>
                <a:rPr lang="en-US" altLang="zh-CN" sz="2000" kern="0" dirty="0" smtClean="0">
                  <a:cs typeface="Arial" charset="0"/>
                </a:rPr>
                <a:t>: boosts voltage and current for writes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Power Constraint and Solution for SLC</a:t>
            </a:r>
            <a:endParaRPr lang="en-US" altLang="zh-TW" sz="2800" dirty="0" smtClean="0">
              <a:solidFill>
                <a:schemeClr val="tx1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6</a:t>
            </a:fld>
            <a:endParaRPr lang="en-US" altLang="zh-TW" b="1" smtClean="0">
              <a:latin typeface="Calibri" pitchFamily="34" charset="0"/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8382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Tx/>
              <a:buChar char="•"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Arial" charset="0"/>
              </a:rPr>
              <a:t>DIMM level power</a:t>
            </a:r>
            <a:r>
              <a:rPr kumimoji="0" lang="en-US" altLang="zh-CN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Arial" charset="0"/>
              </a:rPr>
              <a:t> constraint (DLPC) </a:t>
            </a:r>
            <a:r>
              <a:rPr lang="en-US" altLang="zh-CN" sz="1600" kern="0" dirty="0" smtClean="0">
                <a:cs typeface="Arial" charset="0"/>
              </a:rPr>
              <a:t>[HAY_MICRO’11]</a:t>
            </a:r>
            <a:endParaRPr kumimoji="0" lang="en-US" altLang="zh-CN" sz="16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Arial" charset="0"/>
            </a:endParaRPr>
          </a:p>
          <a:p>
            <a:pPr marL="742950" lvl="1" indent="-285750">
              <a:buFontTx/>
              <a:buChar char="–"/>
              <a:defRPr/>
            </a:pPr>
            <a:r>
              <a:rPr lang="en-US" altLang="zh-CN" sz="2000" kern="0" dirty="0" smtClean="0">
                <a:cs typeface="Arial" charset="0"/>
              </a:rPr>
              <a:t>One DIMM only supports </a:t>
            </a:r>
            <a:r>
              <a:rPr lang="en-US" altLang="zh-CN" sz="2000" b="1" kern="0" dirty="0" smtClean="0">
                <a:solidFill>
                  <a:srgbClr val="FF0000"/>
                </a:solidFill>
                <a:cs typeface="Arial" charset="0"/>
              </a:rPr>
              <a:t>560</a:t>
            </a:r>
            <a:r>
              <a:rPr lang="en-US" altLang="zh-CN" sz="2000" kern="0" dirty="0" smtClean="0">
                <a:cs typeface="Arial" charset="0"/>
              </a:rPr>
              <a:t> concurrent RESETs (</a:t>
            </a:r>
            <a:r>
              <a:rPr lang="en-US" altLang="zh-CN" sz="2000" b="1" kern="0" dirty="0" smtClean="0">
                <a:solidFill>
                  <a:srgbClr val="FF0000"/>
                </a:solidFill>
                <a:cs typeface="Arial" charset="0"/>
              </a:rPr>
              <a:t>power token</a:t>
            </a:r>
            <a:r>
              <a:rPr lang="en-US" altLang="zh-CN" sz="2000" kern="0" dirty="0" smtClean="0">
                <a:cs typeface="Arial" charset="0"/>
              </a:rPr>
              <a:t>)</a:t>
            </a:r>
            <a:endParaRPr lang="en-US" altLang="zh-CN" sz="1600" kern="0" dirty="0" smtClean="0">
              <a:cs typeface="Arial" charset="0"/>
            </a:endParaRPr>
          </a:p>
          <a:p>
            <a:pPr marL="742950" lvl="1" indent="-285750">
              <a:buFontTx/>
              <a:buChar char="–"/>
              <a:defRPr/>
            </a:pPr>
            <a:r>
              <a:rPr lang="en-US" altLang="zh-CN" sz="2000" kern="0" dirty="0" smtClean="0">
                <a:cs typeface="Arial" charset="0"/>
              </a:rPr>
              <a:t>~one 512-bit (64B) write – poor write throughput</a:t>
            </a:r>
            <a:endParaRPr lang="en-US" altLang="zh-CN" sz="2000" b="1" kern="0" dirty="0" smtClean="0">
              <a:solidFill>
                <a:srgbClr val="FF0000"/>
              </a:solidFill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zh-CN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342900" lvl="0" indent="-342900">
              <a:buFontTx/>
              <a:buChar char="•"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SLC power</a:t>
            </a:r>
            <a:r>
              <a:rPr lang="en-US" altLang="zh-CN" sz="2400" b="1" kern="0" dirty="0" smtClean="0">
                <a:latin typeface="+mn-lt"/>
                <a:cs typeface="Arial" charset="0"/>
              </a:rPr>
              <a:t> management (SPM) </a:t>
            </a:r>
            <a:r>
              <a:rPr lang="en-US" altLang="zh-CN" sz="1600" kern="0" dirty="0" smtClean="0">
                <a:latin typeface="+mn-lt"/>
                <a:cs typeface="Arial" charset="0"/>
              </a:rPr>
              <a:t>[</a:t>
            </a:r>
            <a:r>
              <a:rPr lang="en-US" altLang="zh-CN" sz="1600" kern="0" dirty="0" smtClean="0">
                <a:cs typeface="Arial" charset="0"/>
              </a:rPr>
              <a:t>HAY_MICRO’11</a:t>
            </a:r>
            <a:r>
              <a:rPr lang="en-US" altLang="zh-CN" sz="1600" kern="0" dirty="0" smtClean="0">
                <a:latin typeface="+mn-lt"/>
                <a:cs typeface="Arial" charset="0"/>
              </a:rPr>
              <a:t>]</a:t>
            </a:r>
            <a:endParaRPr kumimoji="0" lang="en-US" altLang="zh-CN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Approximately estimate </a:t>
            </a:r>
            <a:r>
              <a:rPr lang="en-US" altLang="zh-CN" sz="2000" kern="0" dirty="0" smtClean="0">
                <a:latin typeface="+mn-lt"/>
                <a:cs typeface="Arial" charset="0"/>
              </a:rPr>
              <a:t># of written </a:t>
            </a:r>
            <a:r>
              <a:rPr kumimoji="0" lang="en-US" altLang="zh-CN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cells </a:t>
            </a:r>
            <a:r>
              <a:rPr kumimoji="0" lang="en-US" altLang="zh-CN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in cache </a:t>
            </a:r>
            <a:r>
              <a:rPr lang="en-US" altLang="zh-CN" sz="2000" kern="0" dirty="0" smtClean="0">
                <a:latin typeface="+mn-lt"/>
                <a:cs typeface="Arial" charset="0"/>
              </a:rPr>
              <a:t>by </a:t>
            </a:r>
            <a:r>
              <a:rPr kumimoji="0" lang="en-US" altLang="zh-CN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MC</a:t>
            </a:r>
          </a:p>
          <a:p>
            <a:pPr marL="742950" lvl="1" indent="-285750">
              <a:buFontTx/>
              <a:buChar char="–"/>
              <a:defRPr/>
            </a:pPr>
            <a:r>
              <a:rPr lang="en-US" altLang="zh-CN" sz="2000" kern="0" dirty="0" smtClean="0">
                <a:latin typeface="+mn-lt"/>
                <a:cs typeface="Arial" charset="0"/>
              </a:rPr>
              <a:t>Allocate power tokens </a:t>
            </a:r>
            <a:r>
              <a:rPr lang="en-US" altLang="zh-CN" sz="2000" b="1" kern="0" dirty="0" smtClean="0">
                <a:solidFill>
                  <a:srgbClr val="FF0000"/>
                </a:solidFill>
                <a:latin typeface="+mn-lt"/>
                <a:cs typeface="Arial" charset="0"/>
              </a:rPr>
              <a:t>based on estimated number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2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Reclaim after </a:t>
            </a:r>
            <a:r>
              <a:rPr kumimoji="0" lang="en-US" altLang="zh-CN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a fixed write latency</a:t>
            </a:r>
          </a:p>
          <a:p>
            <a:pPr marL="742950" lvl="1" indent="-285750">
              <a:buFontTx/>
              <a:buChar char="–"/>
              <a:defRPr/>
            </a:pPr>
            <a:r>
              <a:rPr lang="en-US" altLang="zh-CN" sz="2000" dirty="0" smtClean="0">
                <a:cs typeface="Arial" charset="0"/>
              </a:rPr>
              <a:t>Can write </a:t>
            </a:r>
            <a:r>
              <a:rPr lang="en-US" altLang="zh-CN" sz="2000" kern="0" dirty="0">
                <a:cs typeface="Arial" charset="0"/>
              </a:rPr>
              <a:t>~ </a:t>
            </a:r>
            <a:r>
              <a:rPr lang="en-US" altLang="zh-CN" sz="2000" dirty="0" smtClean="0">
                <a:cs typeface="Arial" charset="0"/>
              </a:rPr>
              <a:t>8 64B lines (assuming 15% cell changing rate)</a:t>
            </a:r>
            <a:endParaRPr lang="en-US" altLang="zh-CN" sz="1600" dirty="0" smtClean="0">
              <a:cs typeface="Arial" charset="0"/>
            </a:endParaRPr>
          </a:p>
          <a:p>
            <a:pPr marL="742950" lvl="1" indent="-285750">
              <a:buFontTx/>
              <a:buChar char="–"/>
              <a:defRPr/>
            </a:pPr>
            <a:endParaRPr lang="en-US" altLang="zh-CN" sz="1600" dirty="0" smtClean="0">
              <a:cs typeface="Arial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85800" y="3505199"/>
            <a:ext cx="7543800" cy="2819401"/>
            <a:chOff x="685800" y="3505200"/>
            <a:chExt cx="7543800" cy="2819401"/>
          </a:xfrm>
        </p:grpSpPr>
        <p:graphicFrame>
          <p:nvGraphicFramePr>
            <p:cNvPr id="12" name="Chart 4"/>
            <p:cNvGraphicFramePr>
              <a:graphicFrameLocks/>
            </p:cNvGraphicFramePr>
            <p:nvPr/>
          </p:nvGraphicFramePr>
          <p:xfrm>
            <a:off x="685800" y="3505200"/>
            <a:ext cx="7543800" cy="28194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042910" y="4495801"/>
              <a:ext cx="1447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</a:rPr>
                <a:t>Ideal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38065" y="4495801"/>
              <a:ext cx="1295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/>
                <a:t>SPM</a:t>
              </a:r>
              <a:endParaRPr lang="zh-CN" altLang="en-US" sz="3600" b="1" dirty="0"/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4267200" y="5334000"/>
            <a:ext cx="4572000" cy="6858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3200" b="1" dirty="0" smtClean="0">
                <a:solidFill>
                  <a:srgbClr val="0000FF"/>
                </a:solidFill>
              </a:rPr>
              <a:t>~Full write throughput</a:t>
            </a:r>
            <a:endParaRPr lang="zh-CN" altLang="en-US" sz="3200" b="1" dirty="0" smtClean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762000"/>
            <a:ext cx="8610600" cy="5562600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defRPr/>
            </a:pPr>
            <a:r>
              <a:rPr lang="en-US" altLang="zh-CN" sz="2400" b="1" dirty="0" smtClean="0">
                <a:cs typeface="Arial" charset="0"/>
              </a:rPr>
              <a:t>Higher power demand, but DLPC does not increase</a:t>
            </a:r>
            <a:endParaRPr lang="en-US" altLang="zh-CN" sz="2400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zh-CN" sz="2000" dirty="0" smtClean="0">
                <a:cs typeface="Arial" charset="0"/>
              </a:rPr>
              <a:t>MLC has </a:t>
            </a:r>
            <a:r>
              <a:rPr lang="en-US" altLang="zh-CN" sz="2000" b="1" dirty="0" smtClean="0">
                <a:solidFill>
                  <a:srgbClr val="FF0000"/>
                </a:solidFill>
                <a:cs typeface="Arial" charset="0"/>
              </a:rPr>
              <a:t>larger</a:t>
            </a:r>
            <a:r>
              <a:rPr lang="en-US" altLang="zh-CN" sz="2000" dirty="0" smtClean="0">
                <a:cs typeface="Arial" charset="0"/>
              </a:rPr>
              <a:t> write power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zh-CN" sz="2000" dirty="0" smtClean="0">
                <a:cs typeface="Arial" charset="0"/>
              </a:rPr>
              <a:t>MLC needs </a:t>
            </a:r>
            <a:r>
              <a:rPr lang="en-US" altLang="zh-CN" sz="2000" b="1" dirty="0" smtClean="0">
                <a:solidFill>
                  <a:srgbClr val="FF0000"/>
                </a:solidFill>
                <a:cs typeface="Arial" charset="0"/>
              </a:rPr>
              <a:t>larger</a:t>
            </a:r>
            <a:r>
              <a:rPr lang="en-US" altLang="zh-CN" sz="2000" dirty="0" smtClean="0">
                <a:cs typeface="Arial" charset="0"/>
              </a:rPr>
              <a:t> memory line size and LLC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zh-CN" sz="2000" dirty="0" smtClean="0">
                <a:cs typeface="Arial" charset="0"/>
              </a:rPr>
              <a:t>More cell changes, </a:t>
            </a:r>
            <a:r>
              <a:rPr lang="en-US" altLang="zh-CN" sz="2000" b="1" dirty="0" smtClean="0">
                <a:solidFill>
                  <a:srgbClr val="FF0000"/>
                </a:solidFill>
                <a:cs typeface="Arial" charset="0"/>
              </a:rPr>
              <a:t>lower</a:t>
            </a:r>
            <a:r>
              <a:rPr lang="en-US" altLang="zh-CN" sz="2000" dirty="0" smtClean="0">
                <a:cs typeface="Arial" charset="0"/>
              </a:rPr>
              <a:t> write throughput</a:t>
            </a:r>
            <a:endParaRPr lang="en-US" altLang="zh-CN" sz="2000" b="1" dirty="0" smtClean="0">
              <a:solidFill>
                <a:srgbClr val="FF0000"/>
              </a:solidFill>
              <a:cs typeface="Arial" charset="0"/>
            </a:endParaRPr>
          </a:p>
          <a:p>
            <a:pPr lvl="1" eaLnBrk="1" hangingPunct="1">
              <a:spcBef>
                <a:spcPct val="0"/>
              </a:spcBef>
              <a:buNone/>
              <a:defRPr/>
            </a:pPr>
            <a:endParaRPr lang="en-US" altLang="zh-CN" sz="2000" b="1" dirty="0" smtClean="0">
              <a:solidFill>
                <a:srgbClr val="FF0000"/>
              </a:solidFill>
              <a:cs typeface="Arial" charset="0"/>
            </a:endParaRPr>
          </a:p>
          <a:p>
            <a:pPr lvl="0" eaLnBrk="1" hangingPunct="1">
              <a:spcBef>
                <a:spcPct val="0"/>
              </a:spcBef>
              <a:defRPr/>
            </a:pPr>
            <a:r>
              <a:rPr lang="en-US" altLang="zh-CN" sz="2400" b="1" dirty="0" smtClean="0">
                <a:cs typeface="Arial" charset="0"/>
              </a:rPr>
              <a:t>Nondeterministic write on MLC</a:t>
            </a:r>
            <a:endParaRPr lang="en-US" altLang="zh-CN" sz="2400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zh-CN" sz="2000" dirty="0" smtClean="0">
                <a:cs typeface="Arial" charset="0"/>
              </a:rPr>
              <a:t>Reclaim power tokens after </a:t>
            </a:r>
            <a:r>
              <a:rPr lang="en-US" altLang="zh-CN" sz="2000" b="1" dirty="0" smtClean="0">
                <a:solidFill>
                  <a:srgbClr val="FF0000"/>
                </a:solidFill>
                <a:cs typeface="Arial" charset="0"/>
              </a:rPr>
              <a:t>a fixed latency</a:t>
            </a:r>
            <a:r>
              <a:rPr lang="en-US" altLang="zh-CN" sz="2000" dirty="0" smtClean="0">
                <a:cs typeface="Arial" charset="0"/>
              </a:rPr>
              <a:t>?</a:t>
            </a:r>
            <a:endParaRPr lang="en-US" altLang="zh-CN" sz="2000" b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zh-CN" sz="2000" b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zh-CN" sz="2000" b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zh-CN" sz="2000" b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zh-CN" sz="2000" b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zh-CN" sz="2000" b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zh-CN" sz="2000" b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zh-CN" sz="2000" b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zh-CN" sz="2000" b="1" dirty="0" smtClean="0">
              <a:cs typeface="Arial" charset="0"/>
            </a:endParaRPr>
          </a:p>
        </p:txBody>
      </p:sp>
      <p:graphicFrame>
        <p:nvGraphicFramePr>
          <p:cNvPr id="20" name="Chart 4"/>
          <p:cNvGraphicFramePr>
            <a:graphicFrameLocks/>
          </p:cNvGraphicFramePr>
          <p:nvPr/>
        </p:nvGraphicFramePr>
        <p:xfrm>
          <a:off x="609600" y="3124200"/>
          <a:ext cx="7391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solidFill>
                  <a:schemeClr val="tx1"/>
                </a:solidFill>
                <a:cs typeface="Arial" charset="0"/>
              </a:rPr>
              <a:t>A Different Story on MLC</a:t>
            </a:r>
            <a:endParaRPr lang="en-US" altLang="zh-TW" sz="3600" dirty="0" smtClean="0">
              <a:solidFill>
                <a:schemeClr val="tx1"/>
              </a:solidFill>
              <a:ea typeface="PMingLiU" pitchFamily="18" charset="-120"/>
              <a:cs typeface="Arial" charset="0"/>
            </a:endParaRPr>
          </a:p>
        </p:txBody>
      </p:sp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7</a:t>
            </a:fld>
            <a:endParaRPr lang="en-US" altLang="zh-TW" b="1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30288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2000" b="1" dirty="0" smtClean="0">
                <a:cs typeface="Arial" charset="0"/>
              </a:rPr>
              <a:t>Worst case write latency must be used → </a:t>
            </a:r>
            <a:r>
              <a:rPr lang="en-US" altLang="zh-CN" sz="2000" b="1" dirty="0" smtClean="0">
                <a:solidFill>
                  <a:srgbClr val="FF0000"/>
                </a:solidFill>
                <a:cs typeface="Arial" charset="0"/>
              </a:rPr>
              <a:t>Power tokens wasted</a:t>
            </a:r>
            <a:endParaRPr lang="zh-CN" altLang="en-US" sz="2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4191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67%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1524000" y="5715000"/>
            <a:ext cx="6400800" cy="6096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SPM does NOT work on MLC!</a:t>
            </a:r>
            <a:endParaRPr lang="zh-CN" altLang="en-US" sz="3200" b="1" dirty="0" smtClean="0">
              <a:solidFill>
                <a:srgbClr val="FF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605444" y="4876800"/>
            <a:ext cx="2880957" cy="584775"/>
            <a:chOff x="2605444" y="4876800"/>
            <a:chExt cx="2880957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2605444" y="4876800"/>
              <a:ext cx="14478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</a:rPr>
                <a:t>Ideal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91000" y="4876800"/>
              <a:ext cx="1295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/>
                <a:t>SPM</a:t>
              </a:r>
              <a:endParaRPr lang="zh-CN" altLang="en-US" sz="36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38800" y="4876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MLC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Chart bld="series"/>
        </p:bldSub>
      </p:bldGraphic>
      <p:bldP spid="16" grpId="0"/>
      <p:bldP spid="19" grpId="0"/>
      <p:bldP spid="21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762000"/>
            <a:ext cx="8610600" cy="5486400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defRPr/>
            </a:pPr>
            <a:r>
              <a:rPr lang="en-US" altLang="zh-CN" sz="2400" b="1" dirty="0" smtClean="0">
                <a:cs typeface="Arial" charset="0"/>
              </a:rPr>
              <a:t>Total # of cells written per chip is limited too</a:t>
            </a:r>
            <a:endParaRPr lang="en-US" altLang="zh-CN" sz="2000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 smtClean="0">
                <a:cs typeface="Arial" charset="0"/>
              </a:rPr>
              <a:t>Introduced by local charge pump (LCP) </a:t>
            </a:r>
            <a:r>
              <a:rPr lang="en-US" altLang="zh-CN" sz="1600" dirty="0" smtClean="0">
                <a:cs typeface="Arial" charset="0"/>
              </a:rPr>
              <a:t>[LEE_JSSCC’09]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CN" sz="2000" dirty="0" smtClean="0">
                <a:latin typeface="+mj-lt"/>
                <a:cs typeface="Arial" charset="0"/>
              </a:rPr>
              <a:t>LCP power supply ability </a:t>
            </a:r>
            <a:r>
              <a:rPr lang="zh-CN" altLang="en-US" sz="2000" b="1" dirty="0" smtClean="0">
                <a:latin typeface="+mj-lt"/>
              </a:rPr>
              <a:t>∝</a:t>
            </a:r>
            <a:r>
              <a:rPr lang="en-US" altLang="zh-CN" sz="2000" dirty="0" smtClean="0">
                <a:latin typeface="+mj-lt"/>
              </a:rPr>
              <a:t> </a:t>
            </a:r>
            <a:r>
              <a:rPr lang="en-US" altLang="zh-CN" sz="2000" dirty="0" smtClean="0">
                <a:latin typeface="+mj-lt"/>
                <a:cs typeface="Arial" charset="0"/>
              </a:rPr>
              <a:t>LCP area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zh-TW" sz="3200" dirty="0" smtClean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In Addition: Chip Level Power Constraint</a:t>
            </a:r>
          </a:p>
        </p:txBody>
      </p:sp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8</a:t>
            </a:fld>
            <a:endParaRPr lang="en-US" altLang="zh-TW" b="1" dirty="0" smtClean="0">
              <a:latin typeface="Calibri" pitchFamily="34" charset="0"/>
              <a:cs typeface="Arial" charset="0"/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1676400" y="2209800"/>
            <a:ext cx="6096000" cy="3952494"/>
            <a:chOff x="609600" y="3200400"/>
            <a:chExt cx="4648200" cy="3114294"/>
          </a:xfrm>
        </p:grpSpPr>
        <p:pic>
          <p:nvPicPr>
            <p:cNvPr id="158748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3200400"/>
              <a:ext cx="4648200" cy="3114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" name="TextBox 135"/>
            <p:cNvSpPr txBox="1"/>
            <p:nvPr/>
          </p:nvSpPr>
          <p:spPr>
            <a:xfrm>
              <a:off x="609600" y="3290316"/>
              <a:ext cx="2133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[CHOI_ISSCC’12]</a:t>
              </a:r>
              <a:endParaRPr lang="zh-CN" altLang="en-US" sz="1600" dirty="0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752600" y="2971800"/>
            <a:ext cx="6858000" cy="3048000"/>
            <a:chOff x="1752600" y="4038600"/>
            <a:chExt cx="6858000" cy="3048000"/>
          </a:xfrm>
        </p:grpSpPr>
        <p:grpSp>
          <p:nvGrpSpPr>
            <p:cNvPr id="145" name="组合 144"/>
            <p:cNvGrpSpPr/>
            <p:nvPr/>
          </p:nvGrpSpPr>
          <p:grpSpPr>
            <a:xfrm>
              <a:off x="1752600" y="6324600"/>
              <a:ext cx="5943600" cy="762000"/>
              <a:chOff x="1752600" y="6324600"/>
              <a:chExt cx="5943600" cy="762000"/>
            </a:xfrm>
          </p:grpSpPr>
          <p:sp>
            <p:nvSpPr>
              <p:cNvPr id="143" name="矩形 142"/>
              <p:cNvSpPr/>
              <p:nvPr/>
            </p:nvSpPr>
            <p:spPr bwMode="auto">
              <a:xfrm>
                <a:off x="1752600" y="6324600"/>
                <a:ext cx="1981200" cy="762000"/>
              </a:xfrm>
              <a:prstGeom prst="rect">
                <a:avLst/>
              </a:prstGeom>
              <a:noFill/>
              <a:ln w="762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矩形 143"/>
              <p:cNvSpPr/>
              <p:nvPr/>
            </p:nvSpPr>
            <p:spPr bwMode="auto">
              <a:xfrm>
                <a:off x="5715000" y="6324600"/>
                <a:ext cx="1981200" cy="762000"/>
              </a:xfrm>
              <a:prstGeom prst="rect">
                <a:avLst/>
              </a:prstGeom>
              <a:noFill/>
              <a:ln w="762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46" name="TextBox 145"/>
            <p:cNvSpPr txBox="1"/>
            <p:nvPr/>
          </p:nvSpPr>
          <p:spPr>
            <a:xfrm>
              <a:off x="4343400" y="4038600"/>
              <a:ext cx="4267200" cy="1200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rgbClr val="FF0000"/>
                  </a:solidFill>
                </a:rPr>
                <a:t>15%-20% </a:t>
              </a:r>
            </a:p>
            <a:p>
              <a:pPr algn="ctr"/>
              <a:r>
                <a:rPr lang="en-US" altLang="zh-CN" sz="3600" b="1" dirty="0" smtClean="0">
                  <a:solidFill>
                    <a:srgbClr val="FF0000"/>
                  </a:solidFill>
                </a:rPr>
                <a:t>area overhead</a:t>
              </a:r>
              <a:endParaRPr lang="zh-CN" altLang="en-US" sz="3600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zh-TW" sz="3200" dirty="0" smtClean="0">
                <a:solidFill>
                  <a:schemeClr val="tx1"/>
                </a:solidFill>
                <a:ea typeface="PMingLiU" pitchFamily="18" charset="-120"/>
                <a:cs typeface="Arial" charset="0"/>
              </a:rPr>
              <a:t>DIMM and Chip Power Constraints Example</a:t>
            </a:r>
          </a:p>
        </p:txBody>
      </p:sp>
      <p:sp>
        <p:nvSpPr>
          <p:cNvPr id="614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858000" y="6477000"/>
            <a:ext cx="2133600" cy="365125"/>
          </a:xfrm>
          <a:noFill/>
        </p:spPr>
        <p:txBody>
          <a:bodyPr/>
          <a:lstStyle/>
          <a:p>
            <a:fld id="{C9AA19F2-FABC-412A-948D-6CF6A326AFDD}" type="slidenum">
              <a:rPr lang="en-US" altLang="zh-TW" b="1" smtClean="0">
                <a:latin typeface="Calibri" pitchFamily="34" charset="0"/>
                <a:cs typeface="Arial" charset="0"/>
              </a:rPr>
              <a:pPr/>
              <a:t>9</a:t>
            </a:fld>
            <a:endParaRPr lang="en-US" altLang="zh-TW" b="1" dirty="0" smtClean="0">
              <a:latin typeface="Calibri" pitchFamily="34" charset="0"/>
              <a:cs typeface="Arial" charset="0"/>
            </a:endParaRPr>
          </a:p>
        </p:txBody>
      </p:sp>
      <p:grpSp>
        <p:nvGrpSpPr>
          <p:cNvPr id="2" name="组合 34"/>
          <p:cNvGrpSpPr/>
          <p:nvPr/>
        </p:nvGrpSpPr>
        <p:grpSpPr>
          <a:xfrm>
            <a:off x="1066800" y="1038761"/>
            <a:ext cx="6629400" cy="1600200"/>
            <a:chOff x="1219200" y="838200"/>
            <a:chExt cx="6629400" cy="1600200"/>
          </a:xfrm>
        </p:grpSpPr>
        <p:sp>
          <p:nvSpPr>
            <p:cNvPr id="37" name="矩形 36"/>
            <p:cNvSpPr/>
            <p:nvPr/>
          </p:nvSpPr>
          <p:spPr bwMode="auto">
            <a:xfrm>
              <a:off x="1219200" y="838200"/>
              <a:ext cx="6629400" cy="1600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组合 19"/>
            <p:cNvGrpSpPr/>
            <p:nvPr/>
          </p:nvGrpSpPr>
          <p:grpSpPr>
            <a:xfrm>
              <a:off x="1447800" y="1611868"/>
              <a:ext cx="1295400" cy="674132"/>
              <a:chOff x="1447800" y="1752600"/>
              <a:chExt cx="1295400" cy="674132"/>
            </a:xfrm>
          </p:grpSpPr>
          <p:sp>
            <p:nvSpPr>
              <p:cNvPr id="74" name="TextBox 4"/>
              <p:cNvSpPr txBox="1"/>
              <p:nvPr/>
            </p:nvSpPr>
            <p:spPr>
              <a:xfrm>
                <a:off x="1447800" y="1752600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Bank 0</a:t>
                </a:r>
              </a:p>
            </p:txBody>
          </p:sp>
          <p:sp>
            <p:nvSpPr>
              <p:cNvPr id="75" name="TextBox 5"/>
              <p:cNvSpPr txBox="1"/>
              <p:nvPr/>
            </p:nvSpPr>
            <p:spPr>
              <a:xfrm>
                <a:off x="1447800" y="2057400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Bank 1</a:t>
                </a:r>
              </a:p>
            </p:txBody>
          </p:sp>
        </p:grpSp>
        <p:grpSp>
          <p:nvGrpSpPr>
            <p:cNvPr id="4" name="组合 20"/>
            <p:cNvGrpSpPr/>
            <p:nvPr/>
          </p:nvGrpSpPr>
          <p:grpSpPr>
            <a:xfrm>
              <a:off x="2590800" y="914400"/>
              <a:ext cx="5029200" cy="369332"/>
              <a:chOff x="2590800" y="1143000"/>
              <a:chExt cx="5029200" cy="369332"/>
            </a:xfrm>
          </p:grpSpPr>
          <p:sp>
            <p:nvSpPr>
              <p:cNvPr id="71" name="TextBox 6"/>
              <p:cNvSpPr txBox="1"/>
              <p:nvPr/>
            </p:nvSpPr>
            <p:spPr>
              <a:xfrm>
                <a:off x="2590800" y="1143000"/>
                <a:ext cx="175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Chip 0 budget</a:t>
                </a:r>
                <a:endParaRPr lang="zh-CN" altLang="en-US" b="1" dirty="0"/>
              </a:p>
            </p:txBody>
          </p:sp>
          <p:sp>
            <p:nvSpPr>
              <p:cNvPr id="72" name="TextBox 7"/>
              <p:cNvSpPr txBox="1"/>
              <p:nvPr/>
            </p:nvSpPr>
            <p:spPr>
              <a:xfrm>
                <a:off x="4191000" y="1143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Chip 1 budget</a:t>
                </a:r>
                <a:endParaRPr lang="zh-CN" altLang="en-US" b="1" dirty="0"/>
              </a:p>
            </p:txBody>
          </p:sp>
          <p:sp>
            <p:nvSpPr>
              <p:cNvPr id="73" name="TextBox 8"/>
              <p:cNvSpPr txBox="1"/>
              <p:nvPr/>
            </p:nvSpPr>
            <p:spPr>
              <a:xfrm>
                <a:off x="5867400" y="1143000"/>
                <a:ext cx="175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Chip 2 budget</a:t>
                </a:r>
                <a:endParaRPr lang="zh-CN" altLang="en-US" b="1" dirty="0"/>
              </a:p>
            </p:txBody>
          </p:sp>
        </p:grpSp>
        <p:grpSp>
          <p:nvGrpSpPr>
            <p:cNvPr id="5" name="组合 122"/>
            <p:cNvGrpSpPr/>
            <p:nvPr/>
          </p:nvGrpSpPr>
          <p:grpSpPr>
            <a:xfrm>
              <a:off x="3200400" y="1219200"/>
              <a:ext cx="3657600" cy="381000"/>
              <a:chOff x="3200400" y="1447800"/>
              <a:chExt cx="3657600" cy="381000"/>
            </a:xfrm>
          </p:grpSpPr>
          <p:grpSp>
            <p:nvGrpSpPr>
              <p:cNvPr id="6" name="组合 12"/>
              <p:cNvGrpSpPr/>
              <p:nvPr/>
            </p:nvGrpSpPr>
            <p:grpSpPr>
              <a:xfrm>
                <a:off x="3200400" y="1447800"/>
                <a:ext cx="457200" cy="381000"/>
                <a:chOff x="3581400" y="3962400"/>
                <a:chExt cx="457200" cy="381000"/>
              </a:xfrm>
            </p:grpSpPr>
            <p:sp>
              <p:nvSpPr>
                <p:cNvPr id="69" name="矩形 10"/>
                <p:cNvSpPr/>
                <p:nvPr/>
              </p:nvSpPr>
              <p:spPr bwMode="auto">
                <a:xfrm>
                  <a:off x="3581400" y="3962400"/>
                  <a:ext cx="457200" cy="381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0" name="TextBox 11"/>
                <p:cNvSpPr txBox="1"/>
                <p:nvPr/>
              </p:nvSpPr>
              <p:spPr>
                <a:xfrm>
                  <a:off x="3581400" y="39624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 dirty="0" smtClean="0"/>
                    <a:t>4</a:t>
                  </a:r>
                  <a:endParaRPr lang="zh-CN" altLang="en-US" b="1" dirty="0"/>
                </a:p>
              </p:txBody>
            </p:sp>
          </p:grpSp>
          <p:grpSp>
            <p:nvGrpSpPr>
              <p:cNvPr id="7" name="组合 13"/>
              <p:cNvGrpSpPr/>
              <p:nvPr/>
            </p:nvGrpSpPr>
            <p:grpSpPr>
              <a:xfrm>
                <a:off x="4800600" y="1447800"/>
                <a:ext cx="457200" cy="381000"/>
                <a:chOff x="3581400" y="3962400"/>
                <a:chExt cx="457200" cy="381000"/>
              </a:xfrm>
            </p:grpSpPr>
            <p:sp>
              <p:nvSpPr>
                <p:cNvPr id="67" name="矩形 66"/>
                <p:cNvSpPr/>
                <p:nvPr/>
              </p:nvSpPr>
              <p:spPr bwMode="auto">
                <a:xfrm>
                  <a:off x="3581400" y="3962400"/>
                  <a:ext cx="457200" cy="381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3581400" y="39624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 dirty="0" smtClean="0"/>
                    <a:t>4</a:t>
                  </a:r>
                  <a:endParaRPr lang="zh-CN" altLang="en-US" b="1" dirty="0"/>
                </a:p>
              </p:txBody>
            </p:sp>
          </p:grpSp>
          <p:grpSp>
            <p:nvGrpSpPr>
              <p:cNvPr id="8" name="组合 16"/>
              <p:cNvGrpSpPr/>
              <p:nvPr/>
            </p:nvGrpSpPr>
            <p:grpSpPr>
              <a:xfrm>
                <a:off x="6400800" y="1447800"/>
                <a:ext cx="457200" cy="381000"/>
                <a:chOff x="3581400" y="3962400"/>
                <a:chExt cx="457200" cy="381000"/>
              </a:xfrm>
            </p:grpSpPr>
            <p:sp>
              <p:nvSpPr>
                <p:cNvPr id="65" name="矩形 64"/>
                <p:cNvSpPr/>
                <p:nvPr/>
              </p:nvSpPr>
              <p:spPr bwMode="auto">
                <a:xfrm>
                  <a:off x="3581400" y="3962400"/>
                  <a:ext cx="457200" cy="381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3581400" y="39624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 dirty="0" smtClean="0"/>
                    <a:t>4</a:t>
                  </a:r>
                  <a:endParaRPr lang="zh-CN" altLang="en-US" b="1" dirty="0"/>
                </a:p>
              </p:txBody>
            </p:sp>
          </p:grpSp>
        </p:grpSp>
        <p:grpSp>
          <p:nvGrpSpPr>
            <p:cNvPr id="9" name="组合 24"/>
            <p:cNvGrpSpPr/>
            <p:nvPr/>
          </p:nvGrpSpPr>
          <p:grpSpPr>
            <a:xfrm>
              <a:off x="2743200" y="1600200"/>
              <a:ext cx="1447800" cy="369332"/>
              <a:chOff x="1981200" y="5181600"/>
              <a:chExt cx="1447800" cy="369332"/>
            </a:xfrm>
          </p:grpSpPr>
          <p:sp>
            <p:nvSpPr>
              <p:cNvPr id="60" name="矩形 59"/>
              <p:cNvSpPr/>
              <p:nvPr/>
            </p:nvSpPr>
            <p:spPr bwMode="auto">
              <a:xfrm>
                <a:off x="1981200" y="5257800"/>
                <a:ext cx="1447800" cy="228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981200" y="5181600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00 00 00 00</a:t>
                </a:r>
                <a:endParaRPr lang="zh-CN" altLang="en-US" dirty="0"/>
              </a:p>
            </p:txBody>
          </p:sp>
        </p:grpSp>
        <p:grpSp>
          <p:nvGrpSpPr>
            <p:cNvPr id="10" name="组合 25"/>
            <p:cNvGrpSpPr/>
            <p:nvPr/>
          </p:nvGrpSpPr>
          <p:grpSpPr>
            <a:xfrm>
              <a:off x="2743200" y="1916668"/>
              <a:ext cx="1447800" cy="369332"/>
              <a:chOff x="1981200" y="5181600"/>
              <a:chExt cx="1447800" cy="369332"/>
            </a:xfrm>
          </p:grpSpPr>
          <p:sp>
            <p:nvSpPr>
              <p:cNvPr id="58" name="矩形 57"/>
              <p:cNvSpPr/>
              <p:nvPr/>
            </p:nvSpPr>
            <p:spPr bwMode="auto">
              <a:xfrm>
                <a:off x="1981200" y="5257800"/>
                <a:ext cx="1447800" cy="228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981200" y="5181600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00 00 00 00</a:t>
                </a:r>
                <a:endParaRPr lang="zh-CN" altLang="en-US" dirty="0"/>
              </a:p>
            </p:txBody>
          </p:sp>
        </p:grpSp>
        <p:grpSp>
          <p:nvGrpSpPr>
            <p:cNvPr id="11" name="组合 28"/>
            <p:cNvGrpSpPr/>
            <p:nvPr/>
          </p:nvGrpSpPr>
          <p:grpSpPr>
            <a:xfrm>
              <a:off x="4343400" y="1611868"/>
              <a:ext cx="1447800" cy="369332"/>
              <a:chOff x="1981200" y="5193268"/>
              <a:chExt cx="1447800" cy="369332"/>
            </a:xfrm>
          </p:grpSpPr>
          <p:sp>
            <p:nvSpPr>
              <p:cNvPr id="56" name="矩形 55"/>
              <p:cNvSpPr/>
              <p:nvPr/>
            </p:nvSpPr>
            <p:spPr bwMode="auto">
              <a:xfrm>
                <a:off x="1981200" y="5257800"/>
                <a:ext cx="1447800" cy="228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981200" y="5193268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00 00 00 00</a:t>
                </a:r>
                <a:endParaRPr lang="zh-CN" altLang="en-US" dirty="0"/>
              </a:p>
            </p:txBody>
          </p:sp>
        </p:grpSp>
        <p:grpSp>
          <p:nvGrpSpPr>
            <p:cNvPr id="12" name="组合 31"/>
            <p:cNvGrpSpPr/>
            <p:nvPr/>
          </p:nvGrpSpPr>
          <p:grpSpPr>
            <a:xfrm>
              <a:off x="4343400" y="1916668"/>
              <a:ext cx="1447800" cy="369332"/>
              <a:chOff x="1981200" y="5181600"/>
              <a:chExt cx="1447800" cy="369332"/>
            </a:xfrm>
          </p:grpSpPr>
          <p:sp>
            <p:nvSpPr>
              <p:cNvPr id="54" name="矩形 53"/>
              <p:cNvSpPr/>
              <p:nvPr/>
            </p:nvSpPr>
            <p:spPr bwMode="auto">
              <a:xfrm>
                <a:off x="1981200" y="5257800"/>
                <a:ext cx="1447800" cy="228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981200" y="5181600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00 00 00 00</a:t>
                </a:r>
                <a:endParaRPr lang="zh-CN" altLang="en-US" dirty="0"/>
              </a:p>
            </p:txBody>
          </p:sp>
        </p:grpSp>
        <p:grpSp>
          <p:nvGrpSpPr>
            <p:cNvPr id="13" name="组合 34"/>
            <p:cNvGrpSpPr/>
            <p:nvPr/>
          </p:nvGrpSpPr>
          <p:grpSpPr>
            <a:xfrm>
              <a:off x="5943600" y="1600200"/>
              <a:ext cx="1447800" cy="369332"/>
              <a:chOff x="1981200" y="5181600"/>
              <a:chExt cx="1447800" cy="369332"/>
            </a:xfrm>
          </p:grpSpPr>
          <p:sp>
            <p:nvSpPr>
              <p:cNvPr id="52" name="矩形 51"/>
              <p:cNvSpPr/>
              <p:nvPr/>
            </p:nvSpPr>
            <p:spPr bwMode="auto">
              <a:xfrm>
                <a:off x="1981200" y="5257800"/>
                <a:ext cx="1447800" cy="228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981200" y="5181600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00 00 00 00</a:t>
                </a:r>
                <a:endParaRPr lang="zh-CN" altLang="en-US" dirty="0"/>
              </a:p>
            </p:txBody>
          </p:sp>
        </p:grpSp>
        <p:grpSp>
          <p:nvGrpSpPr>
            <p:cNvPr id="14" name="组合 37"/>
            <p:cNvGrpSpPr/>
            <p:nvPr/>
          </p:nvGrpSpPr>
          <p:grpSpPr>
            <a:xfrm>
              <a:off x="5943600" y="1916668"/>
              <a:ext cx="1447800" cy="369332"/>
              <a:chOff x="1981200" y="5181600"/>
              <a:chExt cx="1447800" cy="369332"/>
            </a:xfrm>
          </p:grpSpPr>
          <p:sp>
            <p:nvSpPr>
              <p:cNvPr id="48" name="矩形 47"/>
              <p:cNvSpPr/>
              <p:nvPr/>
            </p:nvSpPr>
            <p:spPr bwMode="auto">
              <a:xfrm>
                <a:off x="1981200" y="5257800"/>
                <a:ext cx="1447800" cy="228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981200" y="5181600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00 00 00 00</a:t>
                </a:r>
                <a:endParaRPr lang="zh-CN" altLang="en-US" dirty="0"/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7848600" y="103876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DIMM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12</a:t>
            </a:r>
            <a:endParaRPr lang="zh-CN" altLang="en-US" dirty="0">
              <a:solidFill>
                <a:srgbClr val="0000FF"/>
              </a:solidFill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4191000" y="1419761"/>
            <a:ext cx="1447800" cy="750332"/>
            <a:chOff x="4038600" y="1270337"/>
            <a:chExt cx="1447800" cy="750332"/>
          </a:xfrm>
        </p:grpSpPr>
        <p:grpSp>
          <p:nvGrpSpPr>
            <p:cNvPr id="22" name="组合 13"/>
            <p:cNvGrpSpPr/>
            <p:nvPr/>
          </p:nvGrpSpPr>
          <p:grpSpPr>
            <a:xfrm>
              <a:off x="4495800" y="1270337"/>
              <a:ext cx="457200" cy="381000"/>
              <a:chOff x="3581400" y="3962400"/>
              <a:chExt cx="457200" cy="381000"/>
            </a:xfrm>
          </p:grpSpPr>
          <p:sp>
            <p:nvSpPr>
              <p:cNvPr id="106" name="矩形 105"/>
              <p:cNvSpPr/>
              <p:nvPr/>
            </p:nvSpPr>
            <p:spPr bwMode="auto">
              <a:xfrm>
                <a:off x="3581400" y="3962400"/>
                <a:ext cx="457200" cy="381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581400" y="39624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solidFill>
                      <a:srgbClr val="FF0000"/>
                    </a:solidFill>
                  </a:rPr>
                  <a:t>0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7" name="组合 69"/>
            <p:cNvGrpSpPr/>
            <p:nvPr/>
          </p:nvGrpSpPr>
          <p:grpSpPr>
            <a:xfrm>
              <a:off x="4038600" y="1651337"/>
              <a:ext cx="1447800" cy="369332"/>
              <a:chOff x="1981200" y="5181600"/>
              <a:chExt cx="1447800" cy="369332"/>
            </a:xfrm>
          </p:grpSpPr>
          <p:sp>
            <p:nvSpPr>
              <p:cNvPr id="95" name="矩形 94"/>
              <p:cNvSpPr/>
              <p:nvPr/>
            </p:nvSpPr>
            <p:spPr bwMode="auto">
              <a:xfrm>
                <a:off x="1981200" y="5257800"/>
                <a:ext cx="1447800" cy="228600"/>
              </a:xfrm>
              <a:prstGeom prst="rect">
                <a:avLst/>
              </a:prstGeom>
              <a:solidFill>
                <a:srgbClr val="00B0F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981200" y="5181600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11 11 11 11</a:t>
                </a:r>
                <a:endParaRPr lang="zh-CN" altLang="en-US" dirty="0"/>
              </a:p>
            </p:txBody>
          </p:sp>
        </p:grpSp>
      </p:grpSp>
      <p:sp>
        <p:nvSpPr>
          <p:cNvPr id="110" name="TextBox 109"/>
          <p:cNvSpPr txBox="1"/>
          <p:nvPr/>
        </p:nvSpPr>
        <p:spPr>
          <a:xfrm>
            <a:off x="7848600" y="103876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DIMM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8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29" name="矩形 128"/>
          <p:cNvSpPr/>
          <p:nvPr/>
        </p:nvSpPr>
        <p:spPr bwMode="auto">
          <a:xfrm>
            <a:off x="1371600" y="3886200"/>
            <a:ext cx="6324600" cy="5334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Chip power constraint is violated!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227" name="组合 134"/>
          <p:cNvGrpSpPr/>
          <p:nvPr/>
        </p:nvGrpSpPr>
        <p:grpSpPr>
          <a:xfrm>
            <a:off x="3886200" y="835224"/>
            <a:ext cx="3276600" cy="1949116"/>
            <a:chOff x="3733800" y="3505200"/>
            <a:chExt cx="3276600" cy="1949116"/>
          </a:xfrm>
        </p:grpSpPr>
        <p:sp>
          <p:nvSpPr>
            <p:cNvPr id="131" name="椭圆 130"/>
            <p:cNvSpPr/>
            <p:nvPr/>
          </p:nvSpPr>
          <p:spPr bwMode="auto">
            <a:xfrm>
              <a:off x="3733800" y="3505200"/>
              <a:ext cx="2057400" cy="1949116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矩形 132"/>
            <p:cNvSpPr/>
            <p:nvPr/>
          </p:nvSpPr>
          <p:spPr bwMode="auto">
            <a:xfrm>
              <a:off x="5410200" y="4953000"/>
              <a:ext cx="1600200" cy="4572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Hot chip</a:t>
              </a: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914400" y="3175337"/>
            <a:ext cx="6324600" cy="382203"/>
            <a:chOff x="762000" y="2794337"/>
            <a:chExt cx="6324600" cy="382203"/>
          </a:xfrm>
        </p:grpSpPr>
        <p:sp>
          <p:nvSpPr>
            <p:cNvPr id="80" name="TextBox 79"/>
            <p:cNvSpPr txBox="1"/>
            <p:nvPr/>
          </p:nvSpPr>
          <p:spPr>
            <a:xfrm>
              <a:off x="762000" y="2794337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WR-A (bank 0)</a:t>
              </a:r>
              <a:endParaRPr lang="zh-CN" altLang="en-US" dirty="0"/>
            </a:p>
          </p:txBody>
        </p:sp>
        <p:grpSp>
          <p:nvGrpSpPr>
            <p:cNvPr id="17" name="组合 80"/>
            <p:cNvGrpSpPr/>
            <p:nvPr/>
          </p:nvGrpSpPr>
          <p:grpSpPr>
            <a:xfrm>
              <a:off x="4038600" y="2806005"/>
              <a:ext cx="1447800" cy="369332"/>
              <a:chOff x="1981200" y="5181600"/>
              <a:chExt cx="1447800" cy="369332"/>
            </a:xfrm>
          </p:grpSpPr>
          <p:sp>
            <p:nvSpPr>
              <p:cNvPr id="85" name="矩形 84"/>
              <p:cNvSpPr/>
              <p:nvPr/>
            </p:nvSpPr>
            <p:spPr bwMode="auto">
              <a:xfrm>
                <a:off x="1981200" y="5257800"/>
                <a:ext cx="1447800" cy="228600"/>
              </a:xfrm>
              <a:prstGeom prst="rect">
                <a:avLst/>
              </a:prstGeom>
              <a:solidFill>
                <a:srgbClr val="00B0F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981200" y="5181600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11 11 11 11</a:t>
                </a:r>
                <a:endParaRPr lang="zh-CN" altLang="en-US" dirty="0"/>
              </a:p>
            </p:txBody>
          </p:sp>
        </p:grpSp>
        <p:grpSp>
          <p:nvGrpSpPr>
            <p:cNvPr id="18" name="组合 89"/>
            <p:cNvGrpSpPr/>
            <p:nvPr/>
          </p:nvGrpSpPr>
          <p:grpSpPr>
            <a:xfrm>
              <a:off x="5638800" y="2794337"/>
              <a:ext cx="1447800" cy="369332"/>
              <a:chOff x="1981200" y="5181600"/>
              <a:chExt cx="1447800" cy="369332"/>
            </a:xfrm>
          </p:grpSpPr>
          <p:sp>
            <p:nvSpPr>
              <p:cNvPr id="83" name="矩形 82"/>
              <p:cNvSpPr/>
              <p:nvPr/>
            </p:nvSpPr>
            <p:spPr bwMode="auto">
              <a:xfrm>
                <a:off x="1981200" y="5257800"/>
                <a:ext cx="1447800" cy="228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981200" y="5181600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00 00 00 00</a:t>
                </a:r>
                <a:endParaRPr lang="zh-CN" altLang="en-US" dirty="0"/>
              </a:p>
            </p:txBody>
          </p:sp>
        </p:grpSp>
        <p:grpSp>
          <p:nvGrpSpPr>
            <p:cNvPr id="112" name="组合 89"/>
            <p:cNvGrpSpPr/>
            <p:nvPr/>
          </p:nvGrpSpPr>
          <p:grpSpPr>
            <a:xfrm>
              <a:off x="2438400" y="2807208"/>
              <a:ext cx="1447800" cy="369332"/>
              <a:chOff x="1981200" y="5181600"/>
              <a:chExt cx="1447800" cy="369332"/>
            </a:xfrm>
          </p:grpSpPr>
          <p:sp>
            <p:nvSpPr>
              <p:cNvPr id="114" name="矩形 113"/>
              <p:cNvSpPr/>
              <p:nvPr/>
            </p:nvSpPr>
            <p:spPr bwMode="auto">
              <a:xfrm>
                <a:off x="1981200" y="5257800"/>
                <a:ext cx="1447800" cy="228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981200" y="5181600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00 00 00 00</a:t>
                </a:r>
                <a:endParaRPr lang="zh-CN" altLang="en-US" dirty="0"/>
              </a:p>
            </p:txBody>
          </p:sp>
        </p:grpSp>
      </p:grpSp>
      <p:grpSp>
        <p:nvGrpSpPr>
          <p:cNvPr id="28" name="组合 121"/>
          <p:cNvGrpSpPr/>
          <p:nvPr/>
        </p:nvGrpSpPr>
        <p:grpSpPr>
          <a:xfrm>
            <a:off x="914400" y="3200400"/>
            <a:ext cx="6324600" cy="381000"/>
            <a:chOff x="1066800" y="4648200"/>
            <a:chExt cx="6324600" cy="381000"/>
          </a:xfrm>
        </p:grpSpPr>
        <p:grpSp>
          <p:nvGrpSpPr>
            <p:cNvPr id="29" name="组合 72"/>
            <p:cNvGrpSpPr/>
            <p:nvPr/>
          </p:nvGrpSpPr>
          <p:grpSpPr>
            <a:xfrm>
              <a:off x="2743200" y="4659868"/>
              <a:ext cx="1447800" cy="369332"/>
              <a:chOff x="1981200" y="5181600"/>
              <a:chExt cx="1447800" cy="369332"/>
            </a:xfrm>
          </p:grpSpPr>
          <p:sp>
            <p:nvSpPr>
              <p:cNvPr id="126" name="矩形 125"/>
              <p:cNvSpPr/>
              <p:nvPr/>
            </p:nvSpPr>
            <p:spPr bwMode="auto">
              <a:xfrm>
                <a:off x="1981200" y="5257800"/>
                <a:ext cx="1447800" cy="228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981200" y="5181600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00 00 00 00</a:t>
                </a:r>
                <a:endParaRPr lang="zh-CN" altLang="en-US" dirty="0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1066800" y="46482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WR-B (bank 1)</a:t>
              </a:r>
              <a:endParaRPr lang="zh-CN" altLang="en-US" dirty="0"/>
            </a:p>
          </p:txBody>
        </p:sp>
        <p:grpSp>
          <p:nvGrpSpPr>
            <p:cNvPr id="30" name="组合 72"/>
            <p:cNvGrpSpPr/>
            <p:nvPr/>
          </p:nvGrpSpPr>
          <p:grpSpPr>
            <a:xfrm>
              <a:off x="5943600" y="4659868"/>
              <a:ext cx="1447800" cy="369332"/>
              <a:chOff x="1981200" y="5181600"/>
              <a:chExt cx="1447800" cy="369332"/>
            </a:xfrm>
          </p:grpSpPr>
          <p:sp>
            <p:nvSpPr>
              <p:cNvPr id="124" name="矩形 123"/>
              <p:cNvSpPr/>
              <p:nvPr/>
            </p:nvSpPr>
            <p:spPr bwMode="auto">
              <a:xfrm>
                <a:off x="1981200" y="5257800"/>
                <a:ext cx="1447800" cy="228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981200" y="5181600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00 00 00 00</a:t>
                </a:r>
                <a:endParaRPr lang="zh-CN" altLang="en-US" dirty="0"/>
              </a:p>
            </p:txBody>
          </p:sp>
        </p:grpSp>
        <p:grpSp>
          <p:nvGrpSpPr>
            <p:cNvPr id="31" name="组合 88"/>
            <p:cNvGrpSpPr/>
            <p:nvPr/>
          </p:nvGrpSpPr>
          <p:grpSpPr>
            <a:xfrm>
              <a:off x="4343400" y="4648200"/>
              <a:ext cx="1447800" cy="381000"/>
              <a:chOff x="5943600" y="4648200"/>
              <a:chExt cx="1447800" cy="381000"/>
            </a:xfrm>
          </p:grpSpPr>
          <p:sp>
            <p:nvSpPr>
              <p:cNvPr id="116" name="矩形 115"/>
              <p:cNvSpPr/>
              <p:nvPr/>
            </p:nvSpPr>
            <p:spPr bwMode="auto">
              <a:xfrm>
                <a:off x="5943600" y="4736068"/>
                <a:ext cx="1447800" cy="228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5943600" y="4659868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00 00</a:t>
                </a:r>
                <a:endParaRPr lang="zh-CN" altLang="en-US" dirty="0"/>
              </a:p>
            </p:txBody>
          </p:sp>
          <p:grpSp>
            <p:nvGrpSpPr>
              <p:cNvPr id="224" name="组合 89"/>
              <p:cNvGrpSpPr/>
              <p:nvPr/>
            </p:nvGrpSpPr>
            <p:grpSpPr>
              <a:xfrm>
                <a:off x="5943600" y="4648200"/>
                <a:ext cx="457200" cy="369332"/>
                <a:chOff x="4800600" y="5715000"/>
                <a:chExt cx="457200" cy="369332"/>
              </a:xfrm>
            </p:grpSpPr>
            <p:sp>
              <p:nvSpPr>
                <p:cNvPr id="122" name="矩形 121"/>
                <p:cNvSpPr/>
                <p:nvPr/>
              </p:nvSpPr>
              <p:spPr bwMode="auto">
                <a:xfrm>
                  <a:off x="4876800" y="5791200"/>
                  <a:ext cx="304800" cy="2286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4800600" y="57150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 smtClean="0"/>
                    <a:t>11</a:t>
                  </a:r>
                  <a:endParaRPr lang="zh-CN" altLang="en-US" dirty="0"/>
                </a:p>
              </p:txBody>
            </p:sp>
          </p:grpSp>
          <p:grpSp>
            <p:nvGrpSpPr>
              <p:cNvPr id="225" name="组合 92"/>
              <p:cNvGrpSpPr/>
              <p:nvPr/>
            </p:nvGrpSpPr>
            <p:grpSpPr>
              <a:xfrm>
                <a:off x="6934200" y="4648200"/>
                <a:ext cx="457200" cy="369332"/>
                <a:chOff x="4800600" y="5715000"/>
                <a:chExt cx="457200" cy="369332"/>
              </a:xfrm>
            </p:grpSpPr>
            <p:sp>
              <p:nvSpPr>
                <p:cNvPr id="120" name="矩形 119"/>
                <p:cNvSpPr/>
                <p:nvPr/>
              </p:nvSpPr>
              <p:spPr bwMode="auto">
                <a:xfrm>
                  <a:off x="4876800" y="5791200"/>
                  <a:ext cx="304800" cy="2286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4800600" y="57150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 smtClean="0"/>
                    <a:t>11</a:t>
                  </a:r>
                  <a:endParaRPr lang="zh-CN" altLang="en-US" dirty="0"/>
                </a:p>
              </p:txBody>
            </p:sp>
          </p:grpSp>
        </p:grpSp>
      </p:grpSp>
      <p:grpSp>
        <p:nvGrpSpPr>
          <p:cNvPr id="87" name="组合 86"/>
          <p:cNvGrpSpPr/>
          <p:nvPr/>
        </p:nvGrpSpPr>
        <p:grpSpPr>
          <a:xfrm>
            <a:off x="1066800" y="4778514"/>
            <a:ext cx="6781800" cy="707886"/>
            <a:chOff x="685800" y="5524380"/>
            <a:chExt cx="6781800" cy="707886"/>
          </a:xfrm>
        </p:grpSpPr>
        <p:grpSp>
          <p:nvGrpSpPr>
            <p:cNvPr id="88" name="组合 178"/>
            <p:cNvGrpSpPr/>
            <p:nvPr/>
          </p:nvGrpSpPr>
          <p:grpSpPr>
            <a:xfrm>
              <a:off x="685800" y="5524380"/>
              <a:ext cx="362399" cy="400110"/>
              <a:chOff x="711682" y="3257490"/>
              <a:chExt cx="362399" cy="400110"/>
            </a:xfrm>
          </p:grpSpPr>
          <p:sp>
            <p:nvSpPr>
              <p:cNvPr id="90" name="Oval 19"/>
              <p:cNvSpPr/>
              <p:nvPr/>
            </p:nvSpPr>
            <p:spPr bwMode="auto">
              <a:xfrm>
                <a:off x="711682" y="3276600"/>
                <a:ext cx="362399" cy="33487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729234" y="3257490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en-US" sz="2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088204" y="5524380"/>
              <a:ext cx="6379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/>
              <a:r>
                <a:rPr lang="en-US" altLang="zh-CN" sz="2000" b="1" kern="0" dirty="0" smtClean="0">
                  <a:cs typeface="Arial" charset="0"/>
                </a:rPr>
                <a:t>Write-A </a:t>
              </a:r>
              <a:r>
                <a:rPr lang="en-US" altLang="zh-CN" sz="2000" kern="0" dirty="0" smtClean="0">
                  <a:cs typeface="Arial" charset="0"/>
                </a:rPr>
                <a:t>obeys both </a:t>
              </a:r>
              <a:r>
                <a:rPr lang="en-US" altLang="zh-CN" sz="2000" b="1" kern="0" dirty="0" smtClean="0">
                  <a:cs typeface="Arial" charset="0"/>
                </a:rPr>
                <a:t>DIMM</a:t>
              </a:r>
              <a:r>
                <a:rPr lang="en-US" altLang="zh-CN" sz="2000" kern="0" dirty="0" smtClean="0">
                  <a:cs typeface="Arial" charset="0"/>
                </a:rPr>
                <a:t> and </a:t>
              </a:r>
              <a:r>
                <a:rPr lang="en-US" altLang="zh-CN" sz="2000" b="1" kern="0" dirty="0" smtClean="0">
                  <a:cs typeface="Arial" charset="0"/>
                </a:rPr>
                <a:t>chip</a:t>
              </a:r>
              <a:r>
                <a:rPr lang="en-US" altLang="zh-CN" sz="2000" kern="0" dirty="0" smtClean="0">
                  <a:cs typeface="Arial" charset="0"/>
                </a:rPr>
                <a:t> power constraints</a:t>
              </a:r>
            </a:p>
            <a:p>
              <a:pPr marL="342900" lvl="0" indent="-342900"/>
              <a:r>
                <a:rPr lang="en-US" altLang="zh-CN" sz="2000" kern="0" dirty="0" smtClean="0">
                  <a:cs typeface="Arial" charset="0"/>
                </a:rPr>
                <a:t>It can go to bank 0.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066800" y="5695890"/>
            <a:ext cx="7391400" cy="400110"/>
            <a:chOff x="685800" y="5524380"/>
            <a:chExt cx="7391400" cy="400110"/>
          </a:xfrm>
        </p:grpSpPr>
        <p:grpSp>
          <p:nvGrpSpPr>
            <p:cNvPr id="93" name="组合 178"/>
            <p:cNvGrpSpPr/>
            <p:nvPr/>
          </p:nvGrpSpPr>
          <p:grpSpPr>
            <a:xfrm>
              <a:off x="685800" y="5524380"/>
              <a:ext cx="362399" cy="400110"/>
              <a:chOff x="711682" y="3257490"/>
              <a:chExt cx="362399" cy="400110"/>
            </a:xfrm>
          </p:grpSpPr>
          <p:sp>
            <p:nvSpPr>
              <p:cNvPr id="97" name="Oval 19"/>
              <p:cNvSpPr/>
              <p:nvPr/>
            </p:nvSpPr>
            <p:spPr bwMode="auto">
              <a:xfrm>
                <a:off x="711682" y="3276600"/>
                <a:ext cx="362399" cy="33487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nst777 BT" pitchFamily="34" charset="0"/>
                  <a:ea typeface="굴림" pitchFamily="50" charset="-127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29234" y="3257490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2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1088204" y="5524380"/>
              <a:ext cx="69889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/>
              <a:r>
                <a:rPr lang="en-US" altLang="zh-CN" sz="2000" b="1" kern="0" dirty="0" smtClean="0">
                  <a:cs typeface="Arial" charset="0"/>
                </a:rPr>
                <a:t>Write-B </a:t>
              </a:r>
              <a:r>
                <a:rPr lang="en-US" altLang="zh-CN" sz="2000" kern="0" dirty="0" smtClean="0">
                  <a:cs typeface="Arial" charset="0"/>
                </a:rPr>
                <a:t>violates </a:t>
              </a:r>
              <a:r>
                <a:rPr lang="en-US" altLang="zh-CN" sz="2000" b="1" kern="0" dirty="0" smtClean="0">
                  <a:cs typeface="Arial" charset="0"/>
                </a:rPr>
                <a:t>chip</a:t>
              </a:r>
              <a:r>
                <a:rPr lang="en-US" altLang="zh-CN" sz="2000" kern="0" dirty="0" smtClean="0">
                  <a:cs typeface="Arial" charset="0"/>
                </a:rPr>
                <a:t> power constraint. It has to be stopped.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10" grpId="0"/>
      <p:bldP spid="1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5.9|3.8|18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9.7|5.6|8.2|5.7|18.4|5.5|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1.8|10.5|3.8|20.1|6.8|11.6|0.6|1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4.6|3.3|13.7|9.6|2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46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29.8|12.1|7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30.6|8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42.9|2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6.8|9|10.7|9.3|23.2|6.4|15.9|1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7.8|17.5|8.8|1|9.2|5.2|22.1|6|4.3|5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7|14.2|9.9|5.9|8.5|10.8|7.1|8.6|2.8|6.5|13.3|11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1.3|19.5|3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7|14.2|9.9|5.9|8.5|10.8|7.1|8.6|2.8|6.5|13.3|1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3|37.5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7|26.5|2.6|9.2|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3|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10.8|6.1|20.1|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0.6|4.4"/>
</p:tagLst>
</file>

<file path=ppt/theme/theme1.xml><?xml version="1.0" encoding="utf-8"?>
<a:theme xmlns:a="http://schemas.openxmlformats.org/drawingml/2006/main" name="678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ISLPED_Template</Template>
  <TotalTime>12579</TotalTime>
  <Words>1949</Words>
  <Application>Microsoft Office PowerPoint</Application>
  <PresentationFormat>全屏显示(4:3)</PresentationFormat>
  <Paragraphs>576</Paragraphs>
  <Slides>25</Slides>
  <Notes>25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6785</vt:lpstr>
      <vt:lpstr>幻灯片 1</vt:lpstr>
      <vt:lpstr>Phase Change Memory (PCM)</vt:lpstr>
      <vt:lpstr>Multi-Level Cell and PCM write</vt:lpstr>
      <vt:lpstr>Multi-Level Cell and PCM write</vt:lpstr>
      <vt:lpstr>PCM DIMM and Chip Architecture</vt:lpstr>
      <vt:lpstr>Power Constraint and Solution for SLC</vt:lpstr>
      <vt:lpstr>A Different Story on MLC</vt:lpstr>
      <vt:lpstr>In Addition: Chip Level Power Constraint</vt:lpstr>
      <vt:lpstr>DIMM and Chip Power Constraints Example</vt:lpstr>
      <vt:lpstr>Performance with Both Power Constraints</vt:lpstr>
      <vt:lpstr>Simple Solutions?</vt:lpstr>
      <vt:lpstr>But They do NOT Help</vt:lpstr>
      <vt:lpstr>幻灯片 13</vt:lpstr>
      <vt:lpstr>Global Charge Pump</vt:lpstr>
      <vt:lpstr>Global Charge Pump</vt:lpstr>
      <vt:lpstr>Cell Mapping</vt:lpstr>
      <vt:lpstr>Can We Do Even Better? </vt:lpstr>
      <vt:lpstr>Effectiveness of Cell Mapping</vt:lpstr>
      <vt:lpstr>幻灯片 19</vt:lpstr>
      <vt:lpstr>Iteration Power Management</vt:lpstr>
      <vt:lpstr>幻灯片 21</vt:lpstr>
      <vt:lpstr>Experimental Methodology</vt:lpstr>
      <vt:lpstr>Effectiveness of IPM</vt:lpstr>
      <vt:lpstr>Conclusions</vt:lpstr>
      <vt:lpstr>幻灯片 25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MICRO2012</dc:title>
  <dc:creator>lej16</dc:creator>
  <cp:lastModifiedBy>番茄花园</cp:lastModifiedBy>
  <cp:revision>1756</cp:revision>
  <dcterms:created xsi:type="dcterms:W3CDTF">2010-07-02T11:17:22Z</dcterms:created>
  <dcterms:modified xsi:type="dcterms:W3CDTF">2012-12-07T22:05:54Z</dcterms:modified>
</cp:coreProperties>
</file>