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5" r:id="rId3"/>
    <p:sldId id="267" r:id="rId4"/>
    <p:sldId id="268" r:id="rId5"/>
    <p:sldId id="316" r:id="rId6"/>
    <p:sldId id="264" r:id="rId7"/>
    <p:sldId id="269" r:id="rId8"/>
    <p:sldId id="277" r:id="rId9"/>
    <p:sldId id="276" r:id="rId10"/>
    <p:sldId id="278" r:id="rId11"/>
    <p:sldId id="284" r:id="rId12"/>
    <p:sldId id="281" r:id="rId13"/>
    <p:sldId id="330" r:id="rId14"/>
    <p:sldId id="257" r:id="rId15"/>
    <p:sldId id="286" r:id="rId16"/>
    <p:sldId id="280" r:id="rId17"/>
    <p:sldId id="282" r:id="rId18"/>
    <p:sldId id="287" r:id="rId19"/>
    <p:sldId id="343" r:id="rId20"/>
    <p:sldId id="331" r:id="rId21"/>
    <p:sldId id="333" r:id="rId22"/>
    <p:sldId id="332" r:id="rId23"/>
    <p:sldId id="334" r:id="rId24"/>
    <p:sldId id="335" r:id="rId25"/>
    <p:sldId id="295" r:id="rId26"/>
    <p:sldId id="285" r:id="rId27"/>
    <p:sldId id="322" r:id="rId28"/>
    <p:sldId id="258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6600"/>
    <a:srgbClr val="303C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3" autoAdjust="0"/>
    <p:restoredTop sz="44938" autoAdjust="0"/>
  </p:normalViewPr>
  <p:slideViewPr>
    <p:cSldViewPr>
      <p:cViewPr varScale="1">
        <p:scale>
          <a:sx n="27" d="100"/>
          <a:sy n="27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4212129733783"/>
          <c:y val="4.9446782514254682E-2"/>
          <c:w val="0.85028883108361453"/>
          <c:h val="0.75507398859625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Oracle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4.25</c:v>
                </c:pt>
                <c:pt idx="1">
                  <c:v>7.09</c:v>
                </c:pt>
                <c:pt idx="2">
                  <c:v>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Stall time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3.94</c:v>
                </c:pt>
                <c:pt idx="1">
                  <c:v>5.09</c:v>
                </c:pt>
                <c:pt idx="2">
                  <c:v>1.88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Leading loads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3.99</c:v>
                </c:pt>
                <c:pt idx="1">
                  <c:v>2.96</c:v>
                </c:pt>
                <c:pt idx="2">
                  <c:v>1.7999999999999999E-2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 predictor</c:v>
                </c:pt>
              </c:strCache>
            </c:strRef>
          </c:tx>
          <c:spPr>
            <a:noFill/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0716032"/>
        <c:axId val="260717568"/>
      </c:barChart>
      <c:catAx>
        <c:axId val="2607160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60717568"/>
        <c:crosses val="autoZero"/>
        <c:auto val="1"/>
        <c:lblAlgn val="ctr"/>
        <c:lblOffset val="100"/>
        <c:noMultiLvlLbl val="0"/>
      </c:catAx>
      <c:valAx>
        <c:axId val="2607175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0" i="0" baseline="0" dirty="0" smtClean="0">
                    <a:effectLst/>
                  </a:rPr>
                  <a:t>Norm. Energy Savings (%)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195483754185899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60716032"/>
        <c:crosses val="autoZero"/>
        <c:crossBetween val="between"/>
      </c:valAx>
    </c:plotArea>
    <c:legend>
      <c:legendPos val="l"/>
      <c:legendEntry>
        <c:idx val="3"/>
        <c:txPr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6732799025121861"/>
          <c:y val="1.8736084713548738E-2"/>
          <c:w val="0.21963509769612136"/>
          <c:h val="0.33864085941489136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4212129733783"/>
          <c:y val="4.9446782514254682E-2"/>
          <c:w val="0.85028883108361453"/>
          <c:h val="0.75507398859625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Oracle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4.25</c:v>
                </c:pt>
                <c:pt idx="1">
                  <c:v>7.09</c:v>
                </c:pt>
                <c:pt idx="2">
                  <c:v>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Stall time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3.94</c:v>
                </c:pt>
                <c:pt idx="1">
                  <c:v>5.09</c:v>
                </c:pt>
                <c:pt idx="2">
                  <c:v>1.88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Leading loads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3.99</c:v>
                </c:pt>
                <c:pt idx="1">
                  <c:v>2.96</c:v>
                </c:pt>
                <c:pt idx="2">
                  <c:v>1.7999999999999999E-2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 predictor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0">
                  <c:v>3.99</c:v>
                </c:pt>
                <c:pt idx="1">
                  <c:v>5.47</c:v>
                </c:pt>
                <c:pt idx="2">
                  <c:v>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0790144"/>
        <c:axId val="260791680"/>
      </c:barChart>
      <c:catAx>
        <c:axId val="2607901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60791680"/>
        <c:crosses val="autoZero"/>
        <c:auto val="1"/>
        <c:lblAlgn val="ctr"/>
        <c:lblOffset val="100"/>
        <c:noMultiLvlLbl val="0"/>
      </c:catAx>
      <c:valAx>
        <c:axId val="26079168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0" i="0" baseline="0" dirty="0" smtClean="0">
                    <a:effectLst/>
                  </a:rPr>
                  <a:t>Norm. Energy Savings (%)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195483754185899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60790144"/>
        <c:crosses val="autoZero"/>
        <c:crossBetween val="between"/>
      </c:valAx>
    </c:plotArea>
    <c:legend>
      <c:legendPos val="l"/>
      <c:legendEntry>
        <c:idx val="3"/>
        <c:txPr>
          <a:bodyPr/>
          <a:lstStyle/>
          <a:p>
            <a:pPr>
              <a:defRPr sz="2000" b="1"/>
            </a:pPr>
            <a:endParaRPr lang="en-US"/>
          </a:p>
        </c:txPr>
      </c:legendEntry>
      <c:layout>
        <c:manualLayout>
          <c:xMode val="edge"/>
          <c:yMode val="edge"/>
          <c:x val="0.16732799025121861"/>
          <c:y val="1.8736084713548738E-2"/>
          <c:w val="0.21963509769612136"/>
          <c:h val="0.33864085941489136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05070720326623"/>
          <c:y val="4.9446782514254682E-2"/>
          <c:w val="0.80748632983377078"/>
          <c:h val="0.75507398859625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Oracle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Constant Access Latency</c:v>
                </c:pt>
                <c:pt idx="1">
                  <c:v>Realistic DRAM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4.25</c:v>
                </c:pt>
                <c:pt idx="1">
                  <c:v>7.09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Stall time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Constant Access Latency</c:v>
                </c:pt>
                <c:pt idx="1">
                  <c:v>Realistic DRAM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3.94</c:v>
                </c:pt>
                <c:pt idx="1">
                  <c:v>5.09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Leading loads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Constant Access Latency</c:v>
                </c:pt>
                <c:pt idx="1">
                  <c:v>Realistic DRAM</c:v>
                </c:pt>
              </c:strCache>
            </c:strRef>
          </c:cat>
          <c:val>
            <c:numRef>
              <c:f>Sheet1!$D$2:$D$3</c:f>
              <c:numCache>
                <c:formatCode>0.00</c:formatCode>
                <c:ptCount val="2"/>
                <c:pt idx="0">
                  <c:v>3.99</c:v>
                </c:pt>
                <c:pt idx="1">
                  <c:v>2.96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 predictor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Constant Access Latency</c:v>
                </c:pt>
                <c:pt idx="1">
                  <c:v>Realistic DRAM</c:v>
                </c:pt>
              </c:strCache>
            </c:strRef>
          </c:cat>
          <c:val>
            <c:numRef>
              <c:f>Sheet1!$E$2:$E$3</c:f>
              <c:numCache>
                <c:formatCode>0.00</c:formatCode>
                <c:ptCount val="2"/>
                <c:pt idx="0">
                  <c:v>3.99</c:v>
                </c:pt>
                <c:pt idx="1">
                  <c:v>5.47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1944448"/>
        <c:axId val="261945984"/>
      </c:barChart>
      <c:catAx>
        <c:axId val="261944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61945984"/>
        <c:crosses val="autoZero"/>
        <c:auto val="1"/>
        <c:lblAlgn val="ctr"/>
        <c:lblOffset val="100"/>
        <c:noMultiLvlLbl val="0"/>
      </c:catAx>
      <c:valAx>
        <c:axId val="2619459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0" i="0" baseline="0" dirty="0" smtClean="0">
                    <a:effectLst/>
                  </a:rPr>
                  <a:t>Norm. Energy Savings (%)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5115757082088876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61944448"/>
        <c:crosses val="autoZero"/>
        <c:crossBetween val="between"/>
      </c:valAx>
    </c:plotArea>
    <c:legend>
      <c:legendPos val="l"/>
      <c:legendEntry>
        <c:idx val="3"/>
        <c:txPr>
          <a:bodyPr/>
          <a:lstStyle/>
          <a:p>
            <a:pPr>
              <a:defRPr sz="2000" b="1"/>
            </a:pPr>
            <a:endParaRPr lang="en-US"/>
          </a:p>
        </c:txPr>
      </c:legendEntry>
      <c:layout>
        <c:manualLayout>
          <c:xMode val="edge"/>
          <c:yMode val="edge"/>
          <c:x val="0.19166666666666668"/>
          <c:y val="1.8736084713548738E-2"/>
          <c:w val="0.36275681685622629"/>
          <c:h val="0.33864085941489136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4212129733783"/>
          <c:y val="4.9446782514254682E-2"/>
          <c:w val="0.85028883108361453"/>
          <c:h val="0.75507398859625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Oracle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4.25</c:v>
                </c:pt>
                <c:pt idx="1">
                  <c:v>7.09</c:v>
                </c:pt>
                <c:pt idx="2">
                  <c:v>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Stall time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3.94</c:v>
                </c:pt>
                <c:pt idx="1">
                  <c:v>5.09</c:v>
                </c:pt>
                <c:pt idx="2">
                  <c:v>1.88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Leading loads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3.99</c:v>
                </c:pt>
                <c:pt idx="1">
                  <c:v>2.96</c:v>
                </c:pt>
                <c:pt idx="2">
                  <c:v>1.7999999999999999E-2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Our predictor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Constant Access Latency</c:v>
                </c:pt>
                <c:pt idx="1">
                  <c:v>Realistic DRAM</c:v>
                </c:pt>
                <c:pt idx="2">
                  <c:v>Realistic DRAM + Streaming Prefetcher</c:v>
                </c:pt>
              </c:strCache>
            </c:strRef>
          </c:cat>
          <c:val>
            <c:numRef>
              <c:f>Sheet1!$E$2:$E$4</c:f>
              <c:numCache>
                <c:formatCode>0.00</c:formatCode>
                <c:ptCount val="3"/>
                <c:pt idx="0">
                  <c:v>3.99</c:v>
                </c:pt>
                <c:pt idx="1">
                  <c:v>5.47</c:v>
                </c:pt>
                <c:pt idx="2">
                  <c:v>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7671552"/>
        <c:axId val="237673088"/>
      </c:barChart>
      <c:catAx>
        <c:axId val="2376715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37673088"/>
        <c:crosses val="autoZero"/>
        <c:auto val="1"/>
        <c:lblAlgn val="ctr"/>
        <c:lblOffset val="100"/>
        <c:noMultiLvlLbl val="0"/>
      </c:catAx>
      <c:valAx>
        <c:axId val="2376730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0" i="0" baseline="0" dirty="0" smtClean="0">
                    <a:effectLst/>
                  </a:rPr>
                  <a:t>Norm. Energy Savings (%)</a:t>
                </a:r>
                <a:endParaRPr lang="en-US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195483754185899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37671552"/>
        <c:crosses val="autoZero"/>
        <c:crossBetween val="between"/>
      </c:valAx>
    </c:plotArea>
    <c:legend>
      <c:legendPos val="l"/>
      <c:legendEntry>
        <c:idx val="3"/>
        <c:txPr>
          <a:bodyPr/>
          <a:lstStyle/>
          <a:p>
            <a:pPr>
              <a:defRPr sz="2000" b="1"/>
            </a:pPr>
            <a:endParaRPr lang="en-US"/>
          </a:p>
        </c:txPr>
      </c:legendEntry>
      <c:layout>
        <c:manualLayout>
          <c:xMode val="edge"/>
          <c:yMode val="edge"/>
          <c:x val="0.16732799025121861"/>
          <c:y val="1.8736084713548738E-2"/>
          <c:w val="0.21963509769612136"/>
          <c:h val="0.33864085941489136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0.82727</cdr:x>
      <cdr:y>0.72396</cdr:y>
    </cdr:from>
    <cdr:to>
      <cdr:x>0.92913</cdr:x>
      <cdr:y>0.80814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60223" y="3199614"/>
          <a:ext cx="869314" cy="372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 </a:t>
          </a:r>
          <a:r>
            <a:rPr lang="en-US" sz="2000" dirty="0" smtClean="0"/>
            <a:t>&lt; 0.1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0.82727</cdr:x>
      <cdr:y>0.72396</cdr:y>
    </cdr:from>
    <cdr:to>
      <cdr:x>0.92913</cdr:x>
      <cdr:y>0.80814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60223" y="3199614"/>
          <a:ext cx="869314" cy="372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 </a:t>
          </a:r>
          <a:r>
            <a:rPr lang="en-US" sz="2000" dirty="0" smtClean="0"/>
            <a:t>&lt; 0.1</a:t>
          </a:r>
          <a:endParaRPr lang="en-US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0.82727</cdr:x>
      <cdr:y>0.72396</cdr:y>
    </cdr:from>
    <cdr:to>
      <cdr:x>0.92913</cdr:x>
      <cdr:y>0.80814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60223" y="3199614"/>
          <a:ext cx="869314" cy="372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 </a:t>
          </a:r>
          <a:r>
            <a:rPr lang="en-US" sz="2000" dirty="0" smtClean="0"/>
            <a:t>&lt; 0.1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DFFB-672F-466F-B146-2630BA9C2EEA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FBC75-8649-4BA2-A276-F8160245C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23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09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3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7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1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1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9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7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1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1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7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7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09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1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32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7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0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09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1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3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9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BC75-8649-4BA2-A276-F8160245CB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39B1-1A72-4FD2-BDCC-1005E52373C4}" type="datetime1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747-615A-452B-B11E-FCB281DA1B9D}" type="datetime1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6E6-EE51-4CF1-8510-DD2320C72A92}" type="datetime1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7ACA-B6E9-4C78-887A-718876B1FA92}" type="datetime1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BF6-53A9-497B-8D8B-772231AC51CA}" type="datetime1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96D1-4407-4072-A33B-82C6B0A822F3}" type="datetime1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C4DA-26FD-46F6-BD90-8E727B3FE349}" type="datetime1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D1A9-5AB2-48ED-B1C4-A660378ECD5E}" type="datetime1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9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98F8-1B8E-406B-AA80-B20C8B0C6633}" type="datetime1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69E7-C2F9-4E1C-BAF4-EA7396033E60}" type="datetime1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9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F545-09FF-438D-9DE4-A4A609BC61C3}" type="datetime1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7BB28-5460-4F7A-8E49-167C37376103}" type="datetime1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0500FE-21D2-44F3-AB16-C48296A7AC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3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7620" y="685800"/>
            <a:ext cx="9144000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Predicting Performance Impact of DVFS</a:t>
            </a:r>
            <a:br>
              <a:rPr lang="en-US" dirty="0" smtClean="0"/>
            </a:br>
            <a:r>
              <a:rPr lang="en-US" dirty="0" smtClean="0"/>
              <a:t>for Realistic Memory Systems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9718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Rustam Miftakhutdinov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Eiman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Ebrahimi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Yale N.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40" y="5257800"/>
            <a:ext cx="2244719" cy="98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5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</a:t>
            </a:r>
            <a:endParaRPr lang="en-US" dirty="0"/>
          </a:p>
        </p:txBody>
      </p:sp>
      <p:graphicFrame>
        <p:nvGraphicFramePr>
          <p:cNvPr id="4" name="Results Plo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399987"/>
              </p:ext>
            </p:extLst>
          </p:nvPr>
        </p:nvGraphicFramePr>
        <p:xfrm>
          <a:off x="152400" y="1600201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152400" y="6019800"/>
            <a:ext cx="8536631" cy="849086"/>
            <a:chOff x="-152400" y="6019800"/>
            <a:chExt cx="8536631" cy="849086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6161000"/>
              <a:ext cx="8155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Gmean</a:t>
              </a:r>
              <a:r>
                <a:rPr lang="en-US" sz="2000" dirty="0" smtClean="0"/>
                <a:t> of relative savings for 13 memory-intensive SPEC 2006 benchmarks.</a:t>
              </a:r>
              <a:br>
                <a:rPr lang="en-US" sz="2000" dirty="0" smtClean="0"/>
              </a:br>
              <a:r>
                <a:rPr lang="en-US" sz="2000" dirty="0" smtClean="0"/>
                <a:t>Baseline: most energy-efficient static frequency for SPEC 2006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52400" y="60198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*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68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11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305853" y="1752600"/>
            <a:ext cx="6400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 to performance prediction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realistic memory systems?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Variable memory latency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Prefetching</a:t>
            </a:r>
            <a:endParaRPr lang="en-US" dirty="0"/>
          </a:p>
        </p:txBody>
      </p:sp>
      <p:sp>
        <p:nvSpPr>
          <p:cNvPr id="14" name="Check 1"/>
          <p:cNvSpPr txBox="1"/>
          <p:nvPr/>
        </p:nvSpPr>
        <p:spPr>
          <a:xfrm>
            <a:off x="1402339" y="152399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  <p:sp>
        <p:nvSpPr>
          <p:cNvPr id="15" name="Check 2"/>
          <p:cNvSpPr txBox="1"/>
          <p:nvPr/>
        </p:nvSpPr>
        <p:spPr>
          <a:xfrm>
            <a:off x="1402338" y="269965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3848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28800" y="4648200"/>
            <a:ext cx="10668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352800" y="4648200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4648200"/>
            <a:ext cx="1066799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01240" y="3886200"/>
            <a:ext cx="15087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3368040"/>
            <a:ext cx="838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2819400"/>
            <a:ext cx="1838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3886200"/>
            <a:ext cx="1219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27292" y="3383280"/>
            <a:ext cx="18275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4414391"/>
            <a:ext cx="1391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chip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activity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2814191"/>
            <a:ext cx="1615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memory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requests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5496393" y="4648200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352800" y="2819901"/>
            <a:ext cx="3657600" cy="2407419"/>
            <a:chOff x="3352800" y="2819901"/>
            <a:chExt cx="3657600" cy="2407419"/>
          </a:xfrm>
        </p:grpSpPr>
        <p:cxnSp>
          <p:nvCxnSpPr>
            <p:cNvPr id="49" name="Straight Connector 48"/>
            <p:cNvCxnSpPr>
              <a:stCxn id="45" idx="0"/>
            </p:cNvCxnSpPr>
            <p:nvPr/>
          </p:nvCxnSpPr>
          <p:spPr>
            <a:xfrm>
              <a:off x="3352800" y="3411468"/>
              <a:ext cx="0" cy="181585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496393" y="2819901"/>
              <a:ext cx="0" cy="240741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010400" y="3855720"/>
              <a:ext cx="0" cy="137160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12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09800" y="343233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91506" y="2920288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6724" y="237997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1508" y="292646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0817" y="345519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1146" y="482683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03C18"/>
                </a:solidFill>
              </a:rPr>
              <a:t>1</a:t>
            </a:r>
            <a:endParaRPr lang="en-US" sz="2800" b="1" dirty="0">
              <a:solidFill>
                <a:srgbClr val="303C1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97209" y="482683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03C18"/>
                </a:solidFill>
              </a:rPr>
              <a:t>2</a:t>
            </a:r>
            <a:endParaRPr lang="en-US" sz="2800" b="1" dirty="0">
              <a:solidFill>
                <a:srgbClr val="303C1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0884" y="482683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03C18"/>
                </a:solidFill>
              </a:rPr>
              <a:t>3</a:t>
            </a:r>
            <a:endParaRPr lang="en-US" sz="2800" b="1" dirty="0">
              <a:solidFill>
                <a:srgbClr val="303C1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54875" y="482683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03C18"/>
                </a:solidFill>
              </a:rPr>
              <a:t>4</a:t>
            </a:r>
            <a:endParaRPr lang="en-US" sz="2800" b="1" dirty="0">
              <a:solidFill>
                <a:srgbClr val="303C18"/>
              </a:solidFill>
            </a:endParaRPr>
          </a:p>
        </p:txBody>
      </p:sp>
      <p:grpSp>
        <p:nvGrpSpPr>
          <p:cNvPr id="78" name="Cover Box"/>
          <p:cNvGrpSpPr/>
          <p:nvPr/>
        </p:nvGrpSpPr>
        <p:grpSpPr>
          <a:xfrm>
            <a:off x="1828800" y="2358920"/>
            <a:ext cx="6553200" cy="3133401"/>
            <a:chOff x="1828800" y="2847691"/>
            <a:chExt cx="6553200" cy="3133401"/>
          </a:xfrm>
          <a:solidFill>
            <a:schemeClr val="bg1"/>
          </a:solidFill>
        </p:grpSpPr>
        <p:sp>
          <p:nvSpPr>
            <p:cNvPr id="75" name="Rectangle 74"/>
            <p:cNvSpPr/>
            <p:nvPr/>
          </p:nvSpPr>
          <p:spPr>
            <a:xfrm>
              <a:off x="1828800" y="2847691"/>
              <a:ext cx="6553200" cy="31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1828800" y="2847691"/>
              <a:ext cx="0" cy="3133401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>
            <a:off x="1828800" y="5257800"/>
            <a:ext cx="6400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54950" y="5324414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time</a:t>
            </a:r>
            <a:endParaRPr lang="en-US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965E-6 L 0.14167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0.00069 L 0.2 0.0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0.00069 L 0.3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0.00069 L 0.525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562600" y="2324100"/>
            <a:ext cx="28194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2324100"/>
            <a:ext cx="2743200" cy="1371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i="1" dirty="0" smtClean="0"/>
              <a:t>T</a:t>
            </a:r>
            <a:r>
              <a:rPr lang="en-US" sz="7200" dirty="0" smtClean="0"/>
              <a:t> = </a:t>
            </a:r>
            <a:r>
              <a:rPr lang="en-US" sz="7200" i="1" dirty="0" err="1" smtClean="0"/>
              <a:t>T</a:t>
            </a:r>
            <a:r>
              <a:rPr lang="en-US" sz="7200" baseline="-25000" dirty="0" err="1" smtClean="0"/>
              <a:t>memory</a:t>
            </a:r>
            <a:r>
              <a:rPr lang="en-US" sz="7200" dirty="0" smtClean="0"/>
              <a:t> + </a:t>
            </a:r>
            <a:r>
              <a:rPr lang="en-US" sz="7200" i="1" dirty="0" err="1" smtClean="0"/>
              <a:t>T</a:t>
            </a:r>
            <a:r>
              <a:rPr lang="en-US" sz="7200" baseline="-25000" dirty="0" err="1" smtClean="0"/>
              <a:t>compute</a:t>
            </a:r>
            <a:endParaRPr lang="en-US" sz="72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3815834"/>
            <a:ext cx="2431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independent of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frequency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7785" y="3815834"/>
            <a:ext cx="2403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proportional to</a:t>
            </a:r>
            <a:b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cycle time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pecific cycle time"/>
          <p:cNvGrpSpPr/>
          <p:nvPr/>
        </p:nvGrpSpPr>
        <p:grpSpPr>
          <a:xfrm>
            <a:off x="3957626" y="3286731"/>
            <a:ext cx="458587" cy="2936844"/>
            <a:chOff x="3957626" y="3286731"/>
            <a:chExt cx="458587" cy="293684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114800" y="3429000"/>
              <a:ext cx="0" cy="228600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57626" y="5638800"/>
              <a:ext cx="4585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t</a:t>
              </a:r>
              <a:r>
                <a:rPr lang="en-US" sz="3200" i="1" baseline="-25000" dirty="0" smtClean="0"/>
                <a:t>o</a:t>
              </a:r>
              <a:endParaRPr lang="en-US" sz="3200" baseline="-25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017639" y="3286731"/>
              <a:ext cx="202499" cy="2024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859281" y="4343400"/>
            <a:ext cx="522731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28800" y="2032575"/>
            <a:ext cx="1" cy="368242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5715000"/>
            <a:ext cx="54864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490" y="1447800"/>
            <a:ext cx="302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execution time </a:t>
            </a:r>
            <a:r>
              <a:rPr lang="en-US" sz="3200" i="1" dirty="0" smtClean="0"/>
              <a:t>T</a:t>
            </a:r>
            <a:endParaRPr lang="en-US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781614"/>
            <a:ext cx="209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cycle time </a:t>
            </a:r>
            <a:r>
              <a:rPr lang="en-US" sz="3200" i="1" dirty="0" smtClean="0"/>
              <a:t>t</a:t>
            </a:r>
            <a:endParaRPr lang="en-US" sz="3200" i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01" y="2133600"/>
            <a:ext cx="5257799" cy="2209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096000" y="2590800"/>
            <a:ext cx="0" cy="17526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3490" y="4051011"/>
            <a:ext cx="132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T</a:t>
            </a:r>
            <a:r>
              <a:rPr lang="en-US" sz="3200" baseline="-25000" dirty="0" err="1" smtClean="0"/>
              <a:t>memory</a:t>
            </a:r>
            <a:endParaRPr lang="en-US" sz="32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174712"/>
            <a:ext cx="1373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T</a:t>
            </a:r>
            <a:r>
              <a:rPr lang="en-US" sz="3200" baseline="-25000" dirty="0" err="1" smtClean="0"/>
              <a:t>compute</a:t>
            </a:r>
            <a:endParaRPr lang="en-US" sz="32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14</a:t>
            </a:fld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27550" y="4242150"/>
            <a:ext cx="202499" cy="2024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619472">
            <a:off x="913403" y="3587753"/>
            <a:ext cx="838200" cy="6477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2271" y="57816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608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28800" y="4648200"/>
            <a:ext cx="10668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memory</a:t>
            </a:r>
            <a:endParaRPr lang="en-US" baseline="-25000" dirty="0"/>
          </a:p>
        </p:txBody>
      </p:sp>
      <p:sp>
        <p:nvSpPr>
          <p:cNvPr id="11" name="Freeform 10"/>
          <p:cNvSpPr/>
          <p:nvPr/>
        </p:nvSpPr>
        <p:spPr>
          <a:xfrm>
            <a:off x="3352800" y="4648200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4648200"/>
            <a:ext cx="1066799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01240" y="3886200"/>
            <a:ext cx="15087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3368040"/>
            <a:ext cx="838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2819400"/>
            <a:ext cx="1838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3886200"/>
            <a:ext cx="1219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27292" y="3383280"/>
            <a:ext cx="18275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4414391"/>
            <a:ext cx="1391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chip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activity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2814191"/>
            <a:ext cx="1615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memory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requests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5496393" y="4648200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4950" y="5324414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time</a:t>
            </a:r>
            <a:endParaRPr lang="en-US" sz="3200" i="1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5257800"/>
            <a:ext cx="6400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15</a:t>
            </a:fld>
            <a:endParaRPr lang="en-US"/>
          </a:p>
        </p:txBody>
      </p:sp>
      <p:sp>
        <p:nvSpPr>
          <p:cNvPr id="6" name="Red Cross"/>
          <p:cNvSpPr/>
          <p:nvPr/>
        </p:nvSpPr>
        <p:spPr>
          <a:xfrm>
            <a:off x="533400" y="1229858"/>
            <a:ext cx="4419600" cy="4419600"/>
          </a:xfrm>
          <a:prstGeom prst="mathMultiply">
            <a:avLst>
              <a:gd name="adj1" fmla="val 8003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239E-6 L -0.05087 -4.44239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5618E-6 L -0.075 0.0011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23091E-6 L -0.25122 0.0178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8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69968E-7 L -0.20052 -8.69968E-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239E-6 L -0.43333 0.022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4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28800" y="4648200"/>
            <a:ext cx="10668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i="1" dirty="0" err="1"/>
              <a:t>T</a:t>
            </a:r>
            <a:r>
              <a:rPr lang="en-US" baseline="-25000" dirty="0" err="1"/>
              <a:t>memory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352800" y="4648200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4648200"/>
            <a:ext cx="1066799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01240" y="3886200"/>
            <a:ext cx="15087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3368040"/>
            <a:ext cx="838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2819400"/>
            <a:ext cx="1838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3886200"/>
            <a:ext cx="1219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27292" y="3383280"/>
            <a:ext cx="18275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4414391"/>
            <a:ext cx="1391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chip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activity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2814191"/>
            <a:ext cx="1615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memory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requests</a:t>
            </a:r>
            <a:endParaRPr lang="en-US" sz="3200" dirty="0">
              <a:solidFill>
                <a:prstClr val="black"/>
              </a:solidFill>
            </a:endParaRPr>
          </a:p>
        </p:txBody>
      </p:sp>
      <p:grpSp>
        <p:nvGrpSpPr>
          <p:cNvPr id="51" name="Dependence Arrows"/>
          <p:cNvGrpSpPr/>
          <p:nvPr/>
        </p:nvGrpSpPr>
        <p:grpSpPr>
          <a:xfrm>
            <a:off x="3352800" y="2819901"/>
            <a:ext cx="2438401" cy="1065798"/>
            <a:chOff x="3352800" y="2819901"/>
            <a:chExt cx="2438401" cy="1065798"/>
          </a:xfrm>
        </p:grpSpPr>
        <p:sp>
          <p:nvSpPr>
            <p:cNvPr id="41" name="Freeform 40"/>
            <p:cNvSpPr/>
            <p:nvPr/>
          </p:nvSpPr>
          <p:spPr>
            <a:xfrm>
              <a:off x="3352800" y="2819901"/>
              <a:ext cx="304800" cy="532899"/>
            </a:xfrm>
            <a:custGeom>
              <a:avLst/>
              <a:gdLst>
                <a:gd name="connsiteX0" fmla="*/ 0 w 1184223"/>
                <a:gd name="connsiteY0" fmla="*/ 929391 h 929391"/>
                <a:gd name="connsiteX1" fmla="*/ 494675 w 1184223"/>
                <a:gd name="connsiteY1" fmla="*/ 269823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494676 w 1184223"/>
                <a:gd name="connsiteY1" fmla="*/ 541840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292819 w 1184223"/>
                <a:gd name="connsiteY1" fmla="*/ 492381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292819 w 1184223"/>
                <a:gd name="connsiteY1" fmla="*/ 492381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373561 w 1184223"/>
                <a:gd name="connsiteY1" fmla="*/ 368738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373561 w 1184223"/>
                <a:gd name="connsiteY1" fmla="*/ 368738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373561 w 1184223"/>
                <a:gd name="connsiteY1" fmla="*/ 368738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140599 w 1184223"/>
                <a:gd name="connsiteY1" fmla="*/ 211879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140599 w 1184223"/>
                <a:gd name="connsiteY1" fmla="*/ 342595 h 929391"/>
                <a:gd name="connsiteX2" fmla="*/ 1184223 w 1184223"/>
                <a:gd name="connsiteY2" fmla="*/ 0 h 92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223" h="929391">
                  <a:moveTo>
                    <a:pt x="0" y="929391"/>
                  </a:moveTo>
                  <a:cubicBezTo>
                    <a:pt x="148652" y="677056"/>
                    <a:pt x="-97145" y="621139"/>
                    <a:pt x="140599" y="342595"/>
                  </a:cubicBezTo>
                  <a:cubicBezTo>
                    <a:pt x="378343" y="64051"/>
                    <a:pt x="938134" y="57462"/>
                    <a:pt x="1184223" y="0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822492" y="3382780"/>
              <a:ext cx="304800" cy="502919"/>
            </a:xfrm>
            <a:custGeom>
              <a:avLst/>
              <a:gdLst>
                <a:gd name="connsiteX0" fmla="*/ 0 w 1184223"/>
                <a:gd name="connsiteY0" fmla="*/ 929391 h 929391"/>
                <a:gd name="connsiteX1" fmla="*/ 494675 w 1184223"/>
                <a:gd name="connsiteY1" fmla="*/ 269823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494676 w 1184223"/>
                <a:gd name="connsiteY1" fmla="*/ 541840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292819 w 1184223"/>
                <a:gd name="connsiteY1" fmla="*/ 492381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292819 w 1184223"/>
                <a:gd name="connsiteY1" fmla="*/ 492381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373561 w 1184223"/>
                <a:gd name="connsiteY1" fmla="*/ 368738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373561 w 1184223"/>
                <a:gd name="connsiteY1" fmla="*/ 368738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373561 w 1184223"/>
                <a:gd name="connsiteY1" fmla="*/ 368738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140599 w 1184223"/>
                <a:gd name="connsiteY1" fmla="*/ 211879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140599 w 1184223"/>
                <a:gd name="connsiteY1" fmla="*/ 342595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140599 w 1184223"/>
                <a:gd name="connsiteY1" fmla="*/ 577886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373563 w 1184223"/>
                <a:gd name="connsiteY1" fmla="*/ 630173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257079 w 1184223"/>
                <a:gd name="connsiteY1" fmla="*/ 525601 h 929391"/>
                <a:gd name="connsiteX2" fmla="*/ 1184223 w 1184223"/>
                <a:gd name="connsiteY2" fmla="*/ 0 h 929391"/>
                <a:gd name="connsiteX0" fmla="*/ 0 w 1184223"/>
                <a:gd name="connsiteY0" fmla="*/ 929391 h 929391"/>
                <a:gd name="connsiteX1" fmla="*/ 257079 w 1184223"/>
                <a:gd name="connsiteY1" fmla="*/ 525601 h 929391"/>
                <a:gd name="connsiteX2" fmla="*/ 1184223 w 1184223"/>
                <a:gd name="connsiteY2" fmla="*/ 0 h 929391"/>
                <a:gd name="connsiteX0" fmla="*/ 0 w 1184223"/>
                <a:gd name="connsiteY0" fmla="*/ 877105 h 877105"/>
                <a:gd name="connsiteX1" fmla="*/ 257079 w 1184223"/>
                <a:gd name="connsiteY1" fmla="*/ 473315 h 877105"/>
                <a:gd name="connsiteX2" fmla="*/ 1184223 w 1184223"/>
                <a:gd name="connsiteY2" fmla="*/ 0 h 877105"/>
                <a:gd name="connsiteX0" fmla="*/ 0 w 1184223"/>
                <a:gd name="connsiteY0" fmla="*/ 877105 h 877105"/>
                <a:gd name="connsiteX1" fmla="*/ 606522 w 1184223"/>
                <a:gd name="connsiteY1" fmla="*/ 577887 h 877105"/>
                <a:gd name="connsiteX2" fmla="*/ 1184223 w 1184223"/>
                <a:gd name="connsiteY2" fmla="*/ 0 h 877105"/>
                <a:gd name="connsiteX0" fmla="*/ 0 w 1184223"/>
                <a:gd name="connsiteY0" fmla="*/ 877105 h 877105"/>
                <a:gd name="connsiteX1" fmla="*/ 140595 w 1184223"/>
                <a:gd name="connsiteY1" fmla="*/ 473314 h 877105"/>
                <a:gd name="connsiteX2" fmla="*/ 1184223 w 1184223"/>
                <a:gd name="connsiteY2" fmla="*/ 0 h 877105"/>
                <a:gd name="connsiteX0" fmla="*/ 144399 w 1328622"/>
                <a:gd name="connsiteY0" fmla="*/ 877105 h 877105"/>
                <a:gd name="connsiteX1" fmla="*/ 52035 w 1328622"/>
                <a:gd name="connsiteY1" fmla="*/ 447171 h 877105"/>
                <a:gd name="connsiteX2" fmla="*/ 1328622 w 1328622"/>
                <a:gd name="connsiteY2" fmla="*/ 0 h 877105"/>
                <a:gd name="connsiteX0" fmla="*/ 0 w 1184223"/>
                <a:gd name="connsiteY0" fmla="*/ 877105 h 877105"/>
                <a:gd name="connsiteX1" fmla="*/ 198839 w 1184223"/>
                <a:gd name="connsiteY1" fmla="*/ 499457 h 877105"/>
                <a:gd name="connsiteX2" fmla="*/ 1184223 w 1184223"/>
                <a:gd name="connsiteY2" fmla="*/ 0 h 877105"/>
                <a:gd name="connsiteX0" fmla="*/ 42011 w 1226234"/>
                <a:gd name="connsiteY0" fmla="*/ 877105 h 877105"/>
                <a:gd name="connsiteX1" fmla="*/ 66131 w 1226234"/>
                <a:gd name="connsiteY1" fmla="*/ 499457 h 877105"/>
                <a:gd name="connsiteX2" fmla="*/ 1226234 w 1226234"/>
                <a:gd name="connsiteY2" fmla="*/ 0 h 877105"/>
                <a:gd name="connsiteX0" fmla="*/ 0 w 1184223"/>
                <a:gd name="connsiteY0" fmla="*/ 877105 h 877105"/>
                <a:gd name="connsiteX1" fmla="*/ 24120 w 1184223"/>
                <a:gd name="connsiteY1" fmla="*/ 499457 h 877105"/>
                <a:gd name="connsiteX2" fmla="*/ 1184223 w 1184223"/>
                <a:gd name="connsiteY2" fmla="*/ 0 h 877105"/>
                <a:gd name="connsiteX0" fmla="*/ 0 w 1184223"/>
                <a:gd name="connsiteY0" fmla="*/ 877105 h 877105"/>
                <a:gd name="connsiteX1" fmla="*/ 373563 w 1184223"/>
                <a:gd name="connsiteY1" fmla="*/ 394883 h 877105"/>
                <a:gd name="connsiteX2" fmla="*/ 1184223 w 1184223"/>
                <a:gd name="connsiteY2" fmla="*/ 0 h 877105"/>
                <a:gd name="connsiteX0" fmla="*/ 0 w 1184223"/>
                <a:gd name="connsiteY0" fmla="*/ 877105 h 877105"/>
                <a:gd name="connsiteX1" fmla="*/ 315319 w 1184223"/>
                <a:gd name="connsiteY1" fmla="*/ 185736 h 877105"/>
                <a:gd name="connsiteX2" fmla="*/ 1184223 w 1184223"/>
                <a:gd name="connsiteY2" fmla="*/ 0 h 877105"/>
                <a:gd name="connsiteX0" fmla="*/ 0 w 1184223"/>
                <a:gd name="connsiteY0" fmla="*/ 877105 h 877105"/>
                <a:gd name="connsiteX1" fmla="*/ 140599 w 1184223"/>
                <a:gd name="connsiteY1" fmla="*/ 316452 h 877105"/>
                <a:gd name="connsiteX2" fmla="*/ 1184223 w 1184223"/>
                <a:gd name="connsiteY2" fmla="*/ 0 h 87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4223" h="877105">
                  <a:moveTo>
                    <a:pt x="0" y="877105"/>
                  </a:moveTo>
                  <a:cubicBezTo>
                    <a:pt x="148652" y="624770"/>
                    <a:pt x="59712" y="462635"/>
                    <a:pt x="140599" y="316452"/>
                  </a:cubicBezTo>
                  <a:cubicBezTo>
                    <a:pt x="221486" y="170269"/>
                    <a:pt x="938134" y="57462"/>
                    <a:pt x="1184223" y="0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52800" y="3086350"/>
              <a:ext cx="774492" cy="325118"/>
            </a:xfrm>
            <a:custGeom>
              <a:avLst/>
              <a:gdLst>
                <a:gd name="connsiteX0" fmla="*/ 0 w 1229194"/>
                <a:gd name="connsiteY0" fmla="*/ 446405 h 446405"/>
                <a:gd name="connsiteX1" fmla="*/ 284814 w 1229194"/>
                <a:gd name="connsiteY1" fmla="*/ 56661 h 446405"/>
                <a:gd name="connsiteX2" fmla="*/ 914400 w 1229194"/>
                <a:gd name="connsiteY2" fmla="*/ 41671 h 446405"/>
                <a:gd name="connsiteX3" fmla="*/ 1229194 w 1229194"/>
                <a:gd name="connsiteY3" fmla="*/ 431415 h 4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194" h="446405">
                  <a:moveTo>
                    <a:pt x="0" y="446405"/>
                  </a:moveTo>
                  <a:cubicBezTo>
                    <a:pt x="66207" y="285261"/>
                    <a:pt x="132414" y="124117"/>
                    <a:pt x="284814" y="56661"/>
                  </a:cubicBezTo>
                  <a:cubicBezTo>
                    <a:pt x="437214" y="-10795"/>
                    <a:pt x="757003" y="-20788"/>
                    <a:pt x="914400" y="41671"/>
                  </a:cubicBezTo>
                  <a:cubicBezTo>
                    <a:pt x="1071797" y="104130"/>
                    <a:pt x="1150495" y="267772"/>
                    <a:pt x="1229194" y="431415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48100" y="3725995"/>
              <a:ext cx="1943100" cy="159704"/>
            </a:xfrm>
            <a:custGeom>
              <a:avLst/>
              <a:gdLst>
                <a:gd name="connsiteX0" fmla="*/ 0 w 1229194"/>
                <a:gd name="connsiteY0" fmla="*/ 446405 h 446405"/>
                <a:gd name="connsiteX1" fmla="*/ 284814 w 1229194"/>
                <a:gd name="connsiteY1" fmla="*/ 56661 h 446405"/>
                <a:gd name="connsiteX2" fmla="*/ 914400 w 1229194"/>
                <a:gd name="connsiteY2" fmla="*/ 41671 h 446405"/>
                <a:gd name="connsiteX3" fmla="*/ 1229194 w 1229194"/>
                <a:gd name="connsiteY3" fmla="*/ 431415 h 4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194" h="446405">
                  <a:moveTo>
                    <a:pt x="0" y="446405"/>
                  </a:moveTo>
                  <a:cubicBezTo>
                    <a:pt x="66207" y="285261"/>
                    <a:pt x="132414" y="124117"/>
                    <a:pt x="284814" y="56661"/>
                  </a:cubicBezTo>
                  <a:cubicBezTo>
                    <a:pt x="437214" y="-10795"/>
                    <a:pt x="757003" y="-20788"/>
                    <a:pt x="914400" y="41671"/>
                  </a:cubicBezTo>
                  <a:cubicBezTo>
                    <a:pt x="1071797" y="104130"/>
                    <a:pt x="1150495" y="267772"/>
                    <a:pt x="1229194" y="431415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511384" y="2821402"/>
              <a:ext cx="279817" cy="989884"/>
            </a:xfrm>
            <a:custGeom>
              <a:avLst/>
              <a:gdLst>
                <a:gd name="connsiteX0" fmla="*/ 0 w 1229194"/>
                <a:gd name="connsiteY0" fmla="*/ 446405 h 446405"/>
                <a:gd name="connsiteX1" fmla="*/ 284814 w 1229194"/>
                <a:gd name="connsiteY1" fmla="*/ 56661 h 446405"/>
                <a:gd name="connsiteX2" fmla="*/ 914400 w 1229194"/>
                <a:gd name="connsiteY2" fmla="*/ 41671 h 446405"/>
                <a:gd name="connsiteX3" fmla="*/ 1229194 w 1229194"/>
                <a:gd name="connsiteY3" fmla="*/ 431415 h 446405"/>
                <a:gd name="connsiteX0" fmla="*/ 0 w 1229194"/>
                <a:gd name="connsiteY0" fmla="*/ 113258 h 416847"/>
                <a:gd name="connsiteX1" fmla="*/ 284814 w 1229194"/>
                <a:gd name="connsiteY1" fmla="*/ 42093 h 416847"/>
                <a:gd name="connsiteX2" fmla="*/ 914400 w 1229194"/>
                <a:gd name="connsiteY2" fmla="*/ 27103 h 416847"/>
                <a:gd name="connsiteX3" fmla="*/ 1229194 w 1229194"/>
                <a:gd name="connsiteY3" fmla="*/ 416847 h 416847"/>
                <a:gd name="connsiteX0" fmla="*/ 0 w 1229194"/>
                <a:gd name="connsiteY0" fmla="*/ 101384 h 404973"/>
                <a:gd name="connsiteX1" fmla="*/ 284814 w 1229194"/>
                <a:gd name="connsiteY1" fmla="*/ 30219 h 404973"/>
                <a:gd name="connsiteX2" fmla="*/ 976903 w 1229194"/>
                <a:gd name="connsiteY2" fmla="*/ 187161 h 404973"/>
                <a:gd name="connsiteX3" fmla="*/ 1229194 w 1229194"/>
                <a:gd name="connsiteY3" fmla="*/ 404973 h 404973"/>
                <a:gd name="connsiteX0" fmla="*/ 353881 w 1583075"/>
                <a:gd name="connsiteY0" fmla="*/ 109916 h 413505"/>
                <a:gd name="connsiteX1" fmla="*/ 638695 w 1583075"/>
                <a:gd name="connsiteY1" fmla="*/ 38751 h 413505"/>
                <a:gd name="connsiteX2" fmla="*/ 1330784 w 1583075"/>
                <a:gd name="connsiteY2" fmla="*/ 195693 h 413505"/>
                <a:gd name="connsiteX3" fmla="*/ 1583075 w 1583075"/>
                <a:gd name="connsiteY3" fmla="*/ 413505 h 413505"/>
                <a:gd name="connsiteX0" fmla="*/ 69518 w 1462373"/>
                <a:gd name="connsiteY0" fmla="*/ 47233 h 350822"/>
                <a:gd name="connsiteX1" fmla="*/ 854341 w 1462373"/>
                <a:gd name="connsiteY1" fmla="*/ 72147 h 350822"/>
                <a:gd name="connsiteX2" fmla="*/ 1046421 w 1462373"/>
                <a:gd name="connsiteY2" fmla="*/ 133010 h 350822"/>
                <a:gd name="connsiteX3" fmla="*/ 1298712 w 1462373"/>
                <a:gd name="connsiteY3" fmla="*/ 350822 h 350822"/>
                <a:gd name="connsiteX0" fmla="*/ 0 w 1229194"/>
                <a:gd name="connsiteY0" fmla="*/ 0 h 303589"/>
                <a:gd name="connsiteX1" fmla="*/ 976903 w 1229194"/>
                <a:gd name="connsiteY1" fmla="*/ 85777 h 303589"/>
                <a:gd name="connsiteX2" fmla="*/ 1229194 w 1229194"/>
                <a:gd name="connsiteY2" fmla="*/ 303589 h 303589"/>
                <a:gd name="connsiteX0" fmla="*/ 0 w 416678"/>
                <a:gd name="connsiteY0" fmla="*/ 0 h 298532"/>
                <a:gd name="connsiteX1" fmla="*/ 164387 w 416678"/>
                <a:gd name="connsiteY1" fmla="*/ 80720 h 298532"/>
                <a:gd name="connsiteX2" fmla="*/ 416678 w 416678"/>
                <a:gd name="connsiteY2" fmla="*/ 298532 h 298532"/>
                <a:gd name="connsiteX0" fmla="*/ 0 w 1166694"/>
                <a:gd name="connsiteY0" fmla="*/ 0 h 333930"/>
                <a:gd name="connsiteX1" fmla="*/ 914403 w 1166694"/>
                <a:gd name="connsiteY1" fmla="*/ 116118 h 333930"/>
                <a:gd name="connsiteX2" fmla="*/ 1166694 w 1166694"/>
                <a:gd name="connsiteY2" fmla="*/ 333930 h 33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694" h="333930">
                  <a:moveTo>
                    <a:pt x="0" y="0"/>
                  </a:moveTo>
                  <a:cubicBezTo>
                    <a:pt x="203521" y="17870"/>
                    <a:pt x="719954" y="60463"/>
                    <a:pt x="914403" y="116118"/>
                  </a:cubicBezTo>
                  <a:cubicBezTo>
                    <a:pt x="1108852" y="171773"/>
                    <a:pt x="1087995" y="170287"/>
                    <a:pt x="1166694" y="333930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 47"/>
          <p:cNvSpPr/>
          <p:nvPr/>
        </p:nvSpPr>
        <p:spPr>
          <a:xfrm>
            <a:off x="5496393" y="4648200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4950" y="5324414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time</a:t>
            </a:r>
            <a:endParaRPr lang="en-US" sz="3200" i="1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5257800"/>
            <a:ext cx="6400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6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Request Dependences</a:t>
            </a:r>
            <a:endParaRPr lang="en-US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Left side"/>
          <p:cNvGrpSpPr/>
          <p:nvPr/>
        </p:nvGrpSpPr>
        <p:grpSpPr>
          <a:xfrm>
            <a:off x="562234" y="1524000"/>
            <a:ext cx="3095366" cy="3733800"/>
            <a:chOff x="562234" y="1524000"/>
            <a:chExt cx="3095366" cy="3733800"/>
          </a:xfrm>
        </p:grpSpPr>
        <p:sp>
          <p:nvSpPr>
            <p:cNvPr id="10" name="Rectangle 9"/>
            <p:cNvSpPr/>
            <p:nvPr/>
          </p:nvSpPr>
          <p:spPr>
            <a:xfrm>
              <a:off x="914400" y="2971800"/>
              <a:ext cx="2743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3886200"/>
              <a:ext cx="2743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4800600"/>
              <a:ext cx="27432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4400" y="2971800"/>
              <a:ext cx="9144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  <a:endPara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2234" y="3434156"/>
              <a:ext cx="799053" cy="729211"/>
            </a:xfrm>
            <a:custGeom>
              <a:avLst/>
              <a:gdLst>
                <a:gd name="connsiteX0" fmla="*/ 799053 w 799053"/>
                <a:gd name="connsiteY0" fmla="*/ 0 h 729211"/>
                <a:gd name="connsiteX1" fmla="*/ 627174 w 799053"/>
                <a:gd name="connsiteY1" fmla="*/ 171880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  <a:gd name="connsiteX0" fmla="*/ 799053 w 799053"/>
                <a:gd name="connsiteY0" fmla="*/ 0 h 729211"/>
                <a:gd name="connsiteX1" fmla="*/ 682175 w 799053"/>
                <a:gd name="connsiteY1" fmla="*/ 199381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  <a:gd name="connsiteX0" fmla="*/ 799053 w 799053"/>
                <a:gd name="connsiteY0" fmla="*/ 0 h 729211"/>
                <a:gd name="connsiteX1" fmla="*/ 654674 w 799053"/>
                <a:gd name="connsiteY1" fmla="*/ 178755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  <a:gd name="connsiteX0" fmla="*/ 799053 w 799053"/>
                <a:gd name="connsiteY0" fmla="*/ 0 h 729211"/>
                <a:gd name="connsiteX1" fmla="*/ 654674 w 799053"/>
                <a:gd name="connsiteY1" fmla="*/ 178755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  <a:gd name="connsiteX0" fmla="*/ 799053 w 799053"/>
                <a:gd name="connsiteY0" fmla="*/ 0 h 729211"/>
                <a:gd name="connsiteX1" fmla="*/ 682175 w 799053"/>
                <a:gd name="connsiteY1" fmla="*/ 192505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053" h="729211">
                  <a:moveTo>
                    <a:pt x="799053" y="0"/>
                  </a:moveTo>
                  <a:cubicBezTo>
                    <a:pt x="760094" y="68179"/>
                    <a:pt x="817387" y="170733"/>
                    <a:pt x="682175" y="192505"/>
                  </a:cubicBezTo>
                  <a:cubicBezTo>
                    <a:pt x="546963" y="214277"/>
                    <a:pt x="342999" y="185630"/>
                    <a:pt x="235288" y="213131"/>
                  </a:cubicBezTo>
                  <a:cubicBezTo>
                    <a:pt x="127577" y="240632"/>
                    <a:pt x="73721" y="301363"/>
                    <a:pt x="35907" y="357510"/>
                  </a:cubicBezTo>
                  <a:cubicBezTo>
                    <a:pt x="-1907" y="413657"/>
                    <a:pt x="-7635" y="492722"/>
                    <a:pt x="8407" y="550015"/>
                  </a:cubicBezTo>
                  <a:cubicBezTo>
                    <a:pt x="24449" y="607308"/>
                    <a:pt x="77159" y="671478"/>
                    <a:pt x="132160" y="701270"/>
                  </a:cubicBezTo>
                  <a:cubicBezTo>
                    <a:pt x="187161" y="731062"/>
                    <a:pt x="262788" y="729916"/>
                    <a:pt x="338416" y="728770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4400" y="3886200"/>
              <a:ext cx="9144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  <a:endPara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2234" y="4348556"/>
              <a:ext cx="799053" cy="729211"/>
            </a:xfrm>
            <a:custGeom>
              <a:avLst/>
              <a:gdLst>
                <a:gd name="connsiteX0" fmla="*/ 799053 w 799053"/>
                <a:gd name="connsiteY0" fmla="*/ 0 h 729211"/>
                <a:gd name="connsiteX1" fmla="*/ 627174 w 799053"/>
                <a:gd name="connsiteY1" fmla="*/ 171880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  <a:gd name="connsiteX0" fmla="*/ 799053 w 799053"/>
                <a:gd name="connsiteY0" fmla="*/ 0 h 729211"/>
                <a:gd name="connsiteX1" fmla="*/ 682175 w 799053"/>
                <a:gd name="connsiteY1" fmla="*/ 199381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  <a:gd name="connsiteX0" fmla="*/ 799053 w 799053"/>
                <a:gd name="connsiteY0" fmla="*/ 0 h 729211"/>
                <a:gd name="connsiteX1" fmla="*/ 654674 w 799053"/>
                <a:gd name="connsiteY1" fmla="*/ 178755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  <a:gd name="connsiteX0" fmla="*/ 799053 w 799053"/>
                <a:gd name="connsiteY0" fmla="*/ 0 h 729211"/>
                <a:gd name="connsiteX1" fmla="*/ 654674 w 799053"/>
                <a:gd name="connsiteY1" fmla="*/ 178755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  <a:gd name="connsiteX0" fmla="*/ 799053 w 799053"/>
                <a:gd name="connsiteY0" fmla="*/ 0 h 729211"/>
                <a:gd name="connsiteX1" fmla="*/ 682175 w 799053"/>
                <a:gd name="connsiteY1" fmla="*/ 192505 h 729211"/>
                <a:gd name="connsiteX2" fmla="*/ 235288 w 799053"/>
                <a:gd name="connsiteY2" fmla="*/ 213131 h 729211"/>
                <a:gd name="connsiteX3" fmla="*/ 35907 w 799053"/>
                <a:gd name="connsiteY3" fmla="*/ 357510 h 729211"/>
                <a:gd name="connsiteX4" fmla="*/ 8407 w 799053"/>
                <a:gd name="connsiteY4" fmla="*/ 550015 h 729211"/>
                <a:gd name="connsiteX5" fmla="*/ 132160 w 799053"/>
                <a:gd name="connsiteY5" fmla="*/ 701270 h 729211"/>
                <a:gd name="connsiteX6" fmla="*/ 338416 w 799053"/>
                <a:gd name="connsiteY6" fmla="*/ 728770 h 72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9053" h="729211">
                  <a:moveTo>
                    <a:pt x="799053" y="0"/>
                  </a:moveTo>
                  <a:cubicBezTo>
                    <a:pt x="760094" y="68179"/>
                    <a:pt x="817387" y="170733"/>
                    <a:pt x="682175" y="192505"/>
                  </a:cubicBezTo>
                  <a:cubicBezTo>
                    <a:pt x="546963" y="214277"/>
                    <a:pt x="342999" y="185630"/>
                    <a:pt x="235288" y="213131"/>
                  </a:cubicBezTo>
                  <a:cubicBezTo>
                    <a:pt x="127577" y="240632"/>
                    <a:pt x="73721" y="301363"/>
                    <a:pt x="35907" y="357510"/>
                  </a:cubicBezTo>
                  <a:cubicBezTo>
                    <a:pt x="-1907" y="413657"/>
                    <a:pt x="-7635" y="492722"/>
                    <a:pt x="8407" y="550015"/>
                  </a:cubicBezTo>
                  <a:cubicBezTo>
                    <a:pt x="24449" y="607308"/>
                    <a:pt x="77159" y="671478"/>
                    <a:pt x="132160" y="701270"/>
                  </a:cubicBezTo>
                  <a:cubicBezTo>
                    <a:pt x="187161" y="731062"/>
                    <a:pt x="262788" y="729916"/>
                    <a:pt x="338416" y="728770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14400" y="4800600"/>
              <a:ext cx="914400" cy="45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next</a:t>
              </a:r>
              <a:endPara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52427" y="1524000"/>
              <a:ext cx="2505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Pointer Chasing</a:t>
              </a:r>
            </a:p>
          </p:txBody>
        </p:sp>
      </p:grpSp>
      <p:grpSp>
        <p:nvGrpSpPr>
          <p:cNvPr id="9" name="Right side"/>
          <p:cNvGrpSpPr/>
          <p:nvPr/>
        </p:nvGrpSpPr>
        <p:grpSpPr>
          <a:xfrm>
            <a:off x="4836696" y="1524000"/>
            <a:ext cx="3582865" cy="3224666"/>
            <a:chOff x="4836696" y="1524000"/>
            <a:chExt cx="3582865" cy="3224666"/>
          </a:xfrm>
        </p:grpSpPr>
        <p:sp>
          <p:nvSpPr>
            <p:cNvPr id="25" name="Oval 24"/>
            <p:cNvSpPr/>
            <p:nvPr/>
          </p:nvSpPr>
          <p:spPr>
            <a:xfrm>
              <a:off x="48366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652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938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224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7510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9796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082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4368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54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8940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1226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3512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5798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8084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0370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265696" y="3738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Brace 41"/>
            <p:cNvSpPr/>
            <p:nvPr/>
          </p:nvSpPr>
          <p:spPr>
            <a:xfrm rot="5400000">
              <a:off x="6725367" y="3265296"/>
              <a:ext cx="304800" cy="1796142"/>
            </a:xfrm>
            <a:prstGeom prst="rightBrace">
              <a:avLst>
                <a:gd name="adj1" fmla="val 53446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76696" y="4348556"/>
              <a:ext cx="2202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instruction window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71600" y="3249490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miss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08496" y="3249490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miss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31398" y="1524000"/>
              <a:ext cx="3350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Finite Chip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4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ghlighted Critical Path"/>
          <p:cNvSpPr/>
          <p:nvPr/>
        </p:nvSpPr>
        <p:spPr>
          <a:xfrm>
            <a:off x="1882167" y="2809293"/>
            <a:ext cx="3932180" cy="1076907"/>
          </a:xfrm>
          <a:custGeom>
            <a:avLst/>
            <a:gdLst>
              <a:gd name="connsiteX0" fmla="*/ 0 w 3879791"/>
              <a:gd name="connsiteY0" fmla="*/ 521293 h 1136591"/>
              <a:gd name="connsiteX1" fmla="*/ 871671 w 3879791"/>
              <a:gd name="connsiteY1" fmla="*/ 521293 h 1136591"/>
              <a:gd name="connsiteX2" fmla="*/ 871671 w 3879791"/>
              <a:gd name="connsiteY2" fmla="*/ 0 h 1136591"/>
              <a:gd name="connsiteX3" fmla="*/ 2700471 w 3879791"/>
              <a:gd name="connsiteY3" fmla="*/ 0 h 1136591"/>
              <a:gd name="connsiteX4" fmla="*/ 2700471 w 3879791"/>
              <a:gd name="connsiteY4" fmla="*/ 1051133 h 1136591"/>
              <a:gd name="connsiteX5" fmla="*/ 3879791 w 3879791"/>
              <a:gd name="connsiteY5" fmla="*/ 1051133 h 1136591"/>
              <a:gd name="connsiteX6" fmla="*/ 3879791 w 3879791"/>
              <a:gd name="connsiteY6" fmla="*/ 1136591 h 1136591"/>
              <a:gd name="connsiteX0" fmla="*/ 0 w 3879791"/>
              <a:gd name="connsiteY0" fmla="*/ 521293 h 1136591"/>
              <a:gd name="connsiteX1" fmla="*/ 871671 w 3879791"/>
              <a:gd name="connsiteY1" fmla="*/ 521293 h 1136591"/>
              <a:gd name="connsiteX2" fmla="*/ 905854 w 3879791"/>
              <a:gd name="connsiteY2" fmla="*/ 8546 h 1136591"/>
              <a:gd name="connsiteX3" fmla="*/ 2700471 w 3879791"/>
              <a:gd name="connsiteY3" fmla="*/ 0 h 1136591"/>
              <a:gd name="connsiteX4" fmla="*/ 2700471 w 3879791"/>
              <a:gd name="connsiteY4" fmla="*/ 1051133 h 1136591"/>
              <a:gd name="connsiteX5" fmla="*/ 3879791 w 3879791"/>
              <a:gd name="connsiteY5" fmla="*/ 1051133 h 1136591"/>
              <a:gd name="connsiteX6" fmla="*/ 3879791 w 3879791"/>
              <a:gd name="connsiteY6" fmla="*/ 1136591 h 1136591"/>
              <a:gd name="connsiteX0" fmla="*/ 0 w 3879791"/>
              <a:gd name="connsiteY0" fmla="*/ 521293 h 1136591"/>
              <a:gd name="connsiteX1" fmla="*/ 914400 w 3879791"/>
              <a:gd name="connsiteY1" fmla="*/ 521293 h 1136591"/>
              <a:gd name="connsiteX2" fmla="*/ 905854 w 3879791"/>
              <a:gd name="connsiteY2" fmla="*/ 8546 h 1136591"/>
              <a:gd name="connsiteX3" fmla="*/ 2700471 w 3879791"/>
              <a:gd name="connsiteY3" fmla="*/ 0 h 1136591"/>
              <a:gd name="connsiteX4" fmla="*/ 2700471 w 3879791"/>
              <a:gd name="connsiteY4" fmla="*/ 1051133 h 1136591"/>
              <a:gd name="connsiteX5" fmla="*/ 3879791 w 3879791"/>
              <a:gd name="connsiteY5" fmla="*/ 1051133 h 1136591"/>
              <a:gd name="connsiteX6" fmla="*/ 3879791 w 3879791"/>
              <a:gd name="connsiteY6" fmla="*/ 1136591 h 1136591"/>
              <a:gd name="connsiteX0" fmla="*/ 0 w 3879791"/>
              <a:gd name="connsiteY0" fmla="*/ 521293 h 1136591"/>
              <a:gd name="connsiteX1" fmla="*/ 914400 w 3879791"/>
              <a:gd name="connsiteY1" fmla="*/ 521293 h 1136591"/>
              <a:gd name="connsiteX2" fmla="*/ 905854 w 3879791"/>
              <a:gd name="connsiteY2" fmla="*/ 8546 h 1136591"/>
              <a:gd name="connsiteX3" fmla="*/ 2700471 w 3879791"/>
              <a:gd name="connsiteY3" fmla="*/ 0 h 1136591"/>
              <a:gd name="connsiteX4" fmla="*/ 2700471 w 3879791"/>
              <a:gd name="connsiteY4" fmla="*/ 1051133 h 1136591"/>
              <a:gd name="connsiteX5" fmla="*/ 3879791 w 3879791"/>
              <a:gd name="connsiteY5" fmla="*/ 1051133 h 1136591"/>
              <a:gd name="connsiteX6" fmla="*/ 3879791 w 3879791"/>
              <a:gd name="connsiteY6" fmla="*/ 1136591 h 1136591"/>
              <a:gd name="connsiteX0" fmla="*/ 0 w 3879791"/>
              <a:gd name="connsiteY0" fmla="*/ 512747 h 1128045"/>
              <a:gd name="connsiteX1" fmla="*/ 914400 w 3879791"/>
              <a:gd name="connsiteY1" fmla="*/ 512747 h 1128045"/>
              <a:gd name="connsiteX2" fmla="*/ 905854 w 3879791"/>
              <a:gd name="connsiteY2" fmla="*/ 0 h 1128045"/>
              <a:gd name="connsiteX3" fmla="*/ 2700471 w 3879791"/>
              <a:gd name="connsiteY3" fmla="*/ 8545 h 1128045"/>
              <a:gd name="connsiteX4" fmla="*/ 2700471 w 3879791"/>
              <a:gd name="connsiteY4" fmla="*/ 1042587 h 1128045"/>
              <a:gd name="connsiteX5" fmla="*/ 3879791 w 3879791"/>
              <a:gd name="connsiteY5" fmla="*/ 1042587 h 1128045"/>
              <a:gd name="connsiteX6" fmla="*/ 3879791 w 3879791"/>
              <a:gd name="connsiteY6" fmla="*/ 1128045 h 1128045"/>
              <a:gd name="connsiteX0" fmla="*/ 0 w 3879791"/>
              <a:gd name="connsiteY0" fmla="*/ 523252 h 1138550"/>
              <a:gd name="connsiteX1" fmla="*/ 914400 w 3879791"/>
              <a:gd name="connsiteY1" fmla="*/ 523252 h 1138550"/>
              <a:gd name="connsiteX2" fmla="*/ 905854 w 3879791"/>
              <a:gd name="connsiteY2" fmla="*/ 10505 h 1138550"/>
              <a:gd name="connsiteX3" fmla="*/ 2695709 w 3879791"/>
              <a:gd name="connsiteY3" fmla="*/ 0 h 1138550"/>
              <a:gd name="connsiteX4" fmla="*/ 2700471 w 3879791"/>
              <a:gd name="connsiteY4" fmla="*/ 1053092 h 1138550"/>
              <a:gd name="connsiteX5" fmla="*/ 3879791 w 3879791"/>
              <a:gd name="connsiteY5" fmla="*/ 1053092 h 1138550"/>
              <a:gd name="connsiteX6" fmla="*/ 3879791 w 3879791"/>
              <a:gd name="connsiteY6" fmla="*/ 1138550 h 1138550"/>
              <a:gd name="connsiteX0" fmla="*/ 0 w 3879791"/>
              <a:gd name="connsiteY0" fmla="*/ 512747 h 1128045"/>
              <a:gd name="connsiteX1" fmla="*/ 914400 w 3879791"/>
              <a:gd name="connsiteY1" fmla="*/ 512747 h 1128045"/>
              <a:gd name="connsiteX2" fmla="*/ 905854 w 3879791"/>
              <a:gd name="connsiteY2" fmla="*/ 0 h 1128045"/>
              <a:gd name="connsiteX3" fmla="*/ 2690946 w 3879791"/>
              <a:gd name="connsiteY3" fmla="*/ 3783 h 1128045"/>
              <a:gd name="connsiteX4" fmla="*/ 2700471 w 3879791"/>
              <a:gd name="connsiteY4" fmla="*/ 1042587 h 1128045"/>
              <a:gd name="connsiteX5" fmla="*/ 3879791 w 3879791"/>
              <a:gd name="connsiteY5" fmla="*/ 1042587 h 1128045"/>
              <a:gd name="connsiteX6" fmla="*/ 3879791 w 3879791"/>
              <a:gd name="connsiteY6" fmla="*/ 1128045 h 1128045"/>
              <a:gd name="connsiteX0" fmla="*/ 0 w 3879791"/>
              <a:gd name="connsiteY0" fmla="*/ 513727 h 1129025"/>
              <a:gd name="connsiteX1" fmla="*/ 914400 w 3879791"/>
              <a:gd name="connsiteY1" fmla="*/ 513727 h 1129025"/>
              <a:gd name="connsiteX2" fmla="*/ 905854 w 3879791"/>
              <a:gd name="connsiteY2" fmla="*/ 980 h 1129025"/>
              <a:gd name="connsiteX3" fmla="*/ 2690946 w 3879791"/>
              <a:gd name="connsiteY3" fmla="*/ 0 h 1129025"/>
              <a:gd name="connsiteX4" fmla="*/ 2700471 w 3879791"/>
              <a:gd name="connsiteY4" fmla="*/ 1043567 h 1129025"/>
              <a:gd name="connsiteX5" fmla="*/ 3879791 w 3879791"/>
              <a:gd name="connsiteY5" fmla="*/ 1043567 h 1129025"/>
              <a:gd name="connsiteX6" fmla="*/ 3879791 w 3879791"/>
              <a:gd name="connsiteY6" fmla="*/ 1129025 h 1129025"/>
              <a:gd name="connsiteX0" fmla="*/ 0 w 3879791"/>
              <a:gd name="connsiteY0" fmla="*/ 513727 h 1129025"/>
              <a:gd name="connsiteX1" fmla="*/ 914400 w 3879791"/>
              <a:gd name="connsiteY1" fmla="*/ 513727 h 1129025"/>
              <a:gd name="connsiteX2" fmla="*/ 905854 w 3879791"/>
              <a:gd name="connsiteY2" fmla="*/ 980 h 1129025"/>
              <a:gd name="connsiteX3" fmla="*/ 2743333 w 3879791"/>
              <a:gd name="connsiteY3" fmla="*/ 0 h 1129025"/>
              <a:gd name="connsiteX4" fmla="*/ 2700471 w 3879791"/>
              <a:gd name="connsiteY4" fmla="*/ 1043567 h 1129025"/>
              <a:gd name="connsiteX5" fmla="*/ 3879791 w 3879791"/>
              <a:gd name="connsiteY5" fmla="*/ 1043567 h 1129025"/>
              <a:gd name="connsiteX6" fmla="*/ 3879791 w 3879791"/>
              <a:gd name="connsiteY6" fmla="*/ 1129025 h 1129025"/>
              <a:gd name="connsiteX0" fmla="*/ 0 w 3879791"/>
              <a:gd name="connsiteY0" fmla="*/ 513727 h 1129025"/>
              <a:gd name="connsiteX1" fmla="*/ 914400 w 3879791"/>
              <a:gd name="connsiteY1" fmla="*/ 513727 h 1129025"/>
              <a:gd name="connsiteX2" fmla="*/ 905854 w 3879791"/>
              <a:gd name="connsiteY2" fmla="*/ 980 h 1129025"/>
              <a:gd name="connsiteX3" fmla="*/ 2743333 w 3879791"/>
              <a:gd name="connsiteY3" fmla="*/ 0 h 1129025"/>
              <a:gd name="connsiteX4" fmla="*/ 2743333 w 3879791"/>
              <a:gd name="connsiteY4" fmla="*/ 1043567 h 1129025"/>
              <a:gd name="connsiteX5" fmla="*/ 3879791 w 3879791"/>
              <a:gd name="connsiteY5" fmla="*/ 1043567 h 1129025"/>
              <a:gd name="connsiteX6" fmla="*/ 3879791 w 3879791"/>
              <a:gd name="connsiteY6" fmla="*/ 1129025 h 1129025"/>
              <a:gd name="connsiteX0" fmla="*/ 0 w 3879791"/>
              <a:gd name="connsiteY0" fmla="*/ 513727 h 1043567"/>
              <a:gd name="connsiteX1" fmla="*/ 914400 w 3879791"/>
              <a:gd name="connsiteY1" fmla="*/ 513727 h 1043567"/>
              <a:gd name="connsiteX2" fmla="*/ 905854 w 3879791"/>
              <a:gd name="connsiteY2" fmla="*/ 980 h 1043567"/>
              <a:gd name="connsiteX3" fmla="*/ 2743333 w 3879791"/>
              <a:gd name="connsiteY3" fmla="*/ 0 h 1043567"/>
              <a:gd name="connsiteX4" fmla="*/ 2743333 w 3879791"/>
              <a:gd name="connsiteY4" fmla="*/ 1043567 h 1043567"/>
              <a:gd name="connsiteX5" fmla="*/ 3879791 w 3879791"/>
              <a:gd name="connsiteY5" fmla="*/ 1043567 h 1043567"/>
              <a:gd name="connsiteX0" fmla="*/ 0 w 3879791"/>
              <a:gd name="connsiteY0" fmla="*/ 513727 h 1043567"/>
              <a:gd name="connsiteX1" fmla="*/ 914400 w 3879791"/>
              <a:gd name="connsiteY1" fmla="*/ 513727 h 1043567"/>
              <a:gd name="connsiteX2" fmla="*/ 905854 w 3879791"/>
              <a:gd name="connsiteY2" fmla="*/ 980 h 1043567"/>
              <a:gd name="connsiteX3" fmla="*/ 2743333 w 3879791"/>
              <a:gd name="connsiteY3" fmla="*/ 0 h 1043567"/>
              <a:gd name="connsiteX4" fmla="*/ 2748096 w 3879791"/>
              <a:gd name="connsiteY4" fmla="*/ 1038805 h 1043567"/>
              <a:gd name="connsiteX5" fmla="*/ 3879791 w 3879791"/>
              <a:gd name="connsiteY5" fmla="*/ 1043567 h 1043567"/>
              <a:gd name="connsiteX0" fmla="*/ 0 w 3879791"/>
              <a:gd name="connsiteY0" fmla="*/ 513727 h 1038805"/>
              <a:gd name="connsiteX1" fmla="*/ 914400 w 3879791"/>
              <a:gd name="connsiteY1" fmla="*/ 513727 h 1038805"/>
              <a:gd name="connsiteX2" fmla="*/ 905854 w 3879791"/>
              <a:gd name="connsiteY2" fmla="*/ 980 h 1038805"/>
              <a:gd name="connsiteX3" fmla="*/ 2743333 w 3879791"/>
              <a:gd name="connsiteY3" fmla="*/ 0 h 1038805"/>
              <a:gd name="connsiteX4" fmla="*/ 2748096 w 3879791"/>
              <a:gd name="connsiteY4" fmla="*/ 1038805 h 1038805"/>
              <a:gd name="connsiteX5" fmla="*/ 3879791 w 3879791"/>
              <a:gd name="connsiteY5" fmla="*/ 1034042 h 1038805"/>
              <a:gd name="connsiteX0" fmla="*/ 0 w 3875029"/>
              <a:gd name="connsiteY0" fmla="*/ 513727 h 1038805"/>
              <a:gd name="connsiteX1" fmla="*/ 914400 w 3875029"/>
              <a:gd name="connsiteY1" fmla="*/ 513727 h 1038805"/>
              <a:gd name="connsiteX2" fmla="*/ 905854 w 3875029"/>
              <a:gd name="connsiteY2" fmla="*/ 980 h 1038805"/>
              <a:gd name="connsiteX3" fmla="*/ 2743333 w 3875029"/>
              <a:gd name="connsiteY3" fmla="*/ 0 h 1038805"/>
              <a:gd name="connsiteX4" fmla="*/ 2748096 w 3875029"/>
              <a:gd name="connsiteY4" fmla="*/ 1038805 h 1038805"/>
              <a:gd name="connsiteX5" fmla="*/ 3875029 w 3875029"/>
              <a:gd name="connsiteY5" fmla="*/ 1038805 h 1038805"/>
              <a:gd name="connsiteX0" fmla="*/ 0 w 3875029"/>
              <a:gd name="connsiteY0" fmla="*/ 512747 h 1037825"/>
              <a:gd name="connsiteX1" fmla="*/ 914400 w 3875029"/>
              <a:gd name="connsiteY1" fmla="*/ 512747 h 1037825"/>
              <a:gd name="connsiteX2" fmla="*/ 905854 w 3875029"/>
              <a:gd name="connsiteY2" fmla="*/ 0 h 1037825"/>
              <a:gd name="connsiteX3" fmla="*/ 2767146 w 3875029"/>
              <a:gd name="connsiteY3" fmla="*/ 3782 h 1037825"/>
              <a:gd name="connsiteX4" fmla="*/ 2748096 w 3875029"/>
              <a:gd name="connsiteY4" fmla="*/ 1037825 h 1037825"/>
              <a:gd name="connsiteX5" fmla="*/ 3875029 w 3875029"/>
              <a:gd name="connsiteY5" fmla="*/ 1037825 h 1037825"/>
              <a:gd name="connsiteX0" fmla="*/ 0 w 3875029"/>
              <a:gd name="connsiteY0" fmla="*/ 512747 h 1042588"/>
              <a:gd name="connsiteX1" fmla="*/ 914400 w 3875029"/>
              <a:gd name="connsiteY1" fmla="*/ 512747 h 1042588"/>
              <a:gd name="connsiteX2" fmla="*/ 905854 w 3875029"/>
              <a:gd name="connsiteY2" fmla="*/ 0 h 1042588"/>
              <a:gd name="connsiteX3" fmla="*/ 2767146 w 3875029"/>
              <a:gd name="connsiteY3" fmla="*/ 3782 h 1042588"/>
              <a:gd name="connsiteX4" fmla="*/ 2776671 w 3875029"/>
              <a:gd name="connsiteY4" fmla="*/ 1042588 h 1042588"/>
              <a:gd name="connsiteX5" fmla="*/ 3875029 w 3875029"/>
              <a:gd name="connsiteY5" fmla="*/ 1037825 h 1042588"/>
              <a:gd name="connsiteX0" fmla="*/ 0 w 3875029"/>
              <a:gd name="connsiteY0" fmla="*/ 512747 h 1037826"/>
              <a:gd name="connsiteX1" fmla="*/ 914400 w 3875029"/>
              <a:gd name="connsiteY1" fmla="*/ 512747 h 1037826"/>
              <a:gd name="connsiteX2" fmla="*/ 905854 w 3875029"/>
              <a:gd name="connsiteY2" fmla="*/ 0 h 1037826"/>
              <a:gd name="connsiteX3" fmla="*/ 2767146 w 3875029"/>
              <a:gd name="connsiteY3" fmla="*/ 3782 h 1037826"/>
              <a:gd name="connsiteX4" fmla="*/ 2767146 w 3875029"/>
              <a:gd name="connsiteY4" fmla="*/ 1037826 h 1037826"/>
              <a:gd name="connsiteX5" fmla="*/ 3875029 w 3875029"/>
              <a:gd name="connsiteY5" fmla="*/ 1037825 h 1037826"/>
              <a:gd name="connsiteX0" fmla="*/ 0 w 3875029"/>
              <a:gd name="connsiteY0" fmla="*/ 536560 h 1061639"/>
              <a:gd name="connsiteX1" fmla="*/ 914400 w 3875029"/>
              <a:gd name="connsiteY1" fmla="*/ 536560 h 1061639"/>
              <a:gd name="connsiteX2" fmla="*/ 905854 w 3875029"/>
              <a:gd name="connsiteY2" fmla="*/ 0 h 1061639"/>
              <a:gd name="connsiteX3" fmla="*/ 2767146 w 3875029"/>
              <a:gd name="connsiteY3" fmla="*/ 27595 h 1061639"/>
              <a:gd name="connsiteX4" fmla="*/ 2767146 w 3875029"/>
              <a:gd name="connsiteY4" fmla="*/ 1061639 h 1061639"/>
              <a:gd name="connsiteX5" fmla="*/ 3875029 w 3875029"/>
              <a:gd name="connsiteY5" fmla="*/ 1061638 h 1061639"/>
              <a:gd name="connsiteX0" fmla="*/ 0 w 3875029"/>
              <a:gd name="connsiteY0" fmla="*/ 536560 h 1061639"/>
              <a:gd name="connsiteX1" fmla="*/ 914400 w 3875029"/>
              <a:gd name="connsiteY1" fmla="*/ 536560 h 1061639"/>
              <a:gd name="connsiteX2" fmla="*/ 905854 w 3875029"/>
              <a:gd name="connsiteY2" fmla="*/ 0 h 1061639"/>
              <a:gd name="connsiteX3" fmla="*/ 2757621 w 3875029"/>
              <a:gd name="connsiteY3" fmla="*/ 8545 h 1061639"/>
              <a:gd name="connsiteX4" fmla="*/ 2767146 w 3875029"/>
              <a:gd name="connsiteY4" fmla="*/ 1061639 h 1061639"/>
              <a:gd name="connsiteX5" fmla="*/ 3875029 w 3875029"/>
              <a:gd name="connsiteY5" fmla="*/ 1061638 h 1061639"/>
              <a:gd name="connsiteX0" fmla="*/ 0 w 3875029"/>
              <a:gd name="connsiteY0" fmla="*/ 536560 h 1061639"/>
              <a:gd name="connsiteX1" fmla="*/ 914400 w 3875029"/>
              <a:gd name="connsiteY1" fmla="*/ 536560 h 1061639"/>
              <a:gd name="connsiteX2" fmla="*/ 905854 w 3875029"/>
              <a:gd name="connsiteY2" fmla="*/ 0 h 1061639"/>
              <a:gd name="connsiteX3" fmla="*/ 2748096 w 3875029"/>
              <a:gd name="connsiteY3" fmla="*/ 3782 h 1061639"/>
              <a:gd name="connsiteX4" fmla="*/ 2767146 w 3875029"/>
              <a:gd name="connsiteY4" fmla="*/ 1061639 h 1061639"/>
              <a:gd name="connsiteX5" fmla="*/ 3875029 w 3875029"/>
              <a:gd name="connsiteY5" fmla="*/ 1061638 h 1061639"/>
              <a:gd name="connsiteX0" fmla="*/ 0 w 3875029"/>
              <a:gd name="connsiteY0" fmla="*/ 536560 h 1061639"/>
              <a:gd name="connsiteX1" fmla="*/ 914400 w 3875029"/>
              <a:gd name="connsiteY1" fmla="*/ 536560 h 1061639"/>
              <a:gd name="connsiteX2" fmla="*/ 905854 w 3875029"/>
              <a:gd name="connsiteY2" fmla="*/ 0 h 1061639"/>
              <a:gd name="connsiteX3" fmla="*/ 2762384 w 3875029"/>
              <a:gd name="connsiteY3" fmla="*/ 13307 h 1061639"/>
              <a:gd name="connsiteX4" fmla="*/ 2767146 w 3875029"/>
              <a:gd name="connsiteY4" fmla="*/ 1061639 h 1061639"/>
              <a:gd name="connsiteX5" fmla="*/ 3875029 w 3875029"/>
              <a:gd name="connsiteY5" fmla="*/ 1061638 h 1061639"/>
              <a:gd name="connsiteX0" fmla="*/ 0 w 3875029"/>
              <a:gd name="connsiteY0" fmla="*/ 542303 h 1067382"/>
              <a:gd name="connsiteX1" fmla="*/ 914400 w 3875029"/>
              <a:gd name="connsiteY1" fmla="*/ 542303 h 1067382"/>
              <a:gd name="connsiteX2" fmla="*/ 905854 w 3875029"/>
              <a:gd name="connsiteY2" fmla="*/ 5743 h 1067382"/>
              <a:gd name="connsiteX3" fmla="*/ 2767146 w 3875029"/>
              <a:gd name="connsiteY3" fmla="*/ 0 h 1067382"/>
              <a:gd name="connsiteX4" fmla="*/ 2767146 w 3875029"/>
              <a:gd name="connsiteY4" fmla="*/ 1067382 h 1067382"/>
              <a:gd name="connsiteX5" fmla="*/ 3875029 w 3875029"/>
              <a:gd name="connsiteY5" fmla="*/ 1067381 h 1067382"/>
              <a:gd name="connsiteX0" fmla="*/ 0 w 3875029"/>
              <a:gd name="connsiteY0" fmla="*/ 537540 h 1062619"/>
              <a:gd name="connsiteX1" fmla="*/ 914400 w 3875029"/>
              <a:gd name="connsiteY1" fmla="*/ 537540 h 1062619"/>
              <a:gd name="connsiteX2" fmla="*/ 905854 w 3875029"/>
              <a:gd name="connsiteY2" fmla="*/ 980 h 1062619"/>
              <a:gd name="connsiteX3" fmla="*/ 2767146 w 3875029"/>
              <a:gd name="connsiteY3" fmla="*/ 0 h 1062619"/>
              <a:gd name="connsiteX4" fmla="*/ 2767146 w 3875029"/>
              <a:gd name="connsiteY4" fmla="*/ 1062619 h 1062619"/>
              <a:gd name="connsiteX5" fmla="*/ 3875029 w 3875029"/>
              <a:gd name="connsiteY5" fmla="*/ 1062618 h 1062619"/>
              <a:gd name="connsiteX0" fmla="*/ 0 w 3875029"/>
              <a:gd name="connsiteY0" fmla="*/ 537540 h 1062619"/>
              <a:gd name="connsiteX1" fmla="*/ 914400 w 3875029"/>
              <a:gd name="connsiteY1" fmla="*/ 537540 h 1062619"/>
              <a:gd name="connsiteX2" fmla="*/ 915379 w 3875029"/>
              <a:gd name="connsiteY2" fmla="*/ 980 h 1062619"/>
              <a:gd name="connsiteX3" fmla="*/ 2767146 w 3875029"/>
              <a:gd name="connsiteY3" fmla="*/ 0 h 1062619"/>
              <a:gd name="connsiteX4" fmla="*/ 2767146 w 3875029"/>
              <a:gd name="connsiteY4" fmla="*/ 1062619 h 1062619"/>
              <a:gd name="connsiteX5" fmla="*/ 3875029 w 3875029"/>
              <a:gd name="connsiteY5" fmla="*/ 1062618 h 1062619"/>
              <a:gd name="connsiteX0" fmla="*/ 0 w 3817879"/>
              <a:gd name="connsiteY0" fmla="*/ 537540 h 1062619"/>
              <a:gd name="connsiteX1" fmla="*/ 857250 w 3817879"/>
              <a:gd name="connsiteY1" fmla="*/ 537540 h 1062619"/>
              <a:gd name="connsiteX2" fmla="*/ 858229 w 3817879"/>
              <a:gd name="connsiteY2" fmla="*/ 980 h 1062619"/>
              <a:gd name="connsiteX3" fmla="*/ 2709996 w 3817879"/>
              <a:gd name="connsiteY3" fmla="*/ 0 h 1062619"/>
              <a:gd name="connsiteX4" fmla="*/ 2709996 w 3817879"/>
              <a:gd name="connsiteY4" fmla="*/ 1062619 h 1062619"/>
              <a:gd name="connsiteX5" fmla="*/ 3817879 w 3817879"/>
              <a:gd name="connsiteY5" fmla="*/ 1062618 h 1062619"/>
              <a:gd name="connsiteX0" fmla="*/ 0 w 3813117"/>
              <a:gd name="connsiteY0" fmla="*/ 537540 h 1062619"/>
              <a:gd name="connsiteX1" fmla="*/ 852488 w 3813117"/>
              <a:gd name="connsiteY1" fmla="*/ 537540 h 1062619"/>
              <a:gd name="connsiteX2" fmla="*/ 853467 w 3813117"/>
              <a:gd name="connsiteY2" fmla="*/ 980 h 1062619"/>
              <a:gd name="connsiteX3" fmla="*/ 2705234 w 3813117"/>
              <a:gd name="connsiteY3" fmla="*/ 0 h 1062619"/>
              <a:gd name="connsiteX4" fmla="*/ 2705234 w 3813117"/>
              <a:gd name="connsiteY4" fmla="*/ 1062619 h 1062619"/>
              <a:gd name="connsiteX5" fmla="*/ 3813117 w 3813117"/>
              <a:gd name="connsiteY5" fmla="*/ 1062618 h 1062619"/>
              <a:gd name="connsiteX0" fmla="*/ 0 w 3932180"/>
              <a:gd name="connsiteY0" fmla="*/ 537540 h 1062619"/>
              <a:gd name="connsiteX1" fmla="*/ 852488 w 3932180"/>
              <a:gd name="connsiteY1" fmla="*/ 537540 h 1062619"/>
              <a:gd name="connsiteX2" fmla="*/ 853467 w 3932180"/>
              <a:gd name="connsiteY2" fmla="*/ 980 h 1062619"/>
              <a:gd name="connsiteX3" fmla="*/ 2705234 w 3932180"/>
              <a:gd name="connsiteY3" fmla="*/ 0 h 1062619"/>
              <a:gd name="connsiteX4" fmla="*/ 2705234 w 3932180"/>
              <a:gd name="connsiteY4" fmla="*/ 1062619 h 1062619"/>
              <a:gd name="connsiteX5" fmla="*/ 3932180 w 3932180"/>
              <a:gd name="connsiteY5" fmla="*/ 1062618 h 1062619"/>
              <a:gd name="connsiteX0" fmla="*/ 0 w 3932180"/>
              <a:gd name="connsiteY0" fmla="*/ 550848 h 1075927"/>
              <a:gd name="connsiteX1" fmla="*/ 852488 w 3932180"/>
              <a:gd name="connsiteY1" fmla="*/ 550848 h 1075927"/>
              <a:gd name="connsiteX2" fmla="*/ 853467 w 3932180"/>
              <a:gd name="connsiteY2" fmla="*/ 0 h 1075927"/>
              <a:gd name="connsiteX3" fmla="*/ 2705234 w 3932180"/>
              <a:gd name="connsiteY3" fmla="*/ 13308 h 1075927"/>
              <a:gd name="connsiteX4" fmla="*/ 2705234 w 3932180"/>
              <a:gd name="connsiteY4" fmla="*/ 1075927 h 1075927"/>
              <a:gd name="connsiteX5" fmla="*/ 3932180 w 3932180"/>
              <a:gd name="connsiteY5" fmla="*/ 1075926 h 1075927"/>
              <a:gd name="connsiteX0" fmla="*/ 0 w 3932180"/>
              <a:gd name="connsiteY0" fmla="*/ 551828 h 1076907"/>
              <a:gd name="connsiteX1" fmla="*/ 852488 w 3932180"/>
              <a:gd name="connsiteY1" fmla="*/ 551828 h 1076907"/>
              <a:gd name="connsiteX2" fmla="*/ 853467 w 3932180"/>
              <a:gd name="connsiteY2" fmla="*/ 980 h 1076907"/>
              <a:gd name="connsiteX3" fmla="*/ 2709997 w 3932180"/>
              <a:gd name="connsiteY3" fmla="*/ 0 h 1076907"/>
              <a:gd name="connsiteX4" fmla="*/ 2705234 w 3932180"/>
              <a:gd name="connsiteY4" fmla="*/ 1076907 h 1076907"/>
              <a:gd name="connsiteX5" fmla="*/ 3932180 w 3932180"/>
              <a:gd name="connsiteY5" fmla="*/ 1076906 h 1076907"/>
              <a:gd name="connsiteX0" fmla="*/ 0 w 3932180"/>
              <a:gd name="connsiteY0" fmla="*/ 556590 h 1081669"/>
              <a:gd name="connsiteX1" fmla="*/ 852488 w 3932180"/>
              <a:gd name="connsiteY1" fmla="*/ 556590 h 1081669"/>
              <a:gd name="connsiteX2" fmla="*/ 853467 w 3932180"/>
              <a:gd name="connsiteY2" fmla="*/ 5742 h 1081669"/>
              <a:gd name="connsiteX3" fmla="*/ 2705235 w 3932180"/>
              <a:gd name="connsiteY3" fmla="*/ 0 h 1081669"/>
              <a:gd name="connsiteX4" fmla="*/ 2705234 w 3932180"/>
              <a:gd name="connsiteY4" fmla="*/ 1081669 h 1081669"/>
              <a:gd name="connsiteX5" fmla="*/ 3932180 w 3932180"/>
              <a:gd name="connsiteY5" fmla="*/ 1081668 h 1081669"/>
              <a:gd name="connsiteX0" fmla="*/ 0 w 3932180"/>
              <a:gd name="connsiteY0" fmla="*/ 551828 h 1076907"/>
              <a:gd name="connsiteX1" fmla="*/ 852488 w 3932180"/>
              <a:gd name="connsiteY1" fmla="*/ 551828 h 1076907"/>
              <a:gd name="connsiteX2" fmla="*/ 853467 w 3932180"/>
              <a:gd name="connsiteY2" fmla="*/ 980 h 1076907"/>
              <a:gd name="connsiteX3" fmla="*/ 2705235 w 3932180"/>
              <a:gd name="connsiteY3" fmla="*/ 0 h 1076907"/>
              <a:gd name="connsiteX4" fmla="*/ 2705234 w 3932180"/>
              <a:gd name="connsiteY4" fmla="*/ 1076907 h 1076907"/>
              <a:gd name="connsiteX5" fmla="*/ 3932180 w 3932180"/>
              <a:gd name="connsiteY5" fmla="*/ 1076906 h 107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2180" h="1076907">
                <a:moveTo>
                  <a:pt x="0" y="551828"/>
                </a:moveTo>
                <a:lnTo>
                  <a:pt x="852488" y="551828"/>
                </a:lnTo>
                <a:cubicBezTo>
                  <a:pt x="852814" y="372975"/>
                  <a:pt x="853141" y="179833"/>
                  <a:pt x="853467" y="980"/>
                </a:cubicBezTo>
                <a:lnTo>
                  <a:pt x="2705235" y="0"/>
                </a:lnTo>
                <a:cubicBezTo>
                  <a:pt x="2706822" y="351031"/>
                  <a:pt x="2703647" y="725876"/>
                  <a:pt x="2705234" y="1076907"/>
                </a:cubicBezTo>
                <a:lnTo>
                  <a:pt x="3932180" y="1076906"/>
                </a:lnTo>
              </a:path>
            </a:pathLst>
          </a:custGeom>
          <a:noFill/>
          <a:ln w="228600"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mpute 4"/>
          <p:cNvSpPr/>
          <p:nvPr/>
        </p:nvSpPr>
        <p:spPr>
          <a:xfrm>
            <a:off x="7010171" y="4648200"/>
            <a:ext cx="1066799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Compute 3"/>
          <p:cNvSpPr/>
          <p:nvPr/>
        </p:nvSpPr>
        <p:spPr>
          <a:xfrm>
            <a:off x="5496164" y="4648200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mpute 1"/>
          <p:cNvSpPr/>
          <p:nvPr/>
        </p:nvSpPr>
        <p:spPr>
          <a:xfrm>
            <a:off x="1828800" y="4648200"/>
            <a:ext cx="10668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i="1" dirty="0" err="1"/>
              <a:t>T</a:t>
            </a:r>
            <a:r>
              <a:rPr lang="en-US" baseline="-25000" dirty="0" err="1"/>
              <a:t>memory</a:t>
            </a:r>
            <a:endParaRPr lang="en-US" dirty="0"/>
          </a:p>
        </p:txBody>
      </p:sp>
      <p:sp>
        <p:nvSpPr>
          <p:cNvPr id="11" name="Compute 2"/>
          <p:cNvSpPr/>
          <p:nvPr/>
        </p:nvSpPr>
        <p:spPr>
          <a:xfrm>
            <a:off x="3352800" y="4648200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01240" y="3886200"/>
            <a:ext cx="15087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3368040"/>
            <a:ext cx="838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2819400"/>
            <a:ext cx="1838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3886200"/>
            <a:ext cx="1219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27292" y="3383280"/>
            <a:ext cx="18275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4414391"/>
            <a:ext cx="13917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chip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activity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2814191"/>
            <a:ext cx="1615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memory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requests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4950" y="5324414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time</a:t>
            </a:r>
            <a:endParaRPr lang="en-US" sz="3200" i="1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5257800"/>
            <a:ext cx="6400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3352800" y="2819901"/>
            <a:ext cx="304800" cy="532899"/>
          </a:xfrm>
          <a:custGeom>
            <a:avLst/>
            <a:gdLst>
              <a:gd name="connsiteX0" fmla="*/ 0 w 1184223"/>
              <a:gd name="connsiteY0" fmla="*/ 929391 h 929391"/>
              <a:gd name="connsiteX1" fmla="*/ 494675 w 1184223"/>
              <a:gd name="connsiteY1" fmla="*/ 269823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494676 w 1184223"/>
              <a:gd name="connsiteY1" fmla="*/ 541840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292819 w 1184223"/>
              <a:gd name="connsiteY1" fmla="*/ 492381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292819 w 1184223"/>
              <a:gd name="connsiteY1" fmla="*/ 492381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373561 w 1184223"/>
              <a:gd name="connsiteY1" fmla="*/ 368738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373561 w 1184223"/>
              <a:gd name="connsiteY1" fmla="*/ 368738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373561 w 1184223"/>
              <a:gd name="connsiteY1" fmla="*/ 368738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140599 w 1184223"/>
              <a:gd name="connsiteY1" fmla="*/ 211879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140599 w 1184223"/>
              <a:gd name="connsiteY1" fmla="*/ 342595 h 929391"/>
              <a:gd name="connsiteX2" fmla="*/ 1184223 w 1184223"/>
              <a:gd name="connsiteY2" fmla="*/ 0 h 92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4223" h="929391">
                <a:moveTo>
                  <a:pt x="0" y="929391"/>
                </a:moveTo>
                <a:cubicBezTo>
                  <a:pt x="148652" y="677056"/>
                  <a:pt x="-97145" y="621139"/>
                  <a:pt x="140599" y="342595"/>
                </a:cubicBezTo>
                <a:cubicBezTo>
                  <a:pt x="378343" y="64051"/>
                  <a:pt x="938134" y="57462"/>
                  <a:pt x="1184223" y="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822492" y="3382780"/>
            <a:ext cx="304800" cy="502919"/>
          </a:xfrm>
          <a:custGeom>
            <a:avLst/>
            <a:gdLst>
              <a:gd name="connsiteX0" fmla="*/ 0 w 1184223"/>
              <a:gd name="connsiteY0" fmla="*/ 929391 h 929391"/>
              <a:gd name="connsiteX1" fmla="*/ 494675 w 1184223"/>
              <a:gd name="connsiteY1" fmla="*/ 269823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494676 w 1184223"/>
              <a:gd name="connsiteY1" fmla="*/ 541840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292819 w 1184223"/>
              <a:gd name="connsiteY1" fmla="*/ 492381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292819 w 1184223"/>
              <a:gd name="connsiteY1" fmla="*/ 492381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373561 w 1184223"/>
              <a:gd name="connsiteY1" fmla="*/ 368738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373561 w 1184223"/>
              <a:gd name="connsiteY1" fmla="*/ 368738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373561 w 1184223"/>
              <a:gd name="connsiteY1" fmla="*/ 368738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140599 w 1184223"/>
              <a:gd name="connsiteY1" fmla="*/ 211879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140599 w 1184223"/>
              <a:gd name="connsiteY1" fmla="*/ 342595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140599 w 1184223"/>
              <a:gd name="connsiteY1" fmla="*/ 577886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373563 w 1184223"/>
              <a:gd name="connsiteY1" fmla="*/ 630173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257079 w 1184223"/>
              <a:gd name="connsiteY1" fmla="*/ 525601 h 929391"/>
              <a:gd name="connsiteX2" fmla="*/ 1184223 w 1184223"/>
              <a:gd name="connsiteY2" fmla="*/ 0 h 929391"/>
              <a:gd name="connsiteX0" fmla="*/ 0 w 1184223"/>
              <a:gd name="connsiteY0" fmla="*/ 929391 h 929391"/>
              <a:gd name="connsiteX1" fmla="*/ 257079 w 1184223"/>
              <a:gd name="connsiteY1" fmla="*/ 525601 h 929391"/>
              <a:gd name="connsiteX2" fmla="*/ 1184223 w 1184223"/>
              <a:gd name="connsiteY2" fmla="*/ 0 h 929391"/>
              <a:gd name="connsiteX0" fmla="*/ 0 w 1184223"/>
              <a:gd name="connsiteY0" fmla="*/ 877105 h 877105"/>
              <a:gd name="connsiteX1" fmla="*/ 257079 w 1184223"/>
              <a:gd name="connsiteY1" fmla="*/ 473315 h 877105"/>
              <a:gd name="connsiteX2" fmla="*/ 1184223 w 1184223"/>
              <a:gd name="connsiteY2" fmla="*/ 0 h 877105"/>
              <a:gd name="connsiteX0" fmla="*/ 0 w 1184223"/>
              <a:gd name="connsiteY0" fmla="*/ 877105 h 877105"/>
              <a:gd name="connsiteX1" fmla="*/ 606522 w 1184223"/>
              <a:gd name="connsiteY1" fmla="*/ 577887 h 877105"/>
              <a:gd name="connsiteX2" fmla="*/ 1184223 w 1184223"/>
              <a:gd name="connsiteY2" fmla="*/ 0 h 877105"/>
              <a:gd name="connsiteX0" fmla="*/ 0 w 1184223"/>
              <a:gd name="connsiteY0" fmla="*/ 877105 h 877105"/>
              <a:gd name="connsiteX1" fmla="*/ 140595 w 1184223"/>
              <a:gd name="connsiteY1" fmla="*/ 473314 h 877105"/>
              <a:gd name="connsiteX2" fmla="*/ 1184223 w 1184223"/>
              <a:gd name="connsiteY2" fmla="*/ 0 h 877105"/>
              <a:gd name="connsiteX0" fmla="*/ 144399 w 1328622"/>
              <a:gd name="connsiteY0" fmla="*/ 877105 h 877105"/>
              <a:gd name="connsiteX1" fmla="*/ 52035 w 1328622"/>
              <a:gd name="connsiteY1" fmla="*/ 447171 h 877105"/>
              <a:gd name="connsiteX2" fmla="*/ 1328622 w 1328622"/>
              <a:gd name="connsiteY2" fmla="*/ 0 h 877105"/>
              <a:gd name="connsiteX0" fmla="*/ 0 w 1184223"/>
              <a:gd name="connsiteY0" fmla="*/ 877105 h 877105"/>
              <a:gd name="connsiteX1" fmla="*/ 198839 w 1184223"/>
              <a:gd name="connsiteY1" fmla="*/ 499457 h 877105"/>
              <a:gd name="connsiteX2" fmla="*/ 1184223 w 1184223"/>
              <a:gd name="connsiteY2" fmla="*/ 0 h 877105"/>
              <a:gd name="connsiteX0" fmla="*/ 42011 w 1226234"/>
              <a:gd name="connsiteY0" fmla="*/ 877105 h 877105"/>
              <a:gd name="connsiteX1" fmla="*/ 66131 w 1226234"/>
              <a:gd name="connsiteY1" fmla="*/ 499457 h 877105"/>
              <a:gd name="connsiteX2" fmla="*/ 1226234 w 1226234"/>
              <a:gd name="connsiteY2" fmla="*/ 0 h 877105"/>
              <a:gd name="connsiteX0" fmla="*/ 0 w 1184223"/>
              <a:gd name="connsiteY0" fmla="*/ 877105 h 877105"/>
              <a:gd name="connsiteX1" fmla="*/ 24120 w 1184223"/>
              <a:gd name="connsiteY1" fmla="*/ 499457 h 877105"/>
              <a:gd name="connsiteX2" fmla="*/ 1184223 w 1184223"/>
              <a:gd name="connsiteY2" fmla="*/ 0 h 877105"/>
              <a:gd name="connsiteX0" fmla="*/ 0 w 1184223"/>
              <a:gd name="connsiteY0" fmla="*/ 877105 h 877105"/>
              <a:gd name="connsiteX1" fmla="*/ 373563 w 1184223"/>
              <a:gd name="connsiteY1" fmla="*/ 394883 h 877105"/>
              <a:gd name="connsiteX2" fmla="*/ 1184223 w 1184223"/>
              <a:gd name="connsiteY2" fmla="*/ 0 h 877105"/>
              <a:gd name="connsiteX0" fmla="*/ 0 w 1184223"/>
              <a:gd name="connsiteY0" fmla="*/ 877105 h 877105"/>
              <a:gd name="connsiteX1" fmla="*/ 315319 w 1184223"/>
              <a:gd name="connsiteY1" fmla="*/ 185736 h 877105"/>
              <a:gd name="connsiteX2" fmla="*/ 1184223 w 1184223"/>
              <a:gd name="connsiteY2" fmla="*/ 0 h 877105"/>
              <a:gd name="connsiteX0" fmla="*/ 0 w 1184223"/>
              <a:gd name="connsiteY0" fmla="*/ 877105 h 877105"/>
              <a:gd name="connsiteX1" fmla="*/ 140599 w 1184223"/>
              <a:gd name="connsiteY1" fmla="*/ 316452 h 877105"/>
              <a:gd name="connsiteX2" fmla="*/ 1184223 w 1184223"/>
              <a:gd name="connsiteY2" fmla="*/ 0 h 8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4223" h="877105">
                <a:moveTo>
                  <a:pt x="0" y="877105"/>
                </a:moveTo>
                <a:cubicBezTo>
                  <a:pt x="148652" y="624770"/>
                  <a:pt x="59712" y="462635"/>
                  <a:pt x="140599" y="316452"/>
                </a:cubicBezTo>
                <a:cubicBezTo>
                  <a:pt x="221486" y="170269"/>
                  <a:pt x="938134" y="57462"/>
                  <a:pt x="1184223" y="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352800" y="3086350"/>
            <a:ext cx="774492" cy="325118"/>
          </a:xfrm>
          <a:custGeom>
            <a:avLst/>
            <a:gdLst>
              <a:gd name="connsiteX0" fmla="*/ 0 w 1229194"/>
              <a:gd name="connsiteY0" fmla="*/ 446405 h 446405"/>
              <a:gd name="connsiteX1" fmla="*/ 284814 w 1229194"/>
              <a:gd name="connsiteY1" fmla="*/ 56661 h 446405"/>
              <a:gd name="connsiteX2" fmla="*/ 914400 w 1229194"/>
              <a:gd name="connsiteY2" fmla="*/ 41671 h 446405"/>
              <a:gd name="connsiteX3" fmla="*/ 1229194 w 1229194"/>
              <a:gd name="connsiteY3" fmla="*/ 431415 h 4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9194" h="446405">
                <a:moveTo>
                  <a:pt x="0" y="446405"/>
                </a:moveTo>
                <a:cubicBezTo>
                  <a:pt x="66207" y="285261"/>
                  <a:pt x="132414" y="124117"/>
                  <a:pt x="284814" y="56661"/>
                </a:cubicBezTo>
                <a:cubicBezTo>
                  <a:pt x="437214" y="-10795"/>
                  <a:pt x="757003" y="-20788"/>
                  <a:pt x="914400" y="41671"/>
                </a:cubicBezTo>
                <a:cubicBezTo>
                  <a:pt x="1071797" y="104130"/>
                  <a:pt x="1150495" y="267772"/>
                  <a:pt x="1229194" y="431415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848100" y="3725995"/>
            <a:ext cx="1943100" cy="159704"/>
          </a:xfrm>
          <a:custGeom>
            <a:avLst/>
            <a:gdLst>
              <a:gd name="connsiteX0" fmla="*/ 0 w 1229194"/>
              <a:gd name="connsiteY0" fmla="*/ 446405 h 446405"/>
              <a:gd name="connsiteX1" fmla="*/ 284814 w 1229194"/>
              <a:gd name="connsiteY1" fmla="*/ 56661 h 446405"/>
              <a:gd name="connsiteX2" fmla="*/ 914400 w 1229194"/>
              <a:gd name="connsiteY2" fmla="*/ 41671 h 446405"/>
              <a:gd name="connsiteX3" fmla="*/ 1229194 w 1229194"/>
              <a:gd name="connsiteY3" fmla="*/ 431415 h 4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9194" h="446405">
                <a:moveTo>
                  <a:pt x="0" y="446405"/>
                </a:moveTo>
                <a:cubicBezTo>
                  <a:pt x="66207" y="285261"/>
                  <a:pt x="132414" y="124117"/>
                  <a:pt x="284814" y="56661"/>
                </a:cubicBezTo>
                <a:cubicBezTo>
                  <a:pt x="437214" y="-10795"/>
                  <a:pt x="757003" y="-20788"/>
                  <a:pt x="914400" y="41671"/>
                </a:cubicBezTo>
                <a:cubicBezTo>
                  <a:pt x="1071797" y="104130"/>
                  <a:pt x="1150495" y="267772"/>
                  <a:pt x="1229194" y="431415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511384" y="2821402"/>
            <a:ext cx="279817" cy="989884"/>
          </a:xfrm>
          <a:custGeom>
            <a:avLst/>
            <a:gdLst>
              <a:gd name="connsiteX0" fmla="*/ 0 w 1229194"/>
              <a:gd name="connsiteY0" fmla="*/ 446405 h 446405"/>
              <a:gd name="connsiteX1" fmla="*/ 284814 w 1229194"/>
              <a:gd name="connsiteY1" fmla="*/ 56661 h 446405"/>
              <a:gd name="connsiteX2" fmla="*/ 914400 w 1229194"/>
              <a:gd name="connsiteY2" fmla="*/ 41671 h 446405"/>
              <a:gd name="connsiteX3" fmla="*/ 1229194 w 1229194"/>
              <a:gd name="connsiteY3" fmla="*/ 431415 h 446405"/>
              <a:gd name="connsiteX0" fmla="*/ 0 w 1229194"/>
              <a:gd name="connsiteY0" fmla="*/ 113258 h 416847"/>
              <a:gd name="connsiteX1" fmla="*/ 284814 w 1229194"/>
              <a:gd name="connsiteY1" fmla="*/ 42093 h 416847"/>
              <a:gd name="connsiteX2" fmla="*/ 914400 w 1229194"/>
              <a:gd name="connsiteY2" fmla="*/ 27103 h 416847"/>
              <a:gd name="connsiteX3" fmla="*/ 1229194 w 1229194"/>
              <a:gd name="connsiteY3" fmla="*/ 416847 h 416847"/>
              <a:gd name="connsiteX0" fmla="*/ 0 w 1229194"/>
              <a:gd name="connsiteY0" fmla="*/ 101384 h 404973"/>
              <a:gd name="connsiteX1" fmla="*/ 284814 w 1229194"/>
              <a:gd name="connsiteY1" fmla="*/ 30219 h 404973"/>
              <a:gd name="connsiteX2" fmla="*/ 976903 w 1229194"/>
              <a:gd name="connsiteY2" fmla="*/ 187161 h 404973"/>
              <a:gd name="connsiteX3" fmla="*/ 1229194 w 1229194"/>
              <a:gd name="connsiteY3" fmla="*/ 404973 h 404973"/>
              <a:gd name="connsiteX0" fmla="*/ 353881 w 1583075"/>
              <a:gd name="connsiteY0" fmla="*/ 109916 h 413505"/>
              <a:gd name="connsiteX1" fmla="*/ 638695 w 1583075"/>
              <a:gd name="connsiteY1" fmla="*/ 38751 h 413505"/>
              <a:gd name="connsiteX2" fmla="*/ 1330784 w 1583075"/>
              <a:gd name="connsiteY2" fmla="*/ 195693 h 413505"/>
              <a:gd name="connsiteX3" fmla="*/ 1583075 w 1583075"/>
              <a:gd name="connsiteY3" fmla="*/ 413505 h 413505"/>
              <a:gd name="connsiteX0" fmla="*/ 69518 w 1462373"/>
              <a:gd name="connsiteY0" fmla="*/ 47233 h 350822"/>
              <a:gd name="connsiteX1" fmla="*/ 854341 w 1462373"/>
              <a:gd name="connsiteY1" fmla="*/ 72147 h 350822"/>
              <a:gd name="connsiteX2" fmla="*/ 1046421 w 1462373"/>
              <a:gd name="connsiteY2" fmla="*/ 133010 h 350822"/>
              <a:gd name="connsiteX3" fmla="*/ 1298712 w 1462373"/>
              <a:gd name="connsiteY3" fmla="*/ 350822 h 350822"/>
              <a:gd name="connsiteX0" fmla="*/ 0 w 1229194"/>
              <a:gd name="connsiteY0" fmla="*/ 0 h 303589"/>
              <a:gd name="connsiteX1" fmla="*/ 976903 w 1229194"/>
              <a:gd name="connsiteY1" fmla="*/ 85777 h 303589"/>
              <a:gd name="connsiteX2" fmla="*/ 1229194 w 1229194"/>
              <a:gd name="connsiteY2" fmla="*/ 303589 h 303589"/>
              <a:gd name="connsiteX0" fmla="*/ 0 w 416678"/>
              <a:gd name="connsiteY0" fmla="*/ 0 h 298532"/>
              <a:gd name="connsiteX1" fmla="*/ 164387 w 416678"/>
              <a:gd name="connsiteY1" fmla="*/ 80720 h 298532"/>
              <a:gd name="connsiteX2" fmla="*/ 416678 w 416678"/>
              <a:gd name="connsiteY2" fmla="*/ 298532 h 298532"/>
              <a:gd name="connsiteX0" fmla="*/ 0 w 1166694"/>
              <a:gd name="connsiteY0" fmla="*/ 0 h 333930"/>
              <a:gd name="connsiteX1" fmla="*/ 914403 w 1166694"/>
              <a:gd name="connsiteY1" fmla="*/ 116118 h 333930"/>
              <a:gd name="connsiteX2" fmla="*/ 1166694 w 1166694"/>
              <a:gd name="connsiteY2" fmla="*/ 333930 h 33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694" h="333930">
                <a:moveTo>
                  <a:pt x="0" y="0"/>
                </a:moveTo>
                <a:cubicBezTo>
                  <a:pt x="203521" y="17870"/>
                  <a:pt x="719954" y="60463"/>
                  <a:pt x="914403" y="116118"/>
                </a:cubicBezTo>
                <a:cubicBezTo>
                  <a:pt x="1108852" y="171773"/>
                  <a:pt x="1087995" y="170287"/>
                  <a:pt x="1166694" y="33393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0019E-6 L -0.07083 0.0002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239E-6 L -0.05087 -4.44239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69968E-7 L -0.10052 -8.69968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23091E-6 L -0.08455 -0.0002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239E-6 L -0.12812 -0.0020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1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6307E-6 L -0.09166 -0.0011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4419E-6 L -0.07691 -0.0041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20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8144E-6 L -0.0717 -0.0053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25497E-9 L -0.09584 -0.0046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04581E-6 L -0.11684 0.0064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3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8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6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" grpId="0" animBg="1"/>
      <p:bldP spid="67" grpId="0" animBg="1"/>
      <p:bldP spid="10" grpId="0" animBg="1"/>
      <p:bldP spid="1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2590801" y="1867110"/>
            <a:ext cx="4191000" cy="2688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72000" y="1867110"/>
            <a:ext cx="2209800" cy="2688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b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start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800" dirty="0" smtClean="0"/>
              <a:t>1. record </a:t>
            </a:r>
            <a:r>
              <a:rPr lang="en-US" sz="2800" i="1" dirty="0" err="1" smtClean="0"/>
              <a:t>T</a:t>
            </a:r>
            <a:r>
              <a:rPr lang="en-US" sz="2800" baseline="-25000" dirty="0" err="1" smtClean="0"/>
              <a:t>start</a:t>
            </a:r>
            <a:r>
              <a:rPr lang="en-US" sz="2800" dirty="0" smtClean="0"/>
              <a:t> and </a:t>
            </a:r>
            <a:r>
              <a:rPr lang="en-US" sz="2800" i="1" dirty="0" err="1" smtClean="0"/>
              <a:t>T</a:t>
            </a:r>
            <a:r>
              <a:rPr lang="en-US" sz="2800" baseline="-25000" dirty="0" err="1" smtClean="0"/>
              <a:t>memory</a:t>
            </a:r>
            <a:endParaRPr lang="en-US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293256" y="2135939"/>
            <a:ext cx="1488544" cy="1564019"/>
            <a:chOff x="4816398" y="3810908"/>
            <a:chExt cx="1488544" cy="322243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015490" y="3810908"/>
              <a:ext cx="0" cy="214442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816398" y="5955322"/>
              <a:ext cx="1488544" cy="107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T</a:t>
              </a:r>
              <a:r>
                <a:rPr lang="en-US" sz="2800" baseline="-25000" dirty="0" smtClean="0"/>
                <a:t>end</a:t>
              </a:r>
              <a:endParaRPr lang="en-US" sz="2800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4110" y="2135939"/>
            <a:ext cx="1511597" cy="1563857"/>
            <a:chOff x="4816397" y="3812622"/>
            <a:chExt cx="1511597" cy="322002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015490" y="3812622"/>
              <a:ext cx="0" cy="214270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16397" y="5955323"/>
              <a:ext cx="1511597" cy="1077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/>
                <a:t>T</a:t>
              </a:r>
              <a:r>
                <a:rPr lang="en-US" sz="2800" baseline="-25000" dirty="0" err="1" smtClean="0"/>
                <a:t>start</a:t>
              </a:r>
              <a:endParaRPr lang="en-US" sz="2800" baseline="-25000" dirty="0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653204" y="2656257"/>
            <a:ext cx="183759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90800" y="3185705"/>
            <a:ext cx="427651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3191709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time</a:t>
            </a:r>
            <a:endParaRPr lang="en-US" sz="3200" i="1" dirty="0">
              <a:solidFill>
                <a:prstClr val="black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flipV="1">
            <a:off x="3437158" y="3733154"/>
            <a:ext cx="432090" cy="370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590800" y="1867110"/>
            <a:ext cx="41910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590800" y="2135939"/>
            <a:ext cx="41910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/>
          <p:cNvSpPr txBox="1">
            <a:spLocks/>
          </p:cNvSpPr>
          <p:nvPr/>
        </p:nvSpPr>
        <p:spPr>
          <a:xfrm>
            <a:off x="1219200" y="1613439"/>
            <a:ext cx="1371601" cy="507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i="1" dirty="0" err="1" smtClean="0"/>
              <a:t>T</a:t>
            </a:r>
            <a:r>
              <a:rPr lang="en-US" sz="2800" baseline="-25000" dirty="0" err="1" smtClean="0"/>
              <a:t>memory</a:t>
            </a:r>
            <a:endParaRPr lang="en-US" sz="2800" baseline="-25000" dirty="0" smtClean="0"/>
          </a:p>
        </p:txBody>
      </p:sp>
      <p:sp>
        <p:nvSpPr>
          <p:cNvPr id="7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F0500FE-21D2-44F3-AB16-C48296A7AC0E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457200" y="4643352"/>
            <a:ext cx="8340917" cy="1068852"/>
            <a:chOff x="457200" y="4643352"/>
            <a:chExt cx="8340917" cy="1068852"/>
          </a:xfrm>
        </p:grpSpPr>
        <p:sp>
          <p:nvSpPr>
            <p:cNvPr id="23" name="Rectangle 22"/>
            <p:cNvSpPr/>
            <p:nvPr/>
          </p:nvSpPr>
          <p:spPr>
            <a:xfrm>
              <a:off x="4497049" y="5029199"/>
              <a:ext cx="1849859" cy="5994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73165" y="5029199"/>
              <a:ext cx="1676400" cy="5994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57200" y="4897023"/>
              <a:ext cx="8229600" cy="8151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itchFamily="34" charset="0"/>
                <a:buNone/>
              </a:pP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at </a:t>
              </a:r>
              <a:r>
                <a:rPr lang="en-US" sz="28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T</a:t>
              </a:r>
              <a:r>
                <a:rPr lang="en-US" sz="2800" b="1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end</a:t>
              </a: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</a:rPr>
                <a:t>    </a:t>
              </a:r>
              <a:r>
                <a:rPr lang="en-US" sz="2800" dirty="0" smtClean="0"/>
                <a:t>2. compute path</a:t>
              </a:r>
              <a:r>
                <a:rPr lang="en-US" sz="2800" i="1" dirty="0" smtClean="0"/>
                <a:t> </a:t>
              </a:r>
              <a:r>
                <a:rPr lang="en-US" sz="2800" dirty="0" smtClean="0"/>
                <a:t>= </a:t>
              </a:r>
              <a:r>
                <a:rPr lang="en-US" sz="2800" i="1" dirty="0" err="1"/>
                <a:t>T</a:t>
              </a:r>
              <a:r>
                <a:rPr lang="en-US" sz="2800" baseline="-25000" dirty="0" err="1" smtClean="0"/>
                <a:t>memory</a:t>
              </a:r>
              <a:r>
                <a:rPr lang="en-US" sz="2800" dirty="0" smtClean="0"/>
                <a:t>(</a:t>
              </a:r>
              <a:r>
                <a:rPr lang="en-US" sz="2800" i="1" dirty="0" err="1" smtClean="0"/>
                <a:t>T</a:t>
              </a:r>
              <a:r>
                <a:rPr lang="en-US" sz="2800" baseline="-25000" dirty="0" err="1" smtClean="0"/>
                <a:t>start</a:t>
              </a:r>
              <a:r>
                <a:rPr lang="en-US" sz="2800" dirty="0" smtClean="0"/>
                <a:t>) + (</a:t>
              </a:r>
              <a:r>
                <a:rPr lang="en-US" sz="2800" i="1" dirty="0" smtClean="0"/>
                <a:t>T</a:t>
              </a:r>
              <a:r>
                <a:rPr lang="en-US" sz="2800" baseline="-25000" dirty="0" smtClean="0"/>
                <a:t>end </a:t>
              </a:r>
              <a:r>
                <a:rPr lang="en-US" sz="2800" dirty="0" smtClean="0"/>
                <a:t>- </a:t>
              </a:r>
              <a:r>
                <a:rPr lang="en-US" sz="2800" i="1" dirty="0" err="1" smtClean="0"/>
                <a:t>T</a:t>
              </a:r>
              <a:r>
                <a:rPr lang="en-US" sz="2800" baseline="-25000" dirty="0" err="1" smtClean="0"/>
                <a:t>start</a:t>
              </a:r>
              <a:r>
                <a:rPr lang="en-US" sz="2800" dirty="0" smtClean="0"/>
                <a:t>)</a:t>
              </a:r>
            </a:p>
          </p:txBody>
        </p:sp>
        <p:sp>
          <p:nvSpPr>
            <p:cNvPr id="83" name="Content Placeholder 2"/>
            <p:cNvSpPr txBox="1">
              <a:spLocks/>
            </p:cNvSpPr>
            <p:nvPr/>
          </p:nvSpPr>
          <p:spPr>
            <a:xfrm>
              <a:off x="4374018" y="4643352"/>
              <a:ext cx="2236660" cy="507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old critical path</a:t>
              </a:r>
              <a:endParaRPr lang="en-US" sz="2400" baseline="-250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Content Placeholder 2"/>
            <p:cNvSpPr txBox="1">
              <a:spLocks/>
            </p:cNvSpPr>
            <p:nvPr/>
          </p:nvSpPr>
          <p:spPr>
            <a:xfrm>
              <a:off x="6561457" y="4643352"/>
              <a:ext cx="2236660" cy="507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request latency</a:t>
              </a:r>
              <a:endParaRPr lang="en-US" sz="2400" baseline="-2500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73977" y="5712204"/>
            <a:ext cx="6292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	    </a:t>
            </a:r>
            <a:r>
              <a:rPr lang="en-US" sz="2800" dirty="0" smtClean="0">
                <a:solidFill>
                  <a:prstClr val="black"/>
                </a:solidFill>
              </a:rPr>
              <a:t>3. set </a:t>
            </a:r>
            <a:r>
              <a:rPr lang="en-US" sz="2800" i="1" dirty="0" err="1" smtClean="0">
                <a:solidFill>
                  <a:prstClr val="black"/>
                </a:solidFill>
              </a:rPr>
              <a:t>T</a:t>
            </a:r>
            <a:r>
              <a:rPr lang="en-US" sz="2800" baseline="-25000" dirty="0" err="1" smtClean="0">
                <a:solidFill>
                  <a:prstClr val="black"/>
                </a:solidFill>
              </a:rPr>
              <a:t>memory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= </a:t>
            </a:r>
            <a:r>
              <a:rPr lang="en-US" sz="2800" dirty="0" smtClean="0">
                <a:solidFill>
                  <a:prstClr val="black"/>
                </a:solidFill>
              </a:rPr>
              <a:t>max(</a:t>
            </a:r>
            <a:r>
              <a:rPr lang="en-US" sz="2800" i="1" dirty="0" err="1" smtClean="0">
                <a:solidFill>
                  <a:prstClr val="black"/>
                </a:solidFill>
              </a:rPr>
              <a:t>T</a:t>
            </a:r>
            <a:r>
              <a:rPr lang="en-US" sz="2800" baseline="-25000" dirty="0" err="1" smtClean="0">
                <a:solidFill>
                  <a:prstClr val="black"/>
                </a:solidFill>
              </a:rPr>
              <a:t>memory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prstClr val="black"/>
                </a:solidFill>
              </a:rPr>
              <a:t>path)</a:t>
            </a:r>
          </a:p>
          <a:p>
            <a:endParaRPr lang="en-US" dirty="0"/>
          </a:p>
        </p:txBody>
      </p:sp>
      <p:sp>
        <p:nvSpPr>
          <p:cNvPr id="88" name="Explosion 1 87"/>
          <p:cNvSpPr/>
          <p:nvPr/>
        </p:nvSpPr>
        <p:spPr>
          <a:xfrm>
            <a:off x="5141542" y="1690092"/>
            <a:ext cx="698507" cy="68436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355955" y="1564043"/>
            <a:ext cx="432090" cy="37011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686301" y="1184726"/>
            <a:ext cx="2126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new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32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memory</a:t>
            </a:r>
            <a:endParaRPr lang="en-US" sz="3200" i="1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673" y="2077242"/>
            <a:ext cx="3021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(length of critical path)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1989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build="p"/>
      <p:bldP spid="21" grpId="0" animBg="1"/>
      <p:bldP spid="21" grpId="1" animBg="1"/>
      <p:bldP spid="86" grpId="0"/>
      <p:bldP spid="88" grpId="0" animBg="1"/>
      <p:bldP spid="28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e Pho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30" y="2514601"/>
            <a:ext cx="4876800" cy="2047875"/>
          </a:xfrm>
          <a:prstGeom prst="rect">
            <a:avLst/>
          </a:prstGeom>
        </p:spPr>
      </p:pic>
      <p:grpSp>
        <p:nvGrpSpPr>
          <p:cNvPr id="2" name="Voltage Domain"/>
          <p:cNvGrpSpPr/>
          <p:nvPr/>
        </p:nvGrpSpPr>
        <p:grpSpPr>
          <a:xfrm>
            <a:off x="1728565" y="1219200"/>
            <a:ext cx="5673865" cy="4105274"/>
            <a:chOff x="1728565" y="1219200"/>
            <a:chExt cx="5673865" cy="4105274"/>
          </a:xfrm>
        </p:grpSpPr>
        <p:sp>
          <p:nvSpPr>
            <p:cNvPr id="5" name="Rectangle 4"/>
            <p:cNvSpPr/>
            <p:nvPr/>
          </p:nvSpPr>
          <p:spPr>
            <a:xfrm>
              <a:off x="1763630" y="2133602"/>
              <a:ext cx="5638800" cy="2799273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981201" y="1923909"/>
              <a:ext cx="0" cy="2286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763630" y="1905002"/>
              <a:ext cx="435142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81201" y="4932875"/>
              <a:ext cx="0" cy="2286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63630" y="5172074"/>
              <a:ext cx="435142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839829" y="5248274"/>
              <a:ext cx="282741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27058" y="5324474"/>
              <a:ext cx="116807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728565" y="1219200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i="1" dirty="0" smtClean="0"/>
                <a:t>V</a:t>
              </a:r>
              <a:endParaRPr lang="en-US" sz="4400" baseline="-5000" dirty="0"/>
            </a:p>
          </p:txBody>
        </p:sp>
      </p:grpSp>
      <p:grpSp>
        <p:nvGrpSpPr>
          <p:cNvPr id="13" name="Clock"/>
          <p:cNvGrpSpPr/>
          <p:nvPr/>
        </p:nvGrpSpPr>
        <p:grpSpPr>
          <a:xfrm>
            <a:off x="594935" y="3792846"/>
            <a:ext cx="1397295" cy="1228434"/>
            <a:chOff x="594935" y="3792846"/>
            <a:chExt cx="1397295" cy="1228434"/>
          </a:xfrm>
        </p:grpSpPr>
        <p:sp>
          <p:nvSpPr>
            <p:cNvPr id="6" name="Isosceles Triangle 5"/>
            <p:cNvSpPr/>
            <p:nvPr/>
          </p:nvSpPr>
          <p:spPr>
            <a:xfrm rot="5400000">
              <a:off x="1687430" y="3947039"/>
              <a:ext cx="381000" cy="228600"/>
            </a:xfrm>
            <a:prstGeom prst="triangl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594935" y="3792846"/>
              <a:ext cx="914399" cy="536264"/>
            </a:xfrm>
            <a:custGeom>
              <a:avLst/>
              <a:gdLst>
                <a:gd name="connsiteX0" fmla="*/ 0 w 1155032"/>
                <a:gd name="connsiteY0" fmla="*/ 0 h 536264"/>
                <a:gd name="connsiteX1" fmla="*/ 144379 w 1155032"/>
                <a:gd name="connsiteY1" fmla="*/ 0 h 536264"/>
                <a:gd name="connsiteX2" fmla="*/ 144379 w 1155032"/>
                <a:gd name="connsiteY2" fmla="*/ 536264 h 536264"/>
                <a:gd name="connsiteX3" fmla="*/ 309384 w 1155032"/>
                <a:gd name="connsiteY3" fmla="*/ 536264 h 536264"/>
                <a:gd name="connsiteX4" fmla="*/ 309384 w 1155032"/>
                <a:gd name="connsiteY4" fmla="*/ 0 h 536264"/>
                <a:gd name="connsiteX5" fmla="*/ 460638 w 1155032"/>
                <a:gd name="connsiteY5" fmla="*/ 0 h 536264"/>
                <a:gd name="connsiteX6" fmla="*/ 460638 w 1155032"/>
                <a:gd name="connsiteY6" fmla="*/ 536264 h 536264"/>
                <a:gd name="connsiteX7" fmla="*/ 598142 w 1155032"/>
                <a:gd name="connsiteY7" fmla="*/ 536264 h 536264"/>
                <a:gd name="connsiteX8" fmla="*/ 598142 w 1155032"/>
                <a:gd name="connsiteY8" fmla="*/ 0 h 536264"/>
                <a:gd name="connsiteX9" fmla="*/ 756271 w 1155032"/>
                <a:gd name="connsiteY9" fmla="*/ 0 h 536264"/>
                <a:gd name="connsiteX10" fmla="*/ 756271 w 1155032"/>
                <a:gd name="connsiteY10" fmla="*/ 536264 h 536264"/>
                <a:gd name="connsiteX11" fmla="*/ 900650 w 1155032"/>
                <a:gd name="connsiteY11" fmla="*/ 536264 h 536264"/>
                <a:gd name="connsiteX12" fmla="*/ 900650 w 1155032"/>
                <a:gd name="connsiteY12" fmla="*/ 0 h 536264"/>
                <a:gd name="connsiteX13" fmla="*/ 1058779 w 1155032"/>
                <a:gd name="connsiteY13" fmla="*/ 0 h 536264"/>
                <a:gd name="connsiteX14" fmla="*/ 1058779 w 1155032"/>
                <a:gd name="connsiteY14" fmla="*/ 536264 h 536264"/>
                <a:gd name="connsiteX15" fmla="*/ 1155032 w 1155032"/>
                <a:gd name="connsiteY15" fmla="*/ 536264 h 53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5032" h="536264">
                  <a:moveTo>
                    <a:pt x="0" y="0"/>
                  </a:moveTo>
                  <a:lnTo>
                    <a:pt x="144379" y="0"/>
                  </a:lnTo>
                  <a:lnTo>
                    <a:pt x="144379" y="536264"/>
                  </a:lnTo>
                  <a:lnTo>
                    <a:pt x="309384" y="536264"/>
                  </a:lnTo>
                  <a:lnTo>
                    <a:pt x="309384" y="0"/>
                  </a:lnTo>
                  <a:lnTo>
                    <a:pt x="460638" y="0"/>
                  </a:lnTo>
                  <a:lnTo>
                    <a:pt x="460638" y="536264"/>
                  </a:lnTo>
                  <a:lnTo>
                    <a:pt x="598142" y="536264"/>
                  </a:lnTo>
                  <a:lnTo>
                    <a:pt x="598142" y="0"/>
                  </a:lnTo>
                  <a:lnTo>
                    <a:pt x="756271" y="0"/>
                  </a:lnTo>
                  <a:lnTo>
                    <a:pt x="756271" y="536264"/>
                  </a:lnTo>
                  <a:lnTo>
                    <a:pt x="900650" y="536264"/>
                  </a:lnTo>
                  <a:lnTo>
                    <a:pt x="900650" y="0"/>
                  </a:lnTo>
                  <a:lnTo>
                    <a:pt x="1058779" y="0"/>
                  </a:lnTo>
                  <a:lnTo>
                    <a:pt x="1058779" y="536264"/>
                  </a:lnTo>
                  <a:lnTo>
                    <a:pt x="1155032" y="536264"/>
                  </a:ln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4040" y="4251839"/>
              <a:ext cx="356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i="1" dirty="0" smtClean="0"/>
                <a:t>f</a:t>
              </a:r>
              <a:endParaRPr lang="en-US" sz="4400" i="1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480889" y="4060978"/>
              <a:ext cx="282741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Dynamic Voltage/Frequency Scaling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6144" y="6324600"/>
            <a:ext cx="316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intel.com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pecific cycle time"/>
          <p:cNvGrpSpPr/>
          <p:nvPr/>
        </p:nvGrpSpPr>
        <p:grpSpPr>
          <a:xfrm>
            <a:off x="3957626" y="3286731"/>
            <a:ext cx="458587" cy="2936844"/>
            <a:chOff x="3957626" y="3286731"/>
            <a:chExt cx="458587" cy="293684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114800" y="3429000"/>
              <a:ext cx="0" cy="228600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57626" y="5638800"/>
              <a:ext cx="4585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t</a:t>
              </a:r>
              <a:r>
                <a:rPr lang="en-US" sz="3200" i="1" baseline="-25000" dirty="0" smtClean="0"/>
                <a:t>o</a:t>
              </a:r>
              <a:endParaRPr lang="en-US" sz="3200" baseline="-25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017639" y="3286731"/>
              <a:ext cx="202499" cy="2024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859281" y="4343400"/>
            <a:ext cx="522731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28800" y="2032575"/>
            <a:ext cx="1" cy="368242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5715000"/>
            <a:ext cx="54864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490" y="1447800"/>
            <a:ext cx="302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execution time </a:t>
            </a:r>
            <a:r>
              <a:rPr lang="en-US" sz="3200" i="1" dirty="0" smtClean="0"/>
              <a:t>T</a:t>
            </a:r>
            <a:endParaRPr lang="en-US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781614"/>
            <a:ext cx="209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cycle time </a:t>
            </a:r>
            <a:r>
              <a:rPr lang="en-US" sz="3200" i="1" dirty="0" smtClean="0"/>
              <a:t>t</a:t>
            </a:r>
            <a:endParaRPr lang="en-US" sz="3200" i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01" y="2133600"/>
            <a:ext cx="5257799" cy="2209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096000" y="2590800"/>
            <a:ext cx="0" cy="17526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3490" y="4051011"/>
            <a:ext cx="132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T</a:t>
            </a:r>
            <a:r>
              <a:rPr lang="en-US" sz="3200" baseline="-25000" dirty="0" err="1" smtClean="0"/>
              <a:t>memory</a:t>
            </a:r>
            <a:endParaRPr lang="en-US" sz="32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174712"/>
            <a:ext cx="1373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T</a:t>
            </a:r>
            <a:r>
              <a:rPr lang="en-US" sz="3200" baseline="-25000" dirty="0" err="1" smtClean="0"/>
              <a:t>compute</a:t>
            </a:r>
            <a:endParaRPr lang="en-US" sz="32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20</a:t>
            </a:fld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27550" y="4242150"/>
            <a:ext cx="202499" cy="2024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2271" y="57816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5218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>
            <a:off x="6860203" y="3123937"/>
            <a:ext cx="2307006" cy="2151390"/>
          </a:xfrm>
          <a:prstGeom prst="roundRect">
            <a:avLst>
              <a:gd name="adj" fmla="val 20246"/>
            </a:avLst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2995105" y="4444649"/>
            <a:ext cx="2307006" cy="2151390"/>
          </a:xfrm>
          <a:prstGeom prst="roundRect">
            <a:avLst>
              <a:gd name="adj" fmla="val 20246"/>
            </a:avLst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" y="1634576"/>
            <a:ext cx="5302110" cy="2565056"/>
          </a:xfrm>
          <a:prstGeom prst="roundRect">
            <a:avLst>
              <a:gd name="adj" fmla="val 20246"/>
            </a:avLst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21</a:t>
            </a:fld>
            <a:endParaRPr lang="en-US"/>
          </a:p>
        </p:txBody>
      </p:sp>
      <p:grpSp>
        <p:nvGrpSpPr>
          <p:cNvPr id="20" name="Linear Model"/>
          <p:cNvGrpSpPr/>
          <p:nvPr/>
        </p:nvGrpSpPr>
        <p:grpSpPr>
          <a:xfrm>
            <a:off x="463490" y="1447800"/>
            <a:ext cx="7883177" cy="4918589"/>
            <a:chOff x="463490" y="1447800"/>
            <a:chExt cx="7883177" cy="4918589"/>
          </a:xfrm>
        </p:grpSpPr>
        <p:grpSp>
          <p:nvGrpSpPr>
            <p:cNvPr id="5" name="Specific cycle time"/>
            <p:cNvGrpSpPr/>
            <p:nvPr/>
          </p:nvGrpSpPr>
          <p:grpSpPr>
            <a:xfrm>
              <a:off x="3957626" y="3286731"/>
              <a:ext cx="458587" cy="2936844"/>
              <a:chOff x="3957626" y="3286731"/>
              <a:chExt cx="458587" cy="293684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114800" y="3429000"/>
                <a:ext cx="0" cy="228600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957626" y="5638800"/>
                <a:ext cx="4585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t</a:t>
                </a:r>
                <a:r>
                  <a:rPr lang="en-US" sz="3200" i="1" baseline="-25000" dirty="0" smtClean="0"/>
                  <a:t>o</a:t>
                </a:r>
                <a:endParaRPr lang="en-US" sz="3200" baseline="-250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17639" y="3286731"/>
                <a:ext cx="202499" cy="20249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1859281" y="4343400"/>
              <a:ext cx="5227319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1828800" y="2032575"/>
              <a:ext cx="1" cy="368242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828800" y="5715000"/>
              <a:ext cx="5486400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3490" y="1447800"/>
              <a:ext cx="30239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execution time </a:t>
              </a:r>
              <a:r>
                <a:rPr lang="en-US" sz="3200" i="1" dirty="0" smtClean="0"/>
                <a:t>T</a:t>
              </a:r>
              <a:endParaRPr lang="en-US" sz="32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5781614"/>
              <a:ext cx="20982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cycle time </a:t>
              </a:r>
              <a:r>
                <a:rPr lang="en-US" sz="3200" i="1" dirty="0" smtClean="0"/>
                <a:t>t</a:t>
              </a:r>
              <a:endParaRPr lang="en-US" sz="3200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828801" y="2133600"/>
              <a:ext cx="5257799" cy="2209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096000" y="2590800"/>
              <a:ext cx="0" cy="175260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3490" y="4051011"/>
              <a:ext cx="13225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smtClean="0"/>
                <a:t>T</a:t>
              </a:r>
              <a:r>
                <a:rPr lang="en-US" sz="3200" baseline="-25000" smtClean="0"/>
                <a:t>memory</a:t>
              </a:r>
              <a:endParaRPr lang="en-US" sz="32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3174712"/>
              <a:ext cx="1373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 smtClean="0"/>
                <a:t>T</a:t>
              </a:r>
              <a:r>
                <a:rPr lang="en-US" sz="3200" baseline="-25000" dirty="0" err="1" smtClean="0"/>
                <a:t>compute</a:t>
              </a:r>
              <a:endParaRPr lang="en-US" sz="3200" baseline="-25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727550" y="4242150"/>
              <a:ext cx="202499" cy="2024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2271" y="578161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0</a:t>
              </a:r>
              <a:endParaRPr lang="en-US" sz="3200" i="1" dirty="0"/>
            </a:p>
          </p:txBody>
        </p:sp>
      </p:grpSp>
      <p:grpSp>
        <p:nvGrpSpPr>
          <p:cNvPr id="31" name="Small linear model"/>
          <p:cNvGrpSpPr/>
          <p:nvPr/>
        </p:nvGrpSpPr>
        <p:grpSpPr>
          <a:xfrm>
            <a:off x="-11152" y="1926197"/>
            <a:ext cx="2906753" cy="2273435"/>
            <a:chOff x="2304628" y="2851060"/>
            <a:chExt cx="2906753" cy="227343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008952" y="3882599"/>
              <a:ext cx="156304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808060" y="2879572"/>
              <a:ext cx="0" cy="131570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04387" y="4170387"/>
              <a:ext cx="559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</a:t>
              </a:r>
              <a:r>
                <a:rPr lang="en-US" sz="2800" baseline="-25000" dirty="0" smtClean="0"/>
                <a:t>o</a:t>
              </a:r>
              <a:endParaRPr lang="en-US" sz="2800" baseline="-250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3008951" y="2851060"/>
              <a:ext cx="0" cy="134421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008951" y="4195276"/>
              <a:ext cx="1789895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91001" y="4170388"/>
              <a:ext cx="1020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cycle</a:t>
              </a:r>
              <a:br>
                <a:rPr lang="en-US" sz="2800" dirty="0" smtClean="0"/>
              </a:br>
              <a:r>
                <a:rPr lang="en-US" sz="2800" dirty="0" smtClean="0"/>
                <a:t>time</a:t>
              </a:r>
              <a:endParaRPr lang="en-US" sz="2800" i="1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731963" y="3351275"/>
              <a:ext cx="152194" cy="155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932854" y="3797453"/>
              <a:ext cx="152194" cy="155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2980376" y="2989687"/>
              <a:ext cx="1591624" cy="90719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304628" y="3537423"/>
              <a:ext cx="628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T</a:t>
              </a:r>
              <a:r>
                <a:rPr lang="en-US" sz="2800" baseline="-25000" dirty="0" smtClean="0"/>
                <a:t>m</a:t>
              </a:r>
              <a:endParaRPr lang="en-US" sz="28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41578" y="2920066"/>
              <a:ext cx="100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time</a:t>
              </a:r>
              <a:endParaRPr lang="en-US" sz="28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Big picture insert"/>
          <p:cNvGrpSpPr/>
          <p:nvPr/>
        </p:nvGrpSpPr>
        <p:grpSpPr>
          <a:xfrm>
            <a:off x="2654868" y="1634576"/>
            <a:ext cx="6946332" cy="4913286"/>
            <a:chOff x="2502468" y="1143000"/>
            <a:chExt cx="6946332" cy="4913286"/>
          </a:xfrm>
        </p:grpSpPr>
        <p:sp>
          <p:nvSpPr>
            <p:cNvPr id="45" name="Insert Box"/>
            <p:cNvSpPr/>
            <p:nvPr/>
          </p:nvSpPr>
          <p:spPr>
            <a:xfrm>
              <a:off x="2743200" y="1143000"/>
              <a:ext cx="6705600" cy="443942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6" name="Time Plot"/>
            <p:cNvGrpSpPr/>
            <p:nvPr/>
          </p:nvGrpSpPr>
          <p:grpSpPr>
            <a:xfrm>
              <a:off x="3211185" y="1291201"/>
              <a:ext cx="1992129" cy="1973699"/>
              <a:chOff x="4096124" y="1340372"/>
              <a:chExt cx="2229013" cy="1973699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4341538" y="1500035"/>
                <a:ext cx="0" cy="1315703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196358" y="2790850"/>
                <a:ext cx="626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/>
                  <a:t>f</a:t>
                </a:r>
                <a:r>
                  <a:rPr lang="en-US" sz="2800" baseline="-25000" dirty="0" err="1" smtClean="0"/>
                  <a:t>o</a:t>
                </a:r>
                <a:endParaRPr lang="en-US" sz="2800" baseline="-25000" dirty="0"/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 flipH="1" flipV="1">
                <a:off x="4096124" y="1471523"/>
                <a:ext cx="0" cy="1344217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4096124" y="2815739"/>
                <a:ext cx="2002731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5271916" y="2790851"/>
                <a:ext cx="10532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freq.</a:t>
                </a:r>
                <a:endParaRPr lang="en-US" sz="2800" i="1" dirty="0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4194002" y="1500035"/>
                <a:ext cx="1829563" cy="1026477"/>
              </a:xfrm>
              <a:custGeom>
                <a:avLst/>
                <a:gdLst>
                  <a:gd name="connsiteX0" fmla="*/ 0 w 5012012"/>
                  <a:gd name="connsiteY0" fmla="*/ 0 h 2811992"/>
                  <a:gd name="connsiteX1" fmla="*/ 2007555 w 5012012"/>
                  <a:gd name="connsiteY1" fmla="*/ 2344439 h 2811992"/>
                  <a:gd name="connsiteX2" fmla="*/ 5012012 w 5012012"/>
                  <a:gd name="connsiteY2" fmla="*/ 2811952 h 28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2012" h="2811992">
                    <a:moveTo>
                      <a:pt x="0" y="0"/>
                    </a:moveTo>
                    <a:cubicBezTo>
                      <a:pt x="586110" y="937890"/>
                      <a:pt x="1172220" y="1875780"/>
                      <a:pt x="2007555" y="2344439"/>
                    </a:cubicBezTo>
                    <a:cubicBezTo>
                      <a:pt x="2842890" y="2813098"/>
                      <a:pt x="3927451" y="2812525"/>
                      <a:pt x="5012012" y="2811952"/>
                    </a:cubicBezTo>
                  </a:path>
                </a:pathLst>
              </a:custGeom>
              <a:noFill/>
              <a:ln w="762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362717" y="1340372"/>
                <a:ext cx="11102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time</a:t>
                </a:r>
                <a:endParaRPr lang="en-US" sz="2800" i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256392" y="1632415"/>
                <a:ext cx="170291" cy="17029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Power Plot"/>
            <p:cNvGrpSpPr/>
            <p:nvPr/>
          </p:nvGrpSpPr>
          <p:grpSpPr>
            <a:xfrm>
              <a:off x="3211183" y="4213738"/>
              <a:ext cx="1992130" cy="1842548"/>
              <a:chOff x="4096124" y="3974911"/>
              <a:chExt cx="2229014" cy="184254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4341538" y="4003423"/>
                <a:ext cx="0" cy="1315703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4196357" y="5294238"/>
                <a:ext cx="509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/>
                  <a:t>f</a:t>
                </a:r>
                <a:r>
                  <a:rPr lang="en-US" sz="2800" baseline="-25000" dirty="0" err="1" smtClean="0"/>
                  <a:t>o</a:t>
                </a:r>
                <a:endParaRPr lang="en-US" sz="2800" baseline="-25000" dirty="0"/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4096124" y="3974911"/>
                <a:ext cx="0" cy="1344217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4096124" y="5319127"/>
                <a:ext cx="2002731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5271916" y="5294239"/>
                <a:ext cx="1053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freq.</a:t>
                </a:r>
                <a:endParaRPr lang="en-US" sz="2800" i="1" dirty="0"/>
              </a:p>
            </p:txBody>
          </p:sp>
          <p:sp>
            <p:nvSpPr>
              <p:cNvPr id="70" name="Freeform 69"/>
              <p:cNvSpPr/>
              <p:nvPr/>
            </p:nvSpPr>
            <p:spPr>
              <a:xfrm flipV="1">
                <a:off x="4194002" y="4003423"/>
                <a:ext cx="1829563" cy="1026477"/>
              </a:xfrm>
              <a:custGeom>
                <a:avLst/>
                <a:gdLst>
                  <a:gd name="connsiteX0" fmla="*/ 0 w 5012012"/>
                  <a:gd name="connsiteY0" fmla="*/ 0 h 2811992"/>
                  <a:gd name="connsiteX1" fmla="*/ 2007555 w 5012012"/>
                  <a:gd name="connsiteY1" fmla="*/ 2344439 h 2811992"/>
                  <a:gd name="connsiteX2" fmla="*/ 5012012 w 5012012"/>
                  <a:gd name="connsiteY2" fmla="*/ 2811952 h 28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2012" h="2811992">
                    <a:moveTo>
                      <a:pt x="0" y="0"/>
                    </a:moveTo>
                    <a:cubicBezTo>
                      <a:pt x="586110" y="937890"/>
                      <a:pt x="1172220" y="1875780"/>
                      <a:pt x="2007555" y="2344439"/>
                    </a:cubicBezTo>
                    <a:cubicBezTo>
                      <a:pt x="2842890" y="2813098"/>
                      <a:pt x="3927451" y="2812525"/>
                      <a:pt x="5012012" y="2811952"/>
                    </a:cubicBez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338366" y="4594874"/>
                <a:ext cx="13986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power</a:t>
                </a:r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256392" y="4748457"/>
                <a:ext cx="170291" cy="17029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Energy Plot"/>
            <p:cNvGrpSpPr/>
            <p:nvPr/>
          </p:nvGrpSpPr>
          <p:grpSpPr>
            <a:xfrm>
              <a:off x="6889253" y="2839492"/>
              <a:ext cx="2232033" cy="1869721"/>
              <a:chOff x="6799446" y="2839492"/>
              <a:chExt cx="2232033" cy="1869721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705539" y="2895177"/>
                <a:ext cx="0" cy="1315703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044860" y="2895177"/>
                <a:ext cx="0" cy="1315703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6899680" y="4185992"/>
                <a:ext cx="6666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/>
                  <a:t>f</a:t>
                </a:r>
                <a:r>
                  <a:rPr lang="en-US" sz="2800" baseline="-25000" dirty="0" err="1" smtClean="0"/>
                  <a:t>o</a:t>
                </a:r>
                <a:endParaRPr lang="en-US" sz="2800" baseline="-25000" dirty="0"/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 flipV="1">
                <a:off x="6799446" y="2866665"/>
                <a:ext cx="0" cy="1344217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6799446" y="4210881"/>
                <a:ext cx="1717599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8153400" y="4185993"/>
                <a:ext cx="878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freq.</a:t>
                </a:r>
                <a:endParaRPr lang="en-US" sz="2800" i="1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959714" y="3101102"/>
                <a:ext cx="170291" cy="170291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6959714" y="3045959"/>
                <a:ext cx="1557331" cy="764544"/>
              </a:xfrm>
              <a:custGeom>
                <a:avLst/>
                <a:gdLst>
                  <a:gd name="connsiteX0" fmla="*/ 0 w 5025763"/>
                  <a:gd name="connsiteY0" fmla="*/ 0 h 2756965"/>
                  <a:gd name="connsiteX1" fmla="*/ 1512542 w 5025763"/>
                  <a:gd name="connsiteY1" fmla="*/ 2447567 h 2756965"/>
                  <a:gd name="connsiteX2" fmla="*/ 3341342 w 5025763"/>
                  <a:gd name="connsiteY2" fmla="*/ 2454442 h 2756965"/>
                  <a:gd name="connsiteX3" fmla="*/ 5025763 w 5025763"/>
                  <a:gd name="connsiteY3" fmla="*/ 6875 h 275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25763" h="2756965">
                    <a:moveTo>
                      <a:pt x="0" y="0"/>
                    </a:moveTo>
                    <a:cubicBezTo>
                      <a:pt x="477826" y="1019246"/>
                      <a:pt x="955652" y="2038493"/>
                      <a:pt x="1512542" y="2447567"/>
                    </a:cubicBezTo>
                    <a:cubicBezTo>
                      <a:pt x="2069432" y="2856641"/>
                      <a:pt x="2755805" y="2861224"/>
                      <a:pt x="3341342" y="2454442"/>
                    </a:cubicBezTo>
                    <a:cubicBezTo>
                      <a:pt x="3926879" y="2047660"/>
                      <a:pt x="4476321" y="1027267"/>
                      <a:pt x="5025763" y="6875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620394" y="3729709"/>
                <a:ext cx="170291" cy="170291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566282" y="4185992"/>
                <a:ext cx="699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/>
                  <a:t>f</a:t>
                </a:r>
                <a:r>
                  <a:rPr lang="en-US" sz="2800" baseline="-25000" dirty="0" err="1" smtClean="0"/>
                  <a:t>opt</a:t>
                </a:r>
                <a:endParaRPr lang="en-US" sz="2800" baseline="-25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109457" y="2839492"/>
                <a:ext cx="1257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6600"/>
                    </a:solidFill>
                  </a:rPr>
                  <a:t>energy</a:t>
                </a:r>
                <a:endParaRPr lang="en-US" sz="2800" i="1" dirty="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49" name="Multiply Group"/>
            <p:cNvGrpSpPr/>
            <p:nvPr/>
          </p:nvGrpSpPr>
          <p:grpSpPr>
            <a:xfrm>
              <a:off x="2502468" y="1852308"/>
              <a:ext cx="4193389" cy="2420275"/>
              <a:chOff x="2502468" y="1852308"/>
              <a:chExt cx="4193389" cy="2420275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5580539" y="3271393"/>
                <a:ext cx="649478" cy="6494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×</a:t>
                </a:r>
                <a:endParaRPr lang="en-US" sz="4400" dirty="0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2700000">
                <a:off x="5239239" y="2981579"/>
                <a:ext cx="340237" cy="34907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6355620" y="3421593"/>
                <a:ext cx="340237" cy="34907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Right Arrow 52"/>
              <p:cNvSpPr/>
              <p:nvPr/>
            </p:nvSpPr>
            <p:spPr>
              <a:xfrm rot="18900000">
                <a:off x="5236178" y="3923505"/>
                <a:ext cx="340237" cy="34907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Right Arrow 82"/>
              <p:cNvSpPr/>
              <p:nvPr/>
            </p:nvSpPr>
            <p:spPr>
              <a:xfrm>
                <a:off x="2502468" y="1852308"/>
                <a:ext cx="340237" cy="34907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2344 -0.1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9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3" grpId="0" animBg="1"/>
      <p:bldP spid="123" grpId="1" animBg="1"/>
      <p:bldP spid="81" grpId="0" animBg="1"/>
      <p:bldP spid="8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/>
          <p:nvPr/>
        </p:nvSpPr>
        <p:spPr>
          <a:xfrm>
            <a:off x="5650398" y="5715000"/>
            <a:ext cx="116586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  <a:gd name="connsiteX0" fmla="*/ 15240 w 1813560"/>
              <a:gd name="connsiteY0" fmla="*/ 0 h 792480"/>
              <a:gd name="connsiteX1" fmla="*/ 1488299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  <a:gd name="connsiteX0" fmla="*/ 15240 w 1813560"/>
              <a:gd name="connsiteY0" fmla="*/ 0 h 792480"/>
              <a:gd name="connsiteX1" fmla="*/ 142485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  <a:gd name="connsiteX0" fmla="*/ 15240 w 1813560"/>
              <a:gd name="connsiteY0" fmla="*/ 0 h 792480"/>
              <a:gd name="connsiteX1" fmla="*/ 1290097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290097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309277" y="5103596"/>
            <a:ext cx="1341120" cy="0"/>
          </a:xfrm>
          <a:prstGeom prst="line">
            <a:avLst/>
          </a:prstGeom>
          <a:noFill/>
          <a:ln w="304800"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145697" y="5103596"/>
            <a:ext cx="1341120" cy="0"/>
          </a:xfrm>
          <a:prstGeom prst="line">
            <a:avLst/>
          </a:prstGeom>
          <a:noFill/>
          <a:ln w="304800"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263140" y="5103596"/>
            <a:ext cx="1341120" cy="0"/>
          </a:xfrm>
          <a:prstGeom prst="line">
            <a:avLst/>
          </a:prstGeom>
          <a:noFill/>
          <a:ln w="304800"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Freeform 22"/>
          <p:cNvSpPr/>
          <p:nvPr/>
        </p:nvSpPr>
        <p:spPr>
          <a:xfrm>
            <a:off x="2573140" y="1178466"/>
            <a:ext cx="4383992" cy="1068939"/>
          </a:xfrm>
          <a:custGeom>
            <a:avLst/>
            <a:gdLst>
              <a:gd name="connsiteX0" fmla="*/ 0 w 4383992"/>
              <a:gd name="connsiteY0" fmla="*/ 546931 h 1076770"/>
              <a:gd name="connsiteX1" fmla="*/ 632389 w 4383992"/>
              <a:gd name="connsiteY1" fmla="*/ 546931 h 1076770"/>
              <a:gd name="connsiteX2" fmla="*/ 1042587 w 4383992"/>
              <a:gd name="connsiteY2" fmla="*/ 0 h 1076770"/>
              <a:gd name="connsiteX3" fmla="*/ 2854295 w 4383992"/>
              <a:gd name="connsiteY3" fmla="*/ 0 h 1076770"/>
              <a:gd name="connsiteX4" fmla="*/ 3785787 w 4383992"/>
              <a:gd name="connsiteY4" fmla="*/ 1076770 h 1076770"/>
              <a:gd name="connsiteX5" fmla="*/ 4383992 w 4383992"/>
              <a:gd name="connsiteY5" fmla="*/ 1068224 h 1076770"/>
              <a:gd name="connsiteX0" fmla="*/ 0 w 4383992"/>
              <a:gd name="connsiteY0" fmla="*/ 546931 h 1068939"/>
              <a:gd name="connsiteX1" fmla="*/ 632389 w 4383992"/>
              <a:gd name="connsiteY1" fmla="*/ 546931 h 1068939"/>
              <a:gd name="connsiteX2" fmla="*/ 1042587 w 4383992"/>
              <a:gd name="connsiteY2" fmla="*/ 0 h 1068939"/>
              <a:gd name="connsiteX3" fmla="*/ 2854295 w 4383992"/>
              <a:gd name="connsiteY3" fmla="*/ 0 h 1068939"/>
              <a:gd name="connsiteX4" fmla="*/ 3275648 w 4383992"/>
              <a:gd name="connsiteY4" fmla="*/ 1067145 h 1068939"/>
              <a:gd name="connsiteX5" fmla="*/ 4383992 w 4383992"/>
              <a:gd name="connsiteY5" fmla="*/ 1068224 h 1068939"/>
              <a:gd name="connsiteX0" fmla="*/ 0 w 4383992"/>
              <a:gd name="connsiteY0" fmla="*/ 556556 h 1078564"/>
              <a:gd name="connsiteX1" fmla="*/ 632389 w 4383992"/>
              <a:gd name="connsiteY1" fmla="*/ 556556 h 1078564"/>
              <a:gd name="connsiteX2" fmla="*/ 1042587 w 4383992"/>
              <a:gd name="connsiteY2" fmla="*/ 9625 h 1078564"/>
              <a:gd name="connsiteX3" fmla="*/ 2902421 w 4383992"/>
              <a:gd name="connsiteY3" fmla="*/ 0 h 1078564"/>
              <a:gd name="connsiteX4" fmla="*/ 3275648 w 4383992"/>
              <a:gd name="connsiteY4" fmla="*/ 1076770 h 1078564"/>
              <a:gd name="connsiteX5" fmla="*/ 4383992 w 4383992"/>
              <a:gd name="connsiteY5" fmla="*/ 1077849 h 1078564"/>
              <a:gd name="connsiteX0" fmla="*/ 0 w 4383992"/>
              <a:gd name="connsiteY0" fmla="*/ 546931 h 1068939"/>
              <a:gd name="connsiteX1" fmla="*/ 632389 w 4383992"/>
              <a:gd name="connsiteY1" fmla="*/ 546931 h 1068939"/>
              <a:gd name="connsiteX2" fmla="*/ 1042587 w 4383992"/>
              <a:gd name="connsiteY2" fmla="*/ 0 h 1068939"/>
              <a:gd name="connsiteX3" fmla="*/ 2883170 w 4383992"/>
              <a:gd name="connsiteY3" fmla="*/ 0 h 1068939"/>
              <a:gd name="connsiteX4" fmla="*/ 3275648 w 4383992"/>
              <a:gd name="connsiteY4" fmla="*/ 1067145 h 1068939"/>
              <a:gd name="connsiteX5" fmla="*/ 4383992 w 4383992"/>
              <a:gd name="connsiteY5" fmla="*/ 1068224 h 106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3992" h="1068939">
                <a:moveTo>
                  <a:pt x="0" y="546931"/>
                </a:moveTo>
                <a:lnTo>
                  <a:pt x="632389" y="546931"/>
                </a:lnTo>
                <a:lnTo>
                  <a:pt x="1042587" y="0"/>
                </a:lnTo>
                <a:lnTo>
                  <a:pt x="2883170" y="0"/>
                </a:lnTo>
                <a:lnTo>
                  <a:pt x="3275648" y="1067145"/>
                </a:lnTo>
                <a:cubicBezTo>
                  <a:pt x="3475050" y="1064296"/>
                  <a:pt x="4184590" y="1071073"/>
                  <a:pt x="4383992" y="1068224"/>
                </a:cubicBezTo>
              </a:path>
            </a:pathLst>
          </a:custGeom>
          <a:noFill/>
          <a:ln w="304800"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28800" y="2558577"/>
            <a:ext cx="10668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Critical Path: </a:t>
            </a:r>
            <a:r>
              <a:rPr lang="en-US" sz="3600" b="1" dirty="0" smtClean="0"/>
              <a:t>Variable</a:t>
            </a:r>
            <a:r>
              <a:rPr lang="en-US" sz="3600" dirty="0" smtClean="0"/>
              <a:t> Access Latency</a:t>
            </a:r>
            <a:endParaRPr lang="en-US" sz="3600" dirty="0"/>
          </a:p>
        </p:txBody>
      </p:sp>
      <p:sp>
        <p:nvSpPr>
          <p:cNvPr id="11" name="Freeform 10"/>
          <p:cNvSpPr/>
          <p:nvPr/>
        </p:nvSpPr>
        <p:spPr>
          <a:xfrm>
            <a:off x="3352800" y="2558577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2558577"/>
            <a:ext cx="1066799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01240" y="2235012"/>
            <a:ext cx="15087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4600" y="1716852"/>
            <a:ext cx="838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1168212"/>
            <a:ext cx="183879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2235012"/>
            <a:ext cx="1219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27292" y="1732092"/>
            <a:ext cx="182755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2234511"/>
            <a:ext cx="1236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chip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activity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1163003"/>
            <a:ext cx="1437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memory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requests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5496393" y="2558577"/>
            <a:ext cx="9906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4701" y="2731517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time</a:t>
            </a:r>
            <a:endParaRPr lang="en-US" sz="3200" i="1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3168177"/>
            <a:ext cx="6400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22</a:t>
            </a:fld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33162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Leading Loads: </a:t>
            </a:r>
            <a:r>
              <a:rPr lang="en-US" sz="3600" b="1" dirty="0" smtClean="0"/>
              <a:t>Constant</a:t>
            </a:r>
            <a:r>
              <a:rPr lang="en-US" sz="3600" dirty="0" smtClean="0"/>
              <a:t> Access Latency</a:t>
            </a:r>
            <a:endParaRPr lang="en-US" sz="3600" dirty="0"/>
          </a:p>
        </p:txBody>
      </p:sp>
      <p:sp>
        <p:nvSpPr>
          <p:cNvPr id="25" name="Freeform 24"/>
          <p:cNvSpPr/>
          <p:nvPr/>
        </p:nvSpPr>
        <p:spPr>
          <a:xfrm>
            <a:off x="1844040" y="5715000"/>
            <a:ext cx="1066800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31064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83472" y="5868137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time</a:t>
            </a:r>
            <a:endParaRPr lang="en-US" sz="3200" i="1" dirty="0">
              <a:solidFill>
                <a:prstClr val="black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604259" y="5715000"/>
            <a:ext cx="1375577" cy="609600"/>
          </a:xfrm>
          <a:custGeom>
            <a:avLst/>
            <a:gdLst>
              <a:gd name="connsiteX0" fmla="*/ 15240 w 1813560"/>
              <a:gd name="connsiteY0" fmla="*/ 0 h 792480"/>
              <a:gd name="connsiteX1" fmla="*/ 131064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  <a:gd name="connsiteX0" fmla="*/ 15240 w 1813560"/>
              <a:gd name="connsiteY0" fmla="*/ 0 h 792480"/>
              <a:gd name="connsiteX1" fmla="*/ 1488299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  <a:gd name="connsiteX0" fmla="*/ 15240 w 1813560"/>
              <a:gd name="connsiteY0" fmla="*/ 0 h 792480"/>
              <a:gd name="connsiteX1" fmla="*/ 1424850 w 1813560"/>
              <a:gd name="connsiteY1" fmla="*/ 0 h 792480"/>
              <a:gd name="connsiteX2" fmla="*/ 1813560 w 1813560"/>
              <a:gd name="connsiteY2" fmla="*/ 777240 h 792480"/>
              <a:gd name="connsiteX3" fmla="*/ 0 w 1813560"/>
              <a:gd name="connsiteY3" fmla="*/ 792480 h 792480"/>
              <a:gd name="connsiteX4" fmla="*/ 15240 w 1813560"/>
              <a:gd name="connsiteY4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560" h="792480">
                <a:moveTo>
                  <a:pt x="15240" y="0"/>
                </a:moveTo>
                <a:lnTo>
                  <a:pt x="1424850" y="0"/>
                </a:lnTo>
                <a:lnTo>
                  <a:pt x="1813560" y="777240"/>
                </a:lnTo>
                <a:lnTo>
                  <a:pt x="0" y="792480"/>
                </a:lnTo>
                <a:lnTo>
                  <a:pt x="1524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86817" y="5715000"/>
            <a:ext cx="605623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44040" y="6324600"/>
            <a:ext cx="6400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63140" y="5103596"/>
            <a:ext cx="1341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3840" y="5481191"/>
            <a:ext cx="1236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chip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activity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840" y="4336387"/>
            <a:ext cx="1437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memory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requests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604436" y="4572000"/>
            <a:ext cx="1341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09277" y="5103596"/>
            <a:ext cx="1341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50573" y="4572000"/>
            <a:ext cx="1341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145697" y="5103596"/>
            <a:ext cx="13411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4" grpId="0"/>
      <p:bldP spid="25" grpId="0" animBg="1"/>
      <p:bldP spid="26" grpId="0"/>
      <p:bldP spid="27" grpId="0" animBg="1"/>
      <p:bldP spid="28" grpId="0" animBg="1"/>
      <p:bldP spid="47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V="1">
            <a:off x="1828800" y="2133600"/>
            <a:ext cx="3962400" cy="2971800"/>
          </a:xfrm>
          <a:prstGeom prst="line">
            <a:avLst/>
          </a:prstGeom>
          <a:ln w="762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pecific cycle time"/>
          <p:cNvGrpSpPr/>
          <p:nvPr/>
        </p:nvGrpSpPr>
        <p:grpSpPr>
          <a:xfrm>
            <a:off x="3957626" y="3286731"/>
            <a:ext cx="458587" cy="2936844"/>
            <a:chOff x="3957626" y="3286731"/>
            <a:chExt cx="458587" cy="293684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114800" y="3429000"/>
              <a:ext cx="0" cy="228600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57626" y="5638800"/>
              <a:ext cx="4585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t</a:t>
              </a:r>
              <a:r>
                <a:rPr lang="en-US" sz="3200" i="1" baseline="-25000" dirty="0" smtClean="0"/>
                <a:t>o</a:t>
              </a:r>
              <a:endParaRPr lang="en-US" sz="3200" baseline="-25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017639" y="3286731"/>
              <a:ext cx="202499" cy="2024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859281" y="4343400"/>
            <a:ext cx="522731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Loads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28800" y="2032575"/>
            <a:ext cx="1" cy="368242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5715000"/>
            <a:ext cx="54864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490" y="1447800"/>
            <a:ext cx="302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execution time </a:t>
            </a:r>
            <a:r>
              <a:rPr lang="en-US" sz="3200" i="1" dirty="0" smtClean="0"/>
              <a:t>T</a:t>
            </a:r>
            <a:endParaRPr lang="en-US" sz="3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781614"/>
            <a:ext cx="209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cycle time </a:t>
            </a:r>
            <a:r>
              <a:rPr lang="en-US" sz="3200" i="1" dirty="0" smtClean="0"/>
              <a:t>t</a:t>
            </a:r>
            <a:endParaRPr lang="en-US" sz="3200" i="1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01" y="2133600"/>
            <a:ext cx="5257799" cy="2209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096000" y="2590800"/>
            <a:ext cx="0" cy="17526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3490" y="4051011"/>
            <a:ext cx="132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T</a:t>
            </a:r>
            <a:r>
              <a:rPr lang="en-US" sz="3200" baseline="-25000" dirty="0" err="1" smtClean="0"/>
              <a:t>memory</a:t>
            </a:r>
            <a:endParaRPr lang="en-US" sz="32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3174712"/>
            <a:ext cx="1373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/>
              <a:t>T</a:t>
            </a:r>
            <a:r>
              <a:rPr lang="en-US" sz="3200" baseline="-25000" dirty="0" err="1" smtClean="0"/>
              <a:t>compute</a:t>
            </a:r>
            <a:endParaRPr lang="en-US" sz="3200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23</a:t>
            </a:fld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27550" y="4242150"/>
            <a:ext cx="202499" cy="2024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2271" y="57816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i="1" dirty="0"/>
          </a:p>
        </p:txBody>
      </p:sp>
      <p:sp>
        <p:nvSpPr>
          <p:cNvPr id="25" name="Oval 24"/>
          <p:cNvSpPr/>
          <p:nvPr/>
        </p:nvSpPr>
        <p:spPr>
          <a:xfrm>
            <a:off x="1727550" y="5004150"/>
            <a:ext cx="202499" cy="2024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25211" y="2006025"/>
            <a:ext cx="237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l</a:t>
            </a:r>
            <a:r>
              <a:rPr lang="en-US" sz="3200" dirty="0" smtClean="0">
                <a:solidFill>
                  <a:schemeClr val="accent2"/>
                </a:solidFill>
              </a:rPr>
              <a:t>eading loads</a:t>
            </a:r>
            <a:endParaRPr lang="en-US" sz="3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Loads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24</a:t>
            </a:fld>
            <a:endParaRPr lang="en-US"/>
          </a:p>
        </p:txBody>
      </p:sp>
      <p:grpSp>
        <p:nvGrpSpPr>
          <p:cNvPr id="3" name="Leading loads bad prediction"/>
          <p:cNvGrpSpPr/>
          <p:nvPr/>
        </p:nvGrpSpPr>
        <p:grpSpPr>
          <a:xfrm>
            <a:off x="463490" y="1447800"/>
            <a:ext cx="7883177" cy="4918589"/>
            <a:chOff x="463490" y="1447800"/>
            <a:chExt cx="7883177" cy="4918589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828800" y="2133600"/>
              <a:ext cx="3962400" cy="2971800"/>
            </a:xfrm>
            <a:prstGeom prst="line">
              <a:avLst/>
            </a:prstGeom>
            <a:ln w="762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Specific cycle time"/>
            <p:cNvGrpSpPr/>
            <p:nvPr/>
          </p:nvGrpSpPr>
          <p:grpSpPr>
            <a:xfrm>
              <a:off x="3957626" y="3286731"/>
              <a:ext cx="458587" cy="2936844"/>
              <a:chOff x="3957626" y="3286731"/>
              <a:chExt cx="458587" cy="293684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114800" y="3429000"/>
                <a:ext cx="0" cy="228600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957626" y="5638800"/>
                <a:ext cx="4585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/>
                  <a:t>t</a:t>
                </a:r>
                <a:r>
                  <a:rPr lang="en-US" sz="3200" i="1" baseline="-25000" dirty="0" smtClean="0"/>
                  <a:t>o</a:t>
                </a:r>
                <a:endParaRPr lang="en-US" sz="3200" baseline="-250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017639" y="3286731"/>
                <a:ext cx="202499" cy="20249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1859281" y="4343400"/>
              <a:ext cx="5227319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1828800" y="2032575"/>
              <a:ext cx="1" cy="368242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828800" y="5715000"/>
              <a:ext cx="5486400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3490" y="1447800"/>
              <a:ext cx="30239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execution time </a:t>
              </a:r>
              <a:r>
                <a:rPr lang="en-US" sz="3200" i="1" dirty="0" smtClean="0"/>
                <a:t>T</a:t>
              </a:r>
              <a:endParaRPr lang="en-US" sz="3200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5781614"/>
              <a:ext cx="20982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cycle time </a:t>
              </a:r>
              <a:r>
                <a:rPr lang="en-US" sz="3200" i="1" dirty="0" smtClean="0"/>
                <a:t>t</a:t>
              </a:r>
              <a:endParaRPr lang="en-US" sz="3200" i="1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828801" y="2133600"/>
              <a:ext cx="5257799" cy="2209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96000" y="2590800"/>
              <a:ext cx="0" cy="175260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63490" y="4051011"/>
              <a:ext cx="13225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 smtClean="0"/>
                <a:t>T</a:t>
              </a:r>
              <a:r>
                <a:rPr lang="en-US" sz="3200" baseline="-25000" dirty="0" err="1" smtClean="0"/>
                <a:t>memory</a:t>
              </a:r>
              <a:endParaRPr lang="en-US" sz="32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400" y="3174712"/>
              <a:ext cx="13737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 smtClean="0"/>
                <a:t>T</a:t>
              </a:r>
              <a:r>
                <a:rPr lang="en-US" sz="3200" baseline="-25000" dirty="0" err="1" smtClean="0"/>
                <a:t>compute</a:t>
              </a:r>
              <a:endParaRPr lang="en-US" sz="3200" baseline="-25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727550" y="4242150"/>
              <a:ext cx="202499" cy="2024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32271" y="578161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0</a:t>
              </a:r>
              <a:endParaRPr lang="en-US" sz="3200" i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727550" y="5004150"/>
              <a:ext cx="202499" cy="2024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25211" y="2006025"/>
              <a:ext cx="23791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l</a:t>
              </a:r>
              <a:r>
                <a:rPr lang="en-US" sz="3200" dirty="0" smtClean="0">
                  <a:solidFill>
                    <a:schemeClr val="accent2"/>
                  </a:solidFill>
                </a:rPr>
                <a:t>eading loads</a:t>
              </a:r>
              <a:endParaRPr lang="en-US" sz="3200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Small linear model"/>
          <p:cNvGrpSpPr/>
          <p:nvPr/>
        </p:nvGrpSpPr>
        <p:grpSpPr>
          <a:xfrm>
            <a:off x="-11152" y="1926197"/>
            <a:ext cx="2936363" cy="2273435"/>
            <a:chOff x="2304628" y="2851060"/>
            <a:chExt cx="2936363" cy="2273435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008952" y="3702866"/>
              <a:ext cx="156304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026536" y="3015601"/>
              <a:ext cx="1337119" cy="980184"/>
            </a:xfrm>
            <a:prstGeom prst="line">
              <a:avLst/>
            </a:prstGeom>
            <a:ln w="762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08060" y="2879572"/>
              <a:ext cx="0" cy="131570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604387" y="4170387"/>
              <a:ext cx="559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</a:t>
              </a:r>
              <a:r>
                <a:rPr lang="en-US" sz="2800" baseline="-25000" dirty="0" smtClean="0"/>
                <a:t>o</a:t>
              </a:r>
              <a:endParaRPr lang="en-US" sz="2800" baseline="-250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3008951" y="2851060"/>
              <a:ext cx="0" cy="134421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008951" y="4195276"/>
              <a:ext cx="1789895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191000" y="4170388"/>
              <a:ext cx="10499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cycle</a:t>
              </a:r>
              <a:br>
                <a:rPr lang="en-US" sz="2800" dirty="0" smtClean="0"/>
              </a:br>
              <a:r>
                <a:rPr lang="en-US" sz="2800" dirty="0" smtClean="0"/>
                <a:t>time</a:t>
              </a:r>
              <a:endParaRPr lang="en-US" sz="2800" i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3731963" y="3351274"/>
              <a:ext cx="152194" cy="155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008952" y="3155131"/>
              <a:ext cx="1563048" cy="54773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304628" y="3537423"/>
              <a:ext cx="628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/>
                <a:t>T</a:t>
              </a:r>
              <a:r>
                <a:rPr lang="en-US" sz="2800" baseline="-25000" dirty="0" smtClean="0"/>
                <a:t>m</a:t>
              </a:r>
              <a:endParaRPr lang="en-US" sz="2800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79636" y="2920066"/>
              <a:ext cx="100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time</a:t>
              </a:r>
              <a:endParaRPr lang="en-US" sz="28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32855" y="3625142"/>
              <a:ext cx="152194" cy="155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932855" y="3941848"/>
              <a:ext cx="152194" cy="155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Big picture insert"/>
          <p:cNvGrpSpPr/>
          <p:nvPr/>
        </p:nvGrpSpPr>
        <p:grpSpPr>
          <a:xfrm>
            <a:off x="2654868" y="1634576"/>
            <a:ext cx="6946332" cy="4913286"/>
            <a:chOff x="2502468" y="1143000"/>
            <a:chExt cx="6946332" cy="4913286"/>
          </a:xfrm>
        </p:grpSpPr>
        <p:sp>
          <p:nvSpPr>
            <p:cNvPr id="46" name="Insert Box"/>
            <p:cNvSpPr/>
            <p:nvPr/>
          </p:nvSpPr>
          <p:spPr>
            <a:xfrm>
              <a:off x="2743200" y="1143000"/>
              <a:ext cx="6705600" cy="443942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Time Plot"/>
            <p:cNvGrpSpPr/>
            <p:nvPr/>
          </p:nvGrpSpPr>
          <p:grpSpPr>
            <a:xfrm>
              <a:off x="3211185" y="1291201"/>
              <a:ext cx="1992129" cy="1973699"/>
              <a:chOff x="4096124" y="1340372"/>
              <a:chExt cx="2229013" cy="1973699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4341538" y="1500035"/>
                <a:ext cx="0" cy="1315703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4196358" y="2790850"/>
                <a:ext cx="626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/>
                  <a:t>f</a:t>
                </a:r>
                <a:r>
                  <a:rPr lang="en-US" sz="2800" baseline="-25000" dirty="0" err="1" smtClean="0"/>
                  <a:t>o</a:t>
                </a:r>
                <a:endParaRPr lang="en-US" sz="2800" baseline="-25000" dirty="0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H="1" flipV="1">
                <a:off x="4096124" y="1471523"/>
                <a:ext cx="0" cy="1344217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4096124" y="2815739"/>
                <a:ext cx="2002731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5271916" y="2790851"/>
                <a:ext cx="10532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freq.</a:t>
                </a:r>
                <a:endParaRPr lang="en-US" sz="2800" i="1" dirty="0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4194002" y="1500035"/>
                <a:ext cx="1829563" cy="1026477"/>
              </a:xfrm>
              <a:custGeom>
                <a:avLst/>
                <a:gdLst>
                  <a:gd name="connsiteX0" fmla="*/ 0 w 5012012"/>
                  <a:gd name="connsiteY0" fmla="*/ 0 h 2811992"/>
                  <a:gd name="connsiteX1" fmla="*/ 2007555 w 5012012"/>
                  <a:gd name="connsiteY1" fmla="*/ 2344439 h 2811992"/>
                  <a:gd name="connsiteX2" fmla="*/ 5012012 w 5012012"/>
                  <a:gd name="connsiteY2" fmla="*/ 2811952 h 28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2012" h="2811992">
                    <a:moveTo>
                      <a:pt x="0" y="0"/>
                    </a:moveTo>
                    <a:cubicBezTo>
                      <a:pt x="586110" y="937890"/>
                      <a:pt x="1172220" y="1875780"/>
                      <a:pt x="2007555" y="2344439"/>
                    </a:cubicBezTo>
                    <a:cubicBezTo>
                      <a:pt x="2842890" y="2813098"/>
                      <a:pt x="3927451" y="2812525"/>
                      <a:pt x="5012012" y="2811952"/>
                    </a:cubicBezTo>
                  </a:path>
                </a:pathLst>
              </a:custGeom>
              <a:noFill/>
              <a:ln w="762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362717" y="1340372"/>
                <a:ext cx="11102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time</a:t>
                </a:r>
                <a:endParaRPr lang="en-US" sz="2800" i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256392" y="1632415"/>
                <a:ext cx="170291" cy="17029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Power Plot"/>
            <p:cNvGrpSpPr/>
            <p:nvPr/>
          </p:nvGrpSpPr>
          <p:grpSpPr>
            <a:xfrm>
              <a:off x="3211183" y="4213738"/>
              <a:ext cx="1992130" cy="1842548"/>
              <a:chOff x="4096124" y="3974911"/>
              <a:chExt cx="2229014" cy="184254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4341538" y="4003423"/>
                <a:ext cx="0" cy="1315703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4196357" y="5294238"/>
                <a:ext cx="509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/>
                  <a:t>f</a:t>
                </a:r>
                <a:r>
                  <a:rPr lang="en-US" sz="2800" baseline="-25000" dirty="0" err="1" smtClean="0"/>
                  <a:t>o</a:t>
                </a:r>
                <a:endParaRPr lang="en-US" sz="2800" baseline="-25000" dirty="0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flipH="1" flipV="1">
                <a:off x="4096124" y="3974911"/>
                <a:ext cx="0" cy="1344217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4096124" y="5319127"/>
                <a:ext cx="2002731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5271916" y="5294239"/>
                <a:ext cx="1053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freq.</a:t>
                </a:r>
                <a:endParaRPr lang="en-US" sz="2800" i="1" dirty="0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V="1">
                <a:off x="4194002" y="4003423"/>
                <a:ext cx="1829563" cy="1026477"/>
              </a:xfrm>
              <a:custGeom>
                <a:avLst/>
                <a:gdLst>
                  <a:gd name="connsiteX0" fmla="*/ 0 w 5012012"/>
                  <a:gd name="connsiteY0" fmla="*/ 0 h 2811992"/>
                  <a:gd name="connsiteX1" fmla="*/ 2007555 w 5012012"/>
                  <a:gd name="connsiteY1" fmla="*/ 2344439 h 2811992"/>
                  <a:gd name="connsiteX2" fmla="*/ 5012012 w 5012012"/>
                  <a:gd name="connsiteY2" fmla="*/ 2811952 h 28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12012" h="2811992">
                    <a:moveTo>
                      <a:pt x="0" y="0"/>
                    </a:moveTo>
                    <a:cubicBezTo>
                      <a:pt x="586110" y="937890"/>
                      <a:pt x="1172220" y="1875780"/>
                      <a:pt x="2007555" y="2344439"/>
                    </a:cubicBezTo>
                    <a:cubicBezTo>
                      <a:pt x="2842890" y="2813098"/>
                      <a:pt x="3927451" y="2812525"/>
                      <a:pt x="5012012" y="2811952"/>
                    </a:cubicBez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338366" y="4594874"/>
                <a:ext cx="13986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power</a:t>
                </a:r>
                <a:endParaRPr lang="en-US" sz="28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256392" y="4748457"/>
                <a:ext cx="170291" cy="17029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Energy Plot"/>
            <p:cNvGrpSpPr/>
            <p:nvPr/>
          </p:nvGrpSpPr>
          <p:grpSpPr>
            <a:xfrm>
              <a:off x="6889253" y="2839492"/>
              <a:ext cx="2232033" cy="1869721"/>
              <a:chOff x="6799446" y="2839492"/>
              <a:chExt cx="2232033" cy="1869721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705539" y="2895177"/>
                <a:ext cx="0" cy="1315703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44860" y="2895177"/>
                <a:ext cx="0" cy="1315703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6899680" y="4185992"/>
                <a:ext cx="6666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/>
                  <a:t>f</a:t>
                </a:r>
                <a:r>
                  <a:rPr lang="en-US" sz="2800" baseline="-25000" dirty="0" err="1" smtClean="0"/>
                  <a:t>o</a:t>
                </a:r>
                <a:endParaRPr lang="en-US" sz="2800" baseline="-25000" dirty="0"/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6799446" y="2866665"/>
                <a:ext cx="0" cy="1344217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6799446" y="4210881"/>
                <a:ext cx="1717599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8153400" y="4185993"/>
                <a:ext cx="8780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freq.</a:t>
                </a:r>
                <a:endParaRPr lang="en-US" sz="2800" i="1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959714" y="3101102"/>
                <a:ext cx="170291" cy="170291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6959714" y="3045959"/>
                <a:ext cx="1557331" cy="764544"/>
              </a:xfrm>
              <a:custGeom>
                <a:avLst/>
                <a:gdLst>
                  <a:gd name="connsiteX0" fmla="*/ 0 w 5025763"/>
                  <a:gd name="connsiteY0" fmla="*/ 0 h 2756965"/>
                  <a:gd name="connsiteX1" fmla="*/ 1512542 w 5025763"/>
                  <a:gd name="connsiteY1" fmla="*/ 2447567 h 2756965"/>
                  <a:gd name="connsiteX2" fmla="*/ 3341342 w 5025763"/>
                  <a:gd name="connsiteY2" fmla="*/ 2454442 h 2756965"/>
                  <a:gd name="connsiteX3" fmla="*/ 5025763 w 5025763"/>
                  <a:gd name="connsiteY3" fmla="*/ 6875 h 275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25763" h="2756965">
                    <a:moveTo>
                      <a:pt x="0" y="0"/>
                    </a:moveTo>
                    <a:cubicBezTo>
                      <a:pt x="477826" y="1019246"/>
                      <a:pt x="955652" y="2038493"/>
                      <a:pt x="1512542" y="2447567"/>
                    </a:cubicBezTo>
                    <a:cubicBezTo>
                      <a:pt x="2069432" y="2856641"/>
                      <a:pt x="2755805" y="2861224"/>
                      <a:pt x="3341342" y="2454442"/>
                    </a:cubicBezTo>
                    <a:cubicBezTo>
                      <a:pt x="3926879" y="2047660"/>
                      <a:pt x="4476321" y="1027267"/>
                      <a:pt x="5025763" y="6875"/>
                    </a:cubicBezTo>
                  </a:path>
                </a:pathLst>
              </a:custGeom>
              <a:noFill/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620394" y="3729709"/>
                <a:ext cx="170291" cy="170291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566282" y="4185992"/>
                <a:ext cx="699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/>
                  <a:t>f</a:t>
                </a:r>
                <a:r>
                  <a:rPr lang="en-US" sz="2800" baseline="-25000" dirty="0" err="1" smtClean="0"/>
                  <a:t>opt</a:t>
                </a:r>
                <a:endParaRPr lang="en-US" sz="2800" baseline="-250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109457" y="2839492"/>
                <a:ext cx="1257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6600"/>
                    </a:solidFill>
                  </a:rPr>
                  <a:t>energy</a:t>
                </a:r>
                <a:endParaRPr lang="en-US" sz="2800" i="1" dirty="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50" name="Multiply Group"/>
            <p:cNvGrpSpPr/>
            <p:nvPr/>
          </p:nvGrpSpPr>
          <p:grpSpPr>
            <a:xfrm>
              <a:off x="2502468" y="1852308"/>
              <a:ext cx="4193389" cy="2420275"/>
              <a:chOff x="2502468" y="1852308"/>
              <a:chExt cx="4193389" cy="2420275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580539" y="3271393"/>
                <a:ext cx="649478" cy="6494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/>
                  <a:t>×</a:t>
                </a:r>
                <a:endParaRPr lang="en-US" sz="4400" dirty="0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2700000">
                <a:off x="5239239" y="2981579"/>
                <a:ext cx="340237" cy="34907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Right Arrow 52"/>
              <p:cNvSpPr/>
              <p:nvPr/>
            </p:nvSpPr>
            <p:spPr>
              <a:xfrm>
                <a:off x="6355620" y="3421593"/>
                <a:ext cx="340237" cy="34907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Right Arrow 53"/>
              <p:cNvSpPr/>
              <p:nvPr/>
            </p:nvSpPr>
            <p:spPr>
              <a:xfrm rot="18900000">
                <a:off x="5236178" y="3923505"/>
                <a:ext cx="340237" cy="34907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Right Arrow 54"/>
              <p:cNvSpPr/>
              <p:nvPr/>
            </p:nvSpPr>
            <p:spPr>
              <a:xfrm>
                <a:off x="2502468" y="1852308"/>
                <a:ext cx="340237" cy="34907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54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2344 -0.1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9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219095"/>
              </p:ext>
            </p:extLst>
          </p:nvPr>
        </p:nvGraphicFramePr>
        <p:xfrm>
          <a:off x="1828800" y="1600201"/>
          <a:ext cx="5486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52400" y="6019800"/>
            <a:ext cx="8536631" cy="849086"/>
            <a:chOff x="-152400" y="6019800"/>
            <a:chExt cx="8536631" cy="849086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6161000"/>
              <a:ext cx="8155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Gmean</a:t>
              </a:r>
              <a:r>
                <a:rPr lang="en-US" sz="2000" dirty="0" smtClean="0"/>
                <a:t> of relative savings for 13 memory-intensive SPEC 2006 benchmarks.</a:t>
              </a:r>
              <a:br>
                <a:rPr lang="en-US" sz="2000" dirty="0" smtClean="0"/>
              </a:br>
              <a:r>
                <a:rPr lang="en-US" sz="2000" dirty="0" smtClean="0"/>
                <a:t>Baseline: most energy-efficient static frequency for SPEC 2006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52400" y="60198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*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7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26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305853" y="1752600"/>
            <a:ext cx="6400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 to performance prediction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realistic memory systems?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Variable memory latency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Prefetching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2339" y="152399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2338" y="269965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2338" y="387531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968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All four diagrams"/>
          <p:cNvGrpSpPr/>
          <p:nvPr/>
        </p:nvGrpSpPr>
        <p:grpSpPr>
          <a:xfrm>
            <a:off x="127995" y="2575727"/>
            <a:ext cx="9016005" cy="10614014"/>
            <a:chOff x="127995" y="2575727"/>
            <a:chExt cx="9016005" cy="10614014"/>
          </a:xfrm>
        </p:grpSpPr>
        <p:grpSp>
          <p:nvGrpSpPr>
            <p:cNvPr id="24" name="No Prefetching Diagram"/>
            <p:cNvGrpSpPr/>
            <p:nvPr/>
          </p:nvGrpSpPr>
          <p:grpSpPr>
            <a:xfrm>
              <a:off x="127995" y="2575727"/>
              <a:ext cx="9016005" cy="2584218"/>
              <a:chOff x="127995" y="2907391"/>
              <a:chExt cx="9016005" cy="2584218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5712732" y="4648200"/>
                <a:ext cx="1954660" cy="609600"/>
              </a:xfrm>
              <a:custGeom>
                <a:avLst/>
                <a:gdLst>
                  <a:gd name="connsiteX0" fmla="*/ 15240 w 1813560"/>
                  <a:gd name="connsiteY0" fmla="*/ 0 h 792480"/>
                  <a:gd name="connsiteX1" fmla="*/ 1310640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627925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579642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538258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792480">
                    <a:moveTo>
                      <a:pt x="15240" y="0"/>
                    </a:moveTo>
                    <a:lnTo>
                      <a:pt x="1538258" y="0"/>
                    </a:lnTo>
                    <a:lnTo>
                      <a:pt x="1813560" y="777240"/>
                    </a:lnTo>
                    <a:lnTo>
                      <a:pt x="0" y="79248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828800" y="4648200"/>
                <a:ext cx="1066800" cy="609600"/>
              </a:xfrm>
              <a:custGeom>
                <a:avLst/>
                <a:gdLst>
                  <a:gd name="connsiteX0" fmla="*/ 15240 w 1813560"/>
                  <a:gd name="connsiteY0" fmla="*/ 0 h 792480"/>
                  <a:gd name="connsiteX1" fmla="*/ 1310640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792480">
                    <a:moveTo>
                      <a:pt x="15240" y="0"/>
                    </a:moveTo>
                    <a:lnTo>
                      <a:pt x="1310640" y="0"/>
                    </a:lnTo>
                    <a:lnTo>
                      <a:pt x="1813560" y="777240"/>
                    </a:lnTo>
                    <a:lnTo>
                      <a:pt x="0" y="79248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303140" y="4648200"/>
                <a:ext cx="1954660" cy="609600"/>
              </a:xfrm>
              <a:custGeom>
                <a:avLst/>
                <a:gdLst>
                  <a:gd name="connsiteX0" fmla="*/ 15240 w 1813560"/>
                  <a:gd name="connsiteY0" fmla="*/ 0 h 792480"/>
                  <a:gd name="connsiteX1" fmla="*/ 1310640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627925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579642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538258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792480">
                    <a:moveTo>
                      <a:pt x="15240" y="0"/>
                    </a:moveTo>
                    <a:lnTo>
                      <a:pt x="1538258" y="0"/>
                    </a:lnTo>
                    <a:lnTo>
                      <a:pt x="1813560" y="777240"/>
                    </a:lnTo>
                    <a:lnTo>
                      <a:pt x="0" y="79248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53640" y="4091310"/>
                <a:ext cx="105156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76118" y="3801750"/>
                <a:ext cx="727022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674434" y="3557910"/>
                <a:ext cx="984355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27995" y="4491186"/>
                <a:ext cx="123623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chip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activity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27995" y="3324696"/>
                <a:ext cx="14374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memory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requests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194701" y="4906834"/>
                <a:ext cx="949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time</a:t>
                </a:r>
                <a:endParaRPr lang="en-US" sz="3200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1828800" y="5257800"/>
                <a:ext cx="640080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808406" y="4091310"/>
                <a:ext cx="904326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930884" y="3801750"/>
                <a:ext cx="1012716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29200" y="3557910"/>
                <a:ext cx="8382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168338" y="4091310"/>
                <a:ext cx="1058994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90816" y="3801750"/>
                <a:ext cx="936516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389132" y="3557910"/>
                <a:ext cx="856785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3303140" y="3801750"/>
                <a:ext cx="0" cy="145791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5712732" y="4091310"/>
                <a:ext cx="0" cy="1168351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221226" y="2907391"/>
                <a:ext cx="24330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Prefetcher 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OFF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66" name="Prefetching On Diagram"/>
            <p:cNvGrpSpPr/>
            <p:nvPr/>
          </p:nvGrpSpPr>
          <p:grpSpPr>
            <a:xfrm>
              <a:off x="127995" y="5242248"/>
              <a:ext cx="9016004" cy="2598046"/>
              <a:chOff x="127995" y="2920666"/>
              <a:chExt cx="9016004" cy="2598046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3221226" y="2920666"/>
                <a:ext cx="23352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Prefetcher 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ON</a:t>
                </a:r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828801" y="4648200"/>
                <a:ext cx="6248170" cy="609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2226657" y="4085812"/>
                <a:ext cx="105156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349135" y="3796252"/>
                <a:ext cx="727022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447451" y="3552412"/>
                <a:ext cx="984355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127995" y="4491186"/>
                <a:ext cx="123623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chip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activity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27995" y="3319198"/>
                <a:ext cx="14374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memory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requests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8194700" y="4933937"/>
                <a:ext cx="949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time</a:t>
                </a:r>
                <a:endParaRPr lang="en-US" sz="3200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>
                <a:off x="1828800" y="5257800"/>
                <a:ext cx="640080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792678" y="4085812"/>
                <a:ext cx="904326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915156" y="3796252"/>
                <a:ext cx="1012716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013472" y="3552412"/>
                <a:ext cx="83820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307609" y="4085812"/>
                <a:ext cx="1058994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430087" y="3796252"/>
                <a:ext cx="936516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528403" y="3552412"/>
                <a:ext cx="99060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6864133" y="4085812"/>
                <a:ext cx="105156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986611" y="3796252"/>
                <a:ext cx="727022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084927" y="3552412"/>
                <a:ext cx="830766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Prefetching + 200MHz Diagram"/>
            <p:cNvGrpSpPr/>
            <p:nvPr/>
          </p:nvGrpSpPr>
          <p:grpSpPr>
            <a:xfrm>
              <a:off x="127995" y="7889632"/>
              <a:ext cx="9016005" cy="2671968"/>
              <a:chOff x="127995" y="2819641"/>
              <a:chExt cx="9016005" cy="2671968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1769718" y="2819641"/>
                <a:ext cx="64598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Prefetcher 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ON   </a:t>
                </a:r>
                <a:r>
                  <a:rPr lang="en-US" sz="2800" dirty="0" smtClean="0"/>
                  <a:t>Frequency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+200 </a:t>
                </a:r>
                <a:r>
                  <a:rPr lang="en-US" sz="2800" dirty="0" smtClean="0"/>
                  <a:t>MHz</a:t>
                </a:r>
                <a:endParaRPr lang="en-US" sz="28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828801" y="4648200"/>
                <a:ext cx="6248170" cy="609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871008" y="4061394"/>
                <a:ext cx="105156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993486" y="3771834"/>
                <a:ext cx="727022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091802" y="3527994"/>
                <a:ext cx="984355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127995" y="4491186"/>
                <a:ext cx="123623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chip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activity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27995" y="3294780"/>
                <a:ext cx="14374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memory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requests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194701" y="4906834"/>
                <a:ext cx="949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time</a:t>
                </a:r>
                <a:endParaRPr lang="en-US" sz="3200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1828800" y="5257800"/>
                <a:ext cx="640080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200270" y="4061394"/>
                <a:ext cx="904326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322748" y="3771834"/>
                <a:ext cx="1012716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421064" y="3527994"/>
                <a:ext cx="83820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560441" y="4061394"/>
                <a:ext cx="1058994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682919" y="3771834"/>
                <a:ext cx="936516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781235" y="3527994"/>
                <a:ext cx="99060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914905" y="4061394"/>
                <a:ext cx="105156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037383" y="3771834"/>
                <a:ext cx="727022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6135699" y="3527994"/>
                <a:ext cx="830766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192722" y="4061394"/>
                <a:ext cx="904326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315200" y="3771834"/>
                <a:ext cx="781848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7413516" y="3527994"/>
                <a:ext cx="683532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Prefetching + 500MHz Diagram"/>
            <p:cNvGrpSpPr/>
            <p:nvPr/>
          </p:nvGrpSpPr>
          <p:grpSpPr>
            <a:xfrm>
              <a:off x="127995" y="10514564"/>
              <a:ext cx="8998420" cy="2675177"/>
              <a:chOff x="127995" y="2577248"/>
              <a:chExt cx="8998420" cy="267517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5867400" y="4409016"/>
                <a:ext cx="1799992" cy="609600"/>
              </a:xfrm>
              <a:custGeom>
                <a:avLst/>
                <a:gdLst>
                  <a:gd name="connsiteX0" fmla="*/ 15240 w 1813560"/>
                  <a:gd name="connsiteY0" fmla="*/ 0 h 792480"/>
                  <a:gd name="connsiteX1" fmla="*/ 1310640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627925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579642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538258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792480">
                    <a:moveTo>
                      <a:pt x="15240" y="0"/>
                    </a:moveTo>
                    <a:lnTo>
                      <a:pt x="1538258" y="0"/>
                    </a:lnTo>
                    <a:lnTo>
                      <a:pt x="1813560" y="777240"/>
                    </a:lnTo>
                    <a:lnTo>
                      <a:pt x="0" y="79248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1828800" y="4409016"/>
                <a:ext cx="1066800" cy="609600"/>
              </a:xfrm>
              <a:custGeom>
                <a:avLst/>
                <a:gdLst>
                  <a:gd name="connsiteX0" fmla="*/ 15240 w 1813560"/>
                  <a:gd name="connsiteY0" fmla="*/ 0 h 792480"/>
                  <a:gd name="connsiteX1" fmla="*/ 1310640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792480">
                    <a:moveTo>
                      <a:pt x="15240" y="0"/>
                    </a:moveTo>
                    <a:lnTo>
                      <a:pt x="1310640" y="0"/>
                    </a:lnTo>
                    <a:lnTo>
                      <a:pt x="1813560" y="777240"/>
                    </a:lnTo>
                    <a:lnTo>
                      <a:pt x="0" y="79248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3303140" y="4409016"/>
                <a:ext cx="1954660" cy="609600"/>
              </a:xfrm>
              <a:custGeom>
                <a:avLst/>
                <a:gdLst>
                  <a:gd name="connsiteX0" fmla="*/ 15240 w 1813560"/>
                  <a:gd name="connsiteY0" fmla="*/ 0 h 792480"/>
                  <a:gd name="connsiteX1" fmla="*/ 1310640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627925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579642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  <a:gd name="connsiteX0" fmla="*/ 15240 w 1813560"/>
                  <a:gd name="connsiteY0" fmla="*/ 0 h 792480"/>
                  <a:gd name="connsiteX1" fmla="*/ 1538258 w 1813560"/>
                  <a:gd name="connsiteY1" fmla="*/ 0 h 792480"/>
                  <a:gd name="connsiteX2" fmla="*/ 1813560 w 1813560"/>
                  <a:gd name="connsiteY2" fmla="*/ 777240 h 792480"/>
                  <a:gd name="connsiteX3" fmla="*/ 0 w 1813560"/>
                  <a:gd name="connsiteY3" fmla="*/ 792480 h 792480"/>
                  <a:gd name="connsiteX4" fmla="*/ 15240 w 1813560"/>
                  <a:gd name="connsiteY4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60" h="792480">
                    <a:moveTo>
                      <a:pt x="15240" y="0"/>
                    </a:moveTo>
                    <a:lnTo>
                      <a:pt x="1538258" y="0"/>
                    </a:lnTo>
                    <a:lnTo>
                      <a:pt x="1813560" y="777240"/>
                    </a:lnTo>
                    <a:lnTo>
                      <a:pt x="0" y="792480"/>
                    </a:lnTo>
                    <a:lnTo>
                      <a:pt x="1524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27995" y="4252002"/>
                <a:ext cx="123623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chip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activity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7995" y="3062196"/>
                <a:ext cx="14374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memory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requests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177116" y="4667650"/>
                <a:ext cx="949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time</a:t>
                </a:r>
                <a:endParaRPr lang="en-US" sz="3200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2226657" y="3797484"/>
                <a:ext cx="2323975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497337" y="3482100"/>
                <a:ext cx="1606738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714618" y="3177300"/>
                <a:ext cx="217545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3206191" y="3949884"/>
                <a:ext cx="1998584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476871" y="3630730"/>
                <a:ext cx="2238129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014956" y="3329700"/>
                <a:ext cx="1852444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800600" y="3797484"/>
                <a:ext cx="2323975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5071280" y="3482100"/>
                <a:ext cx="1606738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5288561" y="3177300"/>
                <a:ext cx="217545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780134" y="3949884"/>
                <a:ext cx="1998584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050814" y="3630730"/>
                <a:ext cx="2069725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6268095" y="3329700"/>
                <a:ext cx="1852444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844363" y="3949884"/>
                <a:ext cx="885460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1828801" y="3630730"/>
                <a:ext cx="1242843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844363" y="3329700"/>
                <a:ext cx="1458777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V="1">
                <a:off x="3303140" y="3262299"/>
                <a:ext cx="0" cy="175817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5862160" y="3262299"/>
                <a:ext cx="0" cy="175817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1828800" y="5018616"/>
                <a:ext cx="640080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1769718" y="2577248"/>
                <a:ext cx="64598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Prefetcher 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ON   </a:t>
                </a:r>
                <a:r>
                  <a:rPr lang="en-US" sz="2800" dirty="0" smtClean="0"/>
                  <a:t>Frequency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+500 </a:t>
                </a:r>
                <a:r>
                  <a:rPr lang="en-US" sz="2800" dirty="0" smtClean="0"/>
                  <a:t>MHz</a:t>
                </a:r>
                <a:endParaRPr lang="en-US" sz="2800" dirty="0"/>
              </a:p>
            </p:txBody>
          </p:sp>
        </p:grpSp>
      </p:grpSp>
      <p:sp>
        <p:nvSpPr>
          <p:cNvPr id="134" name="Top Cover Box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Workload</a:t>
            </a:r>
            <a:endParaRPr lang="en-US" dirty="0"/>
          </a:p>
        </p:txBody>
      </p:sp>
      <p:sp>
        <p:nvSpPr>
          <p:cNvPr id="135" name="Bottom Cover Box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iddle Cover Box"/>
          <p:cNvSpPr/>
          <p:nvPr/>
        </p:nvSpPr>
        <p:spPr>
          <a:xfrm>
            <a:off x="-21368" y="5113629"/>
            <a:ext cx="9144000" cy="1393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-0.2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20555 L -1.11022E-16 -0.5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59444 L -1.11022E-16 -0.97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830144" y="3720525"/>
            <a:ext cx="2362200" cy="96774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Bandwidth Model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31492" y="5715000"/>
            <a:ext cx="54864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490" y="1447800"/>
            <a:ext cx="302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execution </a:t>
            </a:r>
            <a:r>
              <a:rPr lang="en-US" sz="3200" dirty="0">
                <a:solidFill>
                  <a:prstClr val="black"/>
                </a:solidFill>
              </a:rPr>
              <a:t>time </a:t>
            </a:r>
            <a:r>
              <a:rPr lang="en-US" sz="3200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9743" y="5842572"/>
            <a:ext cx="209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cycle </a:t>
            </a:r>
            <a:r>
              <a:rPr lang="en-US" sz="3200" dirty="0">
                <a:solidFill>
                  <a:prstClr val="black"/>
                </a:solidFill>
              </a:rPr>
              <a:t>time </a:t>
            </a:r>
            <a:r>
              <a:rPr lang="en-US" sz="3200" i="1" dirty="0">
                <a:solidFill>
                  <a:prstClr val="black"/>
                </a:solidFill>
              </a:rPr>
              <a:t>t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192344" y="2478466"/>
            <a:ext cx="2926080" cy="1242059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083448" y="2935665"/>
            <a:ext cx="0" cy="17526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4834" y="4395877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prstClr val="black"/>
                </a:solidFill>
              </a:rPr>
              <a:t>T</a:t>
            </a:r>
            <a:r>
              <a:rPr lang="en-US" sz="3200" baseline="-25000" dirty="0" err="1" smtClean="0">
                <a:solidFill>
                  <a:prstClr val="black"/>
                </a:solidFill>
              </a:rPr>
              <a:t>demand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9262" y="3581400"/>
            <a:ext cx="1373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prstClr val="black"/>
                </a:solidFill>
              </a:rPr>
              <a:t>T</a:t>
            </a:r>
            <a:r>
              <a:rPr lang="en-US" sz="3200" baseline="-25000" dirty="0" err="1">
                <a:solidFill>
                  <a:prstClr val="black"/>
                </a:solidFill>
              </a:rPr>
              <a:t>compute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848051" y="3720526"/>
            <a:ext cx="2344293" cy="0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1492" y="4688263"/>
            <a:ext cx="5286931" cy="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6178" y="3428138"/>
            <a:ext cx="1322542" cy="584775"/>
            <a:chOff x="566531" y="3997672"/>
            <a:chExt cx="1322542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566531" y="3997672"/>
              <a:ext cx="13225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err="1" smtClean="0">
                  <a:solidFill>
                    <a:prstClr val="black"/>
                  </a:solidFill>
                </a:rPr>
                <a:t>T</a:t>
              </a:r>
              <a:r>
                <a:rPr lang="en-US" sz="3200" baseline="-25000" dirty="0" err="1" smtClean="0">
                  <a:solidFill>
                    <a:prstClr val="black"/>
                  </a:solidFill>
                </a:rPr>
                <a:t>memory</a:t>
              </a:r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2975" y="4118728"/>
              <a:ext cx="609462" cy="4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aseline="30000" dirty="0" smtClean="0"/>
                <a:t>min</a:t>
              </a:r>
              <a:endParaRPr lang="en-US" sz="3200" baseline="30000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4192344" y="3720526"/>
            <a:ext cx="0" cy="199447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5489" y="5720653"/>
            <a:ext cx="138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prstClr val="black"/>
                </a:solidFill>
              </a:rPr>
              <a:t>t</a:t>
            </a:r>
            <a:r>
              <a:rPr lang="en-US" sz="3200" baseline="-25000" dirty="0" err="1" smtClean="0">
                <a:solidFill>
                  <a:prstClr val="black"/>
                </a:solidFill>
              </a:rPr>
              <a:t>crossover</a:t>
            </a:r>
            <a:endParaRPr lang="en-US" sz="3200" baseline="-25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28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32271" y="57816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i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31491" y="2032575"/>
            <a:ext cx="1" cy="368242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6019800"/>
            <a:ext cx="8536631" cy="849086"/>
            <a:chOff x="-152400" y="6019800"/>
            <a:chExt cx="8536631" cy="849086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6161000"/>
              <a:ext cx="8155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Gmean</a:t>
              </a:r>
              <a:r>
                <a:rPr lang="en-US" sz="2000" dirty="0" smtClean="0"/>
                <a:t> of relative savings for 13 memory-intensive SPEC 2006 benchmarks.</a:t>
              </a:r>
              <a:br>
                <a:rPr lang="en-US" sz="2000" dirty="0" smtClean="0"/>
              </a:br>
              <a:r>
                <a:rPr lang="en-US" sz="2000" dirty="0" smtClean="0"/>
                <a:t>Baseline: most energy-efficient static frequency for SPEC 2006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52400" y="60198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*</a:t>
              </a:r>
              <a:endParaRPr lang="en-US" sz="4000" dirty="0"/>
            </a:p>
          </p:txBody>
        </p:sp>
      </p:grpSp>
      <p:graphicFrame>
        <p:nvGraphicFramePr>
          <p:cNvPr id="9" name="Results Plo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46347"/>
              </p:ext>
            </p:extLst>
          </p:nvPr>
        </p:nvGraphicFramePr>
        <p:xfrm>
          <a:off x="152400" y="1600201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24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-opt marker"/>
          <p:cNvGrpSpPr/>
          <p:nvPr/>
        </p:nvGrpSpPr>
        <p:grpSpPr>
          <a:xfrm>
            <a:off x="4164388" y="1873366"/>
            <a:ext cx="877100" cy="4305578"/>
            <a:chOff x="4164388" y="1873366"/>
            <a:chExt cx="877100" cy="430557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572000" y="1873366"/>
              <a:ext cx="0" cy="360431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164388" y="5409503"/>
              <a:ext cx="8771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i="1" dirty="0" err="1" smtClean="0"/>
                <a:t>f</a:t>
              </a:r>
              <a:r>
                <a:rPr lang="en-US" sz="4400" baseline="-25000" dirty="0" err="1" smtClean="0"/>
                <a:t>opt</a:t>
              </a:r>
              <a:endParaRPr lang="en-US" sz="4400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470750" y="4546392"/>
              <a:ext cx="202499" cy="20249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Frequency Scaling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28800" y="1795258"/>
            <a:ext cx="1" cy="368242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828800" y="5477683"/>
            <a:ext cx="54864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10200" y="5409504"/>
            <a:ext cx="2490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frequency</a:t>
            </a:r>
            <a:endParaRPr lang="en-US" sz="4400" i="1" dirty="0"/>
          </a:p>
        </p:txBody>
      </p:sp>
      <p:grpSp>
        <p:nvGrpSpPr>
          <p:cNvPr id="20" name="Time and Power curves"/>
          <p:cNvGrpSpPr/>
          <p:nvPr/>
        </p:nvGrpSpPr>
        <p:grpSpPr>
          <a:xfrm>
            <a:off x="2096932" y="1752600"/>
            <a:ext cx="5032638" cy="3269602"/>
            <a:chOff x="2096932" y="1752600"/>
            <a:chExt cx="5032638" cy="3269602"/>
          </a:xfrm>
        </p:grpSpPr>
        <p:sp>
          <p:nvSpPr>
            <p:cNvPr id="9" name="Freeform 8"/>
            <p:cNvSpPr/>
            <p:nvPr/>
          </p:nvSpPr>
          <p:spPr>
            <a:xfrm>
              <a:off x="2096932" y="1873366"/>
              <a:ext cx="5012012" cy="2811992"/>
            </a:xfrm>
            <a:custGeom>
              <a:avLst/>
              <a:gdLst>
                <a:gd name="connsiteX0" fmla="*/ 0 w 5012012"/>
                <a:gd name="connsiteY0" fmla="*/ 0 h 2811992"/>
                <a:gd name="connsiteX1" fmla="*/ 2007555 w 5012012"/>
                <a:gd name="connsiteY1" fmla="*/ 2344439 h 2811992"/>
                <a:gd name="connsiteX2" fmla="*/ 5012012 w 5012012"/>
                <a:gd name="connsiteY2" fmla="*/ 2811952 h 28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2012" h="2811992">
                  <a:moveTo>
                    <a:pt x="0" y="0"/>
                  </a:moveTo>
                  <a:cubicBezTo>
                    <a:pt x="586110" y="937890"/>
                    <a:pt x="1172220" y="1875780"/>
                    <a:pt x="2007555" y="2344439"/>
                  </a:cubicBezTo>
                  <a:cubicBezTo>
                    <a:pt x="2842890" y="2813098"/>
                    <a:pt x="3927451" y="2812525"/>
                    <a:pt x="5012012" y="2811952"/>
                  </a:cubicBezTo>
                </a:path>
              </a:pathLst>
            </a:cu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03808" y="2003994"/>
              <a:ext cx="5025762" cy="3018208"/>
            </a:xfrm>
            <a:custGeom>
              <a:avLst/>
              <a:gdLst>
                <a:gd name="connsiteX0" fmla="*/ 0 w 5025762"/>
                <a:gd name="connsiteY0" fmla="*/ 3018208 h 3018208"/>
                <a:gd name="connsiteX1" fmla="*/ 2942580 w 5025762"/>
                <a:gd name="connsiteY1" fmla="*/ 2399441 h 3018208"/>
                <a:gd name="connsiteX2" fmla="*/ 5025762 w 5025762"/>
                <a:gd name="connsiteY2" fmla="*/ 0 h 30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25762" h="3018208">
                  <a:moveTo>
                    <a:pt x="0" y="3018208"/>
                  </a:moveTo>
                  <a:cubicBezTo>
                    <a:pt x="1052476" y="2960342"/>
                    <a:pt x="2104953" y="2902476"/>
                    <a:pt x="2942580" y="2399441"/>
                  </a:cubicBezTo>
                  <a:cubicBezTo>
                    <a:pt x="3780207" y="1896406"/>
                    <a:pt x="4402984" y="948203"/>
                    <a:pt x="5025762" y="0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2414" y="1752600"/>
              <a:ext cx="12346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008000"/>
                  </a:solidFill>
                </a:rPr>
                <a:t>time</a:t>
              </a:r>
              <a:endParaRPr lang="en-US" sz="4400" i="1" dirty="0">
                <a:solidFill>
                  <a:srgbClr val="008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99862" y="4114800"/>
              <a:ext cx="16539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C00000"/>
                  </a:solidFill>
                </a:rPr>
                <a:t>power</a:t>
              </a:r>
              <a:endParaRPr lang="en-US" sz="44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Energy Curve"/>
          <p:cNvGrpSpPr/>
          <p:nvPr/>
        </p:nvGrpSpPr>
        <p:grpSpPr>
          <a:xfrm>
            <a:off x="2138183" y="1890677"/>
            <a:ext cx="5025763" cy="2756965"/>
            <a:chOff x="2138183" y="1890677"/>
            <a:chExt cx="5025763" cy="2756965"/>
          </a:xfrm>
        </p:grpSpPr>
        <p:sp>
          <p:nvSpPr>
            <p:cNvPr id="16" name="Freeform 15"/>
            <p:cNvSpPr/>
            <p:nvPr/>
          </p:nvSpPr>
          <p:spPr>
            <a:xfrm>
              <a:off x="2138183" y="1890677"/>
              <a:ext cx="5025763" cy="2756965"/>
            </a:xfrm>
            <a:custGeom>
              <a:avLst/>
              <a:gdLst>
                <a:gd name="connsiteX0" fmla="*/ 0 w 5025763"/>
                <a:gd name="connsiteY0" fmla="*/ 0 h 2756965"/>
                <a:gd name="connsiteX1" fmla="*/ 1512542 w 5025763"/>
                <a:gd name="connsiteY1" fmla="*/ 2447567 h 2756965"/>
                <a:gd name="connsiteX2" fmla="*/ 3341342 w 5025763"/>
                <a:gd name="connsiteY2" fmla="*/ 2454442 h 2756965"/>
                <a:gd name="connsiteX3" fmla="*/ 5025763 w 5025763"/>
                <a:gd name="connsiteY3" fmla="*/ 6875 h 275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5763" h="2756965">
                  <a:moveTo>
                    <a:pt x="0" y="0"/>
                  </a:moveTo>
                  <a:cubicBezTo>
                    <a:pt x="477826" y="1019246"/>
                    <a:pt x="955652" y="2038493"/>
                    <a:pt x="1512542" y="2447567"/>
                  </a:cubicBezTo>
                  <a:cubicBezTo>
                    <a:pt x="2069432" y="2856641"/>
                    <a:pt x="2755805" y="2861224"/>
                    <a:pt x="3341342" y="2454442"/>
                  </a:cubicBezTo>
                  <a:cubicBezTo>
                    <a:pt x="3926879" y="2047660"/>
                    <a:pt x="4476321" y="1027267"/>
                    <a:pt x="5025763" y="6875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8026" y="2362200"/>
              <a:ext cx="17527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6600"/>
                  </a:solidFill>
                </a:rPr>
                <a:t>energy</a:t>
              </a:r>
              <a:endParaRPr lang="en-US" sz="4400" i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209801" y="5076034"/>
            <a:ext cx="5943599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09801" y="3900377"/>
            <a:ext cx="5943599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209801" y="2724720"/>
            <a:ext cx="5943599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09801" y="1559947"/>
            <a:ext cx="5943599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30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305853" y="1752600"/>
            <a:ext cx="6400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 to performance prediction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realistic memory systems?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Variable memory latency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Prefetching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2339" y="152399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2338" y="269965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2338" y="387531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2338" y="505097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3436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0" grpId="1" animBg="1"/>
      <p:bldP spid="19" grpId="0" animBg="1"/>
      <p:bldP spid="19" grpId="1" animBg="1"/>
      <p:bldP spid="17" grpId="0" animBg="1"/>
      <p:bldP spid="1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Performance predictors need realistic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fo marker"/>
          <p:cNvGrpSpPr/>
          <p:nvPr/>
        </p:nvGrpSpPr>
        <p:grpSpPr>
          <a:xfrm>
            <a:off x="2223623" y="1873366"/>
            <a:ext cx="554960" cy="4305578"/>
            <a:chOff x="2223623" y="1873366"/>
            <a:chExt cx="554960" cy="430557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01103" y="1873366"/>
              <a:ext cx="0" cy="360431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399854" y="2398708"/>
              <a:ext cx="202499" cy="20249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3623" y="5409503"/>
              <a:ext cx="5549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i="1" dirty="0" err="1" smtClean="0"/>
                <a:t>f</a:t>
              </a:r>
              <a:r>
                <a:rPr lang="en-US" sz="4400" baseline="-25000" dirty="0" err="1" smtClean="0"/>
                <a:t>o</a:t>
              </a:r>
              <a:endParaRPr lang="en-US" sz="4400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Frequency Scaling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28800" y="1795258"/>
            <a:ext cx="1" cy="368242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828800" y="5477683"/>
            <a:ext cx="54864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096932" y="1873366"/>
            <a:ext cx="5012012" cy="2811992"/>
          </a:xfrm>
          <a:custGeom>
            <a:avLst/>
            <a:gdLst>
              <a:gd name="connsiteX0" fmla="*/ 0 w 5012012"/>
              <a:gd name="connsiteY0" fmla="*/ 0 h 2811992"/>
              <a:gd name="connsiteX1" fmla="*/ 2007555 w 5012012"/>
              <a:gd name="connsiteY1" fmla="*/ 2344439 h 2811992"/>
              <a:gd name="connsiteX2" fmla="*/ 5012012 w 5012012"/>
              <a:gd name="connsiteY2" fmla="*/ 2811952 h 281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2012" h="2811992">
                <a:moveTo>
                  <a:pt x="0" y="0"/>
                </a:moveTo>
                <a:cubicBezTo>
                  <a:pt x="586110" y="937890"/>
                  <a:pt x="1172220" y="1875780"/>
                  <a:pt x="2007555" y="2344439"/>
                </a:cubicBezTo>
                <a:cubicBezTo>
                  <a:pt x="2842890" y="2813098"/>
                  <a:pt x="3927451" y="2812525"/>
                  <a:pt x="5012012" y="2811952"/>
                </a:cubicBezTo>
              </a:path>
            </a:pathLst>
          </a:cu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03808" y="2003994"/>
            <a:ext cx="5025762" cy="3018208"/>
          </a:xfrm>
          <a:custGeom>
            <a:avLst/>
            <a:gdLst>
              <a:gd name="connsiteX0" fmla="*/ 0 w 5025762"/>
              <a:gd name="connsiteY0" fmla="*/ 3018208 h 3018208"/>
              <a:gd name="connsiteX1" fmla="*/ 2942580 w 5025762"/>
              <a:gd name="connsiteY1" fmla="*/ 2399441 h 3018208"/>
              <a:gd name="connsiteX2" fmla="*/ 5025762 w 5025762"/>
              <a:gd name="connsiteY2" fmla="*/ 0 h 301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5762" h="3018208">
                <a:moveTo>
                  <a:pt x="0" y="3018208"/>
                </a:moveTo>
                <a:cubicBezTo>
                  <a:pt x="1052476" y="2960342"/>
                  <a:pt x="2104953" y="2902476"/>
                  <a:pt x="2942580" y="2399441"/>
                </a:cubicBezTo>
                <a:cubicBezTo>
                  <a:pt x="3780207" y="1896406"/>
                  <a:pt x="4402984" y="948203"/>
                  <a:pt x="5025762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99854" y="4894401"/>
            <a:ext cx="202499" cy="2024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99862" y="4114800"/>
            <a:ext cx="1653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power</a:t>
            </a:r>
            <a:endParaRPr lang="en-US" sz="4400" i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2414" y="1752600"/>
            <a:ext cx="1234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time</a:t>
            </a:r>
            <a:endParaRPr lang="en-US" sz="4400" i="1" dirty="0">
              <a:solidFill>
                <a:srgbClr val="008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110683" y="1873366"/>
            <a:ext cx="5012012" cy="2811992"/>
          </a:xfrm>
          <a:custGeom>
            <a:avLst/>
            <a:gdLst>
              <a:gd name="connsiteX0" fmla="*/ 0 w 5012012"/>
              <a:gd name="connsiteY0" fmla="*/ 0 h 2811992"/>
              <a:gd name="connsiteX1" fmla="*/ 2007555 w 5012012"/>
              <a:gd name="connsiteY1" fmla="*/ 2344439 h 2811992"/>
              <a:gd name="connsiteX2" fmla="*/ 5012012 w 5012012"/>
              <a:gd name="connsiteY2" fmla="*/ 2811952 h 281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2012" h="2811992">
                <a:moveTo>
                  <a:pt x="0" y="0"/>
                </a:moveTo>
                <a:cubicBezTo>
                  <a:pt x="586110" y="937890"/>
                  <a:pt x="1172220" y="1875780"/>
                  <a:pt x="2007555" y="2344439"/>
                </a:cubicBezTo>
                <a:cubicBezTo>
                  <a:pt x="2842890" y="2813098"/>
                  <a:pt x="3927451" y="2812525"/>
                  <a:pt x="5012012" y="2811952"/>
                </a:cubicBezTo>
              </a:path>
            </a:pathLst>
          </a:custGeom>
          <a:noFill/>
          <a:ln w="762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117559" y="2003994"/>
            <a:ext cx="5025762" cy="3018208"/>
          </a:xfrm>
          <a:custGeom>
            <a:avLst/>
            <a:gdLst>
              <a:gd name="connsiteX0" fmla="*/ 0 w 5025762"/>
              <a:gd name="connsiteY0" fmla="*/ 3018208 h 3018208"/>
              <a:gd name="connsiteX1" fmla="*/ 2942580 w 5025762"/>
              <a:gd name="connsiteY1" fmla="*/ 2399441 h 3018208"/>
              <a:gd name="connsiteX2" fmla="*/ 5025762 w 5025762"/>
              <a:gd name="connsiteY2" fmla="*/ 0 h 301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5762" h="3018208">
                <a:moveTo>
                  <a:pt x="0" y="3018208"/>
                </a:moveTo>
                <a:cubicBezTo>
                  <a:pt x="1052476" y="2960342"/>
                  <a:pt x="2104953" y="2902476"/>
                  <a:pt x="2942580" y="2399441"/>
                </a:cubicBezTo>
                <a:cubicBezTo>
                  <a:pt x="3780207" y="1896406"/>
                  <a:pt x="4402984" y="948203"/>
                  <a:pt x="5025762" y="0"/>
                </a:cubicBezTo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10200" y="5409504"/>
            <a:ext cx="2490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frequency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2923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6" grpId="1" animBg="1"/>
      <p:bldP spid="22" grpId="0"/>
      <p:bldP spid="26" grpId="0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3889349" y="3636770"/>
            <a:ext cx="68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800" baseline="-25000" dirty="0" err="1" smtClean="0">
                <a:solidFill>
                  <a:schemeClr val="accent1">
                    <a:lumMod val="75000"/>
                  </a:schemeClr>
                </a:solidFill>
              </a:rPr>
              <a:t>opt</a:t>
            </a:r>
            <a:endParaRPr lang="en-US" sz="280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3744" y="5791200"/>
            <a:ext cx="214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instructions</a:t>
            </a:r>
            <a:endParaRPr lang="en-US" sz="3200" i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22398" y="4682403"/>
            <a:ext cx="1828800" cy="0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51198" y="4191000"/>
            <a:ext cx="4495800" cy="0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057667"/>
            <a:ext cx="1862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frequency</a:t>
            </a:r>
            <a:endParaRPr lang="en-US" sz="3200" i="1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51198" y="4191000"/>
            <a:ext cx="0" cy="491403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33633" y="1981200"/>
            <a:ext cx="1977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energy per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instruction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679998" y="1600200"/>
            <a:ext cx="0" cy="36576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08798" y="1600200"/>
            <a:ext cx="0" cy="36576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39679" y="5290038"/>
            <a:ext cx="102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100K</a:t>
            </a:r>
            <a:endParaRPr lang="en-US" sz="3200" i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8479" y="5290038"/>
            <a:ext cx="102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200K</a:t>
            </a:r>
            <a:endParaRPr lang="en-US" sz="3200" i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7279" y="5290038"/>
            <a:ext cx="102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300K</a:t>
            </a:r>
            <a:endParaRPr lang="en-US" sz="3200" i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5870" y="529003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0</a:t>
            </a:r>
            <a:endParaRPr lang="en-US" sz="3200" i="1" dirty="0">
              <a:solidFill>
                <a:prstClr val="black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013606" y="1854800"/>
            <a:ext cx="6409592" cy="897192"/>
          </a:xfrm>
          <a:custGeom>
            <a:avLst/>
            <a:gdLst>
              <a:gd name="connsiteX0" fmla="*/ 0 w 6409592"/>
              <a:gd name="connsiteY0" fmla="*/ 123469 h 897192"/>
              <a:gd name="connsiteX1" fmla="*/ 52754 w 6409592"/>
              <a:gd name="connsiteY1" fmla="*/ 79508 h 897192"/>
              <a:gd name="connsiteX2" fmla="*/ 237392 w 6409592"/>
              <a:gd name="connsiteY2" fmla="*/ 377 h 897192"/>
              <a:gd name="connsiteX3" fmla="*/ 290146 w 6409592"/>
              <a:gd name="connsiteY3" fmla="*/ 35546 h 897192"/>
              <a:gd name="connsiteX4" fmla="*/ 334107 w 6409592"/>
              <a:gd name="connsiteY4" fmla="*/ 70715 h 897192"/>
              <a:gd name="connsiteX5" fmla="*/ 378069 w 6409592"/>
              <a:gd name="connsiteY5" fmla="*/ 114677 h 897192"/>
              <a:gd name="connsiteX6" fmla="*/ 404446 w 6409592"/>
              <a:gd name="connsiteY6" fmla="*/ 123469 h 897192"/>
              <a:gd name="connsiteX7" fmla="*/ 439615 w 6409592"/>
              <a:gd name="connsiteY7" fmla="*/ 79508 h 897192"/>
              <a:gd name="connsiteX8" fmla="*/ 501161 w 6409592"/>
              <a:gd name="connsiteY8" fmla="*/ 44338 h 897192"/>
              <a:gd name="connsiteX9" fmla="*/ 527538 w 6409592"/>
              <a:gd name="connsiteY9" fmla="*/ 17962 h 897192"/>
              <a:gd name="connsiteX10" fmla="*/ 641838 w 6409592"/>
              <a:gd name="connsiteY10" fmla="*/ 132262 h 897192"/>
              <a:gd name="connsiteX11" fmla="*/ 650630 w 6409592"/>
              <a:gd name="connsiteY11" fmla="*/ 158638 h 897192"/>
              <a:gd name="connsiteX12" fmla="*/ 791307 w 6409592"/>
              <a:gd name="connsiteY12" fmla="*/ 185015 h 897192"/>
              <a:gd name="connsiteX13" fmla="*/ 817684 w 6409592"/>
              <a:gd name="connsiteY13" fmla="*/ 211392 h 897192"/>
              <a:gd name="connsiteX14" fmla="*/ 967154 w 6409592"/>
              <a:gd name="connsiteY14" fmla="*/ 123469 h 897192"/>
              <a:gd name="connsiteX15" fmla="*/ 1011115 w 6409592"/>
              <a:gd name="connsiteY15" fmla="*/ 79508 h 897192"/>
              <a:gd name="connsiteX16" fmla="*/ 1028700 w 6409592"/>
              <a:gd name="connsiteY16" fmla="*/ 105885 h 897192"/>
              <a:gd name="connsiteX17" fmla="*/ 1116623 w 6409592"/>
              <a:gd name="connsiteY17" fmla="*/ 105885 h 897192"/>
              <a:gd name="connsiteX18" fmla="*/ 1186961 w 6409592"/>
              <a:gd name="connsiteY18" fmla="*/ 185015 h 897192"/>
              <a:gd name="connsiteX19" fmla="*/ 1213338 w 6409592"/>
              <a:gd name="connsiteY19" fmla="*/ 193808 h 897192"/>
              <a:gd name="connsiteX20" fmla="*/ 1239715 w 6409592"/>
              <a:gd name="connsiteY20" fmla="*/ 211392 h 897192"/>
              <a:gd name="connsiteX21" fmla="*/ 1292469 w 6409592"/>
              <a:gd name="connsiteY21" fmla="*/ 228977 h 897192"/>
              <a:gd name="connsiteX22" fmla="*/ 1318846 w 6409592"/>
              <a:gd name="connsiteY22" fmla="*/ 193808 h 897192"/>
              <a:gd name="connsiteX23" fmla="*/ 1345223 w 6409592"/>
              <a:gd name="connsiteY23" fmla="*/ 123469 h 897192"/>
              <a:gd name="connsiteX24" fmla="*/ 1380392 w 6409592"/>
              <a:gd name="connsiteY24" fmla="*/ 114677 h 897192"/>
              <a:gd name="connsiteX25" fmla="*/ 1415561 w 6409592"/>
              <a:gd name="connsiteY25" fmla="*/ 132262 h 897192"/>
              <a:gd name="connsiteX26" fmla="*/ 1433146 w 6409592"/>
              <a:gd name="connsiteY26" fmla="*/ 176223 h 897192"/>
              <a:gd name="connsiteX27" fmla="*/ 1459523 w 6409592"/>
              <a:gd name="connsiteY27" fmla="*/ 211392 h 897192"/>
              <a:gd name="connsiteX28" fmla="*/ 1547446 w 6409592"/>
              <a:gd name="connsiteY28" fmla="*/ 185015 h 897192"/>
              <a:gd name="connsiteX29" fmla="*/ 1600200 w 6409592"/>
              <a:gd name="connsiteY29" fmla="*/ 132262 h 897192"/>
              <a:gd name="connsiteX30" fmla="*/ 1626577 w 6409592"/>
              <a:gd name="connsiteY30" fmla="*/ 141054 h 897192"/>
              <a:gd name="connsiteX31" fmla="*/ 1652954 w 6409592"/>
              <a:gd name="connsiteY31" fmla="*/ 158638 h 897192"/>
              <a:gd name="connsiteX32" fmla="*/ 1705707 w 6409592"/>
              <a:gd name="connsiteY32" fmla="*/ 105885 h 897192"/>
              <a:gd name="connsiteX33" fmla="*/ 1758461 w 6409592"/>
              <a:gd name="connsiteY33" fmla="*/ 79508 h 897192"/>
              <a:gd name="connsiteX34" fmla="*/ 1793630 w 6409592"/>
              <a:gd name="connsiteY34" fmla="*/ 88300 h 897192"/>
              <a:gd name="connsiteX35" fmla="*/ 1802423 w 6409592"/>
              <a:gd name="connsiteY35" fmla="*/ 123469 h 897192"/>
              <a:gd name="connsiteX36" fmla="*/ 1828800 w 6409592"/>
              <a:gd name="connsiteY36" fmla="*/ 141054 h 897192"/>
              <a:gd name="connsiteX37" fmla="*/ 1846384 w 6409592"/>
              <a:gd name="connsiteY37" fmla="*/ 176223 h 897192"/>
              <a:gd name="connsiteX38" fmla="*/ 1863969 w 6409592"/>
              <a:gd name="connsiteY38" fmla="*/ 308108 h 897192"/>
              <a:gd name="connsiteX39" fmla="*/ 1881554 w 6409592"/>
              <a:gd name="connsiteY39" fmla="*/ 519123 h 897192"/>
              <a:gd name="connsiteX40" fmla="*/ 1890346 w 6409592"/>
              <a:gd name="connsiteY40" fmla="*/ 554292 h 897192"/>
              <a:gd name="connsiteX41" fmla="*/ 1925515 w 6409592"/>
              <a:gd name="connsiteY41" fmla="*/ 633423 h 897192"/>
              <a:gd name="connsiteX42" fmla="*/ 1934307 w 6409592"/>
              <a:gd name="connsiteY42" fmla="*/ 668592 h 897192"/>
              <a:gd name="connsiteX43" fmla="*/ 1969477 w 6409592"/>
              <a:gd name="connsiteY43" fmla="*/ 738931 h 897192"/>
              <a:gd name="connsiteX44" fmla="*/ 2048607 w 6409592"/>
              <a:gd name="connsiteY44" fmla="*/ 694969 h 897192"/>
              <a:gd name="connsiteX45" fmla="*/ 2101361 w 6409592"/>
              <a:gd name="connsiteY45" fmla="*/ 659800 h 897192"/>
              <a:gd name="connsiteX46" fmla="*/ 2145323 w 6409592"/>
              <a:gd name="connsiteY46" fmla="*/ 712554 h 897192"/>
              <a:gd name="connsiteX47" fmla="*/ 2198077 w 6409592"/>
              <a:gd name="connsiteY47" fmla="*/ 818062 h 897192"/>
              <a:gd name="connsiteX48" fmla="*/ 2321169 w 6409592"/>
              <a:gd name="connsiteY48" fmla="*/ 703762 h 897192"/>
              <a:gd name="connsiteX49" fmla="*/ 2347546 w 6409592"/>
              <a:gd name="connsiteY49" fmla="*/ 686177 h 897192"/>
              <a:gd name="connsiteX50" fmla="*/ 2409092 w 6409592"/>
              <a:gd name="connsiteY50" fmla="*/ 756515 h 897192"/>
              <a:gd name="connsiteX51" fmla="*/ 2514600 w 6409592"/>
              <a:gd name="connsiteY51" fmla="*/ 712554 h 897192"/>
              <a:gd name="connsiteX52" fmla="*/ 2567354 w 6409592"/>
              <a:gd name="connsiteY52" fmla="*/ 774100 h 897192"/>
              <a:gd name="connsiteX53" fmla="*/ 2584938 w 6409592"/>
              <a:gd name="connsiteY53" fmla="*/ 800477 h 897192"/>
              <a:gd name="connsiteX54" fmla="*/ 2611315 w 6409592"/>
              <a:gd name="connsiteY54" fmla="*/ 809269 h 897192"/>
              <a:gd name="connsiteX55" fmla="*/ 2734407 w 6409592"/>
              <a:gd name="connsiteY55" fmla="*/ 747723 h 897192"/>
              <a:gd name="connsiteX56" fmla="*/ 2778369 w 6409592"/>
              <a:gd name="connsiteY56" fmla="*/ 730138 h 897192"/>
              <a:gd name="connsiteX57" fmla="*/ 2804746 w 6409592"/>
              <a:gd name="connsiteY57" fmla="*/ 721346 h 897192"/>
              <a:gd name="connsiteX58" fmla="*/ 2831123 w 6409592"/>
              <a:gd name="connsiteY58" fmla="*/ 703762 h 897192"/>
              <a:gd name="connsiteX59" fmla="*/ 2875084 w 6409592"/>
              <a:gd name="connsiteY59" fmla="*/ 694969 h 897192"/>
              <a:gd name="connsiteX60" fmla="*/ 2919046 w 6409592"/>
              <a:gd name="connsiteY60" fmla="*/ 677385 h 897192"/>
              <a:gd name="connsiteX61" fmla="*/ 2963007 w 6409592"/>
              <a:gd name="connsiteY61" fmla="*/ 738931 h 897192"/>
              <a:gd name="connsiteX62" fmla="*/ 3059723 w 6409592"/>
              <a:gd name="connsiteY62" fmla="*/ 765308 h 897192"/>
              <a:gd name="connsiteX63" fmla="*/ 3156438 w 6409592"/>
              <a:gd name="connsiteY63" fmla="*/ 756515 h 897192"/>
              <a:gd name="connsiteX64" fmla="*/ 3209192 w 6409592"/>
              <a:gd name="connsiteY64" fmla="*/ 747723 h 897192"/>
              <a:gd name="connsiteX65" fmla="*/ 3235569 w 6409592"/>
              <a:gd name="connsiteY65" fmla="*/ 721346 h 897192"/>
              <a:gd name="connsiteX66" fmla="*/ 3297115 w 6409592"/>
              <a:gd name="connsiteY66" fmla="*/ 756515 h 897192"/>
              <a:gd name="connsiteX67" fmla="*/ 3385038 w 6409592"/>
              <a:gd name="connsiteY67" fmla="*/ 782892 h 897192"/>
              <a:gd name="connsiteX68" fmla="*/ 3420207 w 6409592"/>
              <a:gd name="connsiteY68" fmla="*/ 765308 h 897192"/>
              <a:gd name="connsiteX69" fmla="*/ 3472961 w 6409592"/>
              <a:gd name="connsiteY69" fmla="*/ 730138 h 897192"/>
              <a:gd name="connsiteX70" fmla="*/ 3543300 w 6409592"/>
              <a:gd name="connsiteY70" fmla="*/ 756515 h 897192"/>
              <a:gd name="connsiteX71" fmla="*/ 3578469 w 6409592"/>
              <a:gd name="connsiteY71" fmla="*/ 782892 h 897192"/>
              <a:gd name="connsiteX72" fmla="*/ 3604846 w 6409592"/>
              <a:gd name="connsiteY72" fmla="*/ 809269 h 897192"/>
              <a:gd name="connsiteX73" fmla="*/ 3701561 w 6409592"/>
              <a:gd name="connsiteY73" fmla="*/ 747723 h 897192"/>
              <a:gd name="connsiteX74" fmla="*/ 3727938 w 6409592"/>
              <a:gd name="connsiteY74" fmla="*/ 730138 h 897192"/>
              <a:gd name="connsiteX75" fmla="*/ 3771900 w 6409592"/>
              <a:gd name="connsiteY75" fmla="*/ 747723 h 897192"/>
              <a:gd name="connsiteX76" fmla="*/ 3807069 w 6409592"/>
              <a:gd name="connsiteY76" fmla="*/ 774100 h 897192"/>
              <a:gd name="connsiteX77" fmla="*/ 3886200 w 6409592"/>
              <a:gd name="connsiteY77" fmla="*/ 747723 h 897192"/>
              <a:gd name="connsiteX78" fmla="*/ 3991707 w 6409592"/>
              <a:gd name="connsiteY78" fmla="*/ 730138 h 897192"/>
              <a:gd name="connsiteX79" fmla="*/ 4018084 w 6409592"/>
              <a:gd name="connsiteY79" fmla="*/ 712554 h 897192"/>
              <a:gd name="connsiteX80" fmla="*/ 4088423 w 6409592"/>
              <a:gd name="connsiteY80" fmla="*/ 826854 h 897192"/>
              <a:gd name="connsiteX81" fmla="*/ 4106007 w 6409592"/>
              <a:gd name="connsiteY81" fmla="*/ 853231 h 897192"/>
              <a:gd name="connsiteX82" fmla="*/ 4176346 w 6409592"/>
              <a:gd name="connsiteY82" fmla="*/ 835646 h 897192"/>
              <a:gd name="connsiteX83" fmla="*/ 4211515 w 6409592"/>
              <a:gd name="connsiteY83" fmla="*/ 818062 h 897192"/>
              <a:gd name="connsiteX84" fmla="*/ 4317023 w 6409592"/>
              <a:gd name="connsiteY84" fmla="*/ 791685 h 897192"/>
              <a:gd name="connsiteX85" fmla="*/ 4369777 w 6409592"/>
              <a:gd name="connsiteY85" fmla="*/ 774100 h 897192"/>
              <a:gd name="connsiteX86" fmla="*/ 4404946 w 6409592"/>
              <a:gd name="connsiteY86" fmla="*/ 791685 h 897192"/>
              <a:gd name="connsiteX87" fmla="*/ 4448907 w 6409592"/>
              <a:gd name="connsiteY87" fmla="*/ 897192 h 897192"/>
              <a:gd name="connsiteX88" fmla="*/ 4545623 w 6409592"/>
              <a:gd name="connsiteY88" fmla="*/ 818062 h 897192"/>
              <a:gd name="connsiteX89" fmla="*/ 4642338 w 6409592"/>
              <a:gd name="connsiteY89" fmla="*/ 712554 h 897192"/>
              <a:gd name="connsiteX90" fmla="*/ 4668715 w 6409592"/>
              <a:gd name="connsiteY90" fmla="*/ 703762 h 897192"/>
              <a:gd name="connsiteX91" fmla="*/ 4730261 w 6409592"/>
              <a:gd name="connsiteY91" fmla="*/ 730138 h 897192"/>
              <a:gd name="connsiteX92" fmla="*/ 4774223 w 6409592"/>
              <a:gd name="connsiteY92" fmla="*/ 756515 h 897192"/>
              <a:gd name="connsiteX93" fmla="*/ 4835769 w 6409592"/>
              <a:gd name="connsiteY93" fmla="*/ 747723 h 897192"/>
              <a:gd name="connsiteX94" fmla="*/ 4897315 w 6409592"/>
              <a:gd name="connsiteY94" fmla="*/ 791685 h 897192"/>
              <a:gd name="connsiteX95" fmla="*/ 4994030 w 6409592"/>
              <a:gd name="connsiteY95" fmla="*/ 765308 h 897192"/>
              <a:gd name="connsiteX96" fmla="*/ 5055577 w 6409592"/>
              <a:gd name="connsiteY96" fmla="*/ 809269 h 897192"/>
              <a:gd name="connsiteX97" fmla="*/ 5073161 w 6409592"/>
              <a:gd name="connsiteY97" fmla="*/ 844438 h 897192"/>
              <a:gd name="connsiteX98" fmla="*/ 5134707 w 6409592"/>
              <a:gd name="connsiteY98" fmla="*/ 826854 h 897192"/>
              <a:gd name="connsiteX99" fmla="*/ 5178669 w 6409592"/>
              <a:gd name="connsiteY99" fmla="*/ 818062 h 897192"/>
              <a:gd name="connsiteX100" fmla="*/ 5275384 w 6409592"/>
              <a:gd name="connsiteY100" fmla="*/ 782892 h 897192"/>
              <a:gd name="connsiteX101" fmla="*/ 5372100 w 6409592"/>
              <a:gd name="connsiteY101" fmla="*/ 738931 h 897192"/>
              <a:gd name="connsiteX102" fmla="*/ 5424854 w 6409592"/>
              <a:gd name="connsiteY102" fmla="*/ 809269 h 897192"/>
              <a:gd name="connsiteX103" fmla="*/ 5460023 w 6409592"/>
              <a:gd name="connsiteY103" fmla="*/ 835646 h 897192"/>
              <a:gd name="connsiteX104" fmla="*/ 5495192 w 6409592"/>
              <a:gd name="connsiteY104" fmla="*/ 818062 h 897192"/>
              <a:gd name="connsiteX105" fmla="*/ 5521569 w 6409592"/>
              <a:gd name="connsiteY105" fmla="*/ 809269 h 897192"/>
              <a:gd name="connsiteX106" fmla="*/ 5565530 w 6409592"/>
              <a:gd name="connsiteY106" fmla="*/ 774100 h 897192"/>
              <a:gd name="connsiteX107" fmla="*/ 5688623 w 6409592"/>
              <a:gd name="connsiteY107" fmla="*/ 694969 h 897192"/>
              <a:gd name="connsiteX108" fmla="*/ 5758961 w 6409592"/>
              <a:gd name="connsiteY108" fmla="*/ 747723 h 897192"/>
              <a:gd name="connsiteX109" fmla="*/ 5785338 w 6409592"/>
              <a:gd name="connsiteY109" fmla="*/ 756515 h 897192"/>
              <a:gd name="connsiteX110" fmla="*/ 5811715 w 6409592"/>
              <a:gd name="connsiteY110" fmla="*/ 730138 h 897192"/>
              <a:gd name="connsiteX111" fmla="*/ 5873261 w 6409592"/>
              <a:gd name="connsiteY111" fmla="*/ 765308 h 897192"/>
              <a:gd name="connsiteX112" fmla="*/ 5961184 w 6409592"/>
              <a:gd name="connsiteY112" fmla="*/ 826854 h 897192"/>
              <a:gd name="connsiteX113" fmla="*/ 6031523 w 6409592"/>
              <a:gd name="connsiteY113" fmla="*/ 800477 h 897192"/>
              <a:gd name="connsiteX114" fmla="*/ 6049107 w 6409592"/>
              <a:gd name="connsiteY114" fmla="*/ 774100 h 897192"/>
              <a:gd name="connsiteX115" fmla="*/ 6075484 w 6409592"/>
              <a:gd name="connsiteY115" fmla="*/ 694969 h 897192"/>
              <a:gd name="connsiteX116" fmla="*/ 6145823 w 6409592"/>
              <a:gd name="connsiteY116" fmla="*/ 668592 h 897192"/>
              <a:gd name="connsiteX117" fmla="*/ 6172200 w 6409592"/>
              <a:gd name="connsiteY117" fmla="*/ 686177 h 897192"/>
              <a:gd name="connsiteX118" fmla="*/ 6242538 w 6409592"/>
              <a:gd name="connsiteY118" fmla="*/ 721346 h 897192"/>
              <a:gd name="connsiteX119" fmla="*/ 6295292 w 6409592"/>
              <a:gd name="connsiteY119" fmla="*/ 738931 h 897192"/>
              <a:gd name="connsiteX120" fmla="*/ 6348046 w 6409592"/>
              <a:gd name="connsiteY120" fmla="*/ 765308 h 897192"/>
              <a:gd name="connsiteX121" fmla="*/ 6383215 w 6409592"/>
              <a:gd name="connsiteY121" fmla="*/ 791685 h 897192"/>
              <a:gd name="connsiteX122" fmla="*/ 6409592 w 6409592"/>
              <a:gd name="connsiteY122" fmla="*/ 809269 h 89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6409592" h="897192">
                <a:moveTo>
                  <a:pt x="0" y="123469"/>
                </a:moveTo>
                <a:cubicBezTo>
                  <a:pt x="17585" y="108815"/>
                  <a:pt x="32433" y="90045"/>
                  <a:pt x="52754" y="79508"/>
                </a:cubicBezTo>
                <a:cubicBezTo>
                  <a:pt x="112198" y="48685"/>
                  <a:pt x="171551" y="12570"/>
                  <a:pt x="237392" y="377"/>
                </a:cubicBezTo>
                <a:cubicBezTo>
                  <a:pt x="258173" y="-3471"/>
                  <a:pt x="273054" y="23116"/>
                  <a:pt x="290146" y="35546"/>
                </a:cubicBezTo>
                <a:cubicBezTo>
                  <a:pt x="305323" y="46584"/>
                  <a:pt x="320158" y="58161"/>
                  <a:pt x="334107" y="70715"/>
                </a:cubicBezTo>
                <a:cubicBezTo>
                  <a:pt x="349511" y="84579"/>
                  <a:pt x="361490" y="102243"/>
                  <a:pt x="378069" y="114677"/>
                </a:cubicBezTo>
                <a:cubicBezTo>
                  <a:pt x="385483" y="120238"/>
                  <a:pt x="395654" y="120538"/>
                  <a:pt x="404446" y="123469"/>
                </a:cubicBezTo>
                <a:cubicBezTo>
                  <a:pt x="416169" y="108815"/>
                  <a:pt x="425091" y="91391"/>
                  <a:pt x="439615" y="79508"/>
                </a:cubicBezTo>
                <a:cubicBezTo>
                  <a:pt x="457903" y="64545"/>
                  <a:pt x="481804" y="57888"/>
                  <a:pt x="501161" y="44338"/>
                </a:cubicBezTo>
                <a:cubicBezTo>
                  <a:pt x="511347" y="37208"/>
                  <a:pt x="518746" y="26754"/>
                  <a:pt x="527538" y="17962"/>
                </a:cubicBezTo>
                <a:cubicBezTo>
                  <a:pt x="597421" y="70373"/>
                  <a:pt x="598585" y="60173"/>
                  <a:pt x="641838" y="132262"/>
                </a:cubicBezTo>
                <a:cubicBezTo>
                  <a:pt x="646606" y="140209"/>
                  <a:pt x="641891" y="155554"/>
                  <a:pt x="650630" y="158638"/>
                </a:cubicBezTo>
                <a:cubicBezTo>
                  <a:pt x="695620" y="174516"/>
                  <a:pt x="744415" y="176223"/>
                  <a:pt x="791307" y="185015"/>
                </a:cubicBezTo>
                <a:cubicBezTo>
                  <a:pt x="800099" y="193807"/>
                  <a:pt x="805286" y="212346"/>
                  <a:pt x="817684" y="211392"/>
                </a:cubicBezTo>
                <a:cubicBezTo>
                  <a:pt x="875680" y="206931"/>
                  <a:pt x="928735" y="161888"/>
                  <a:pt x="967154" y="123469"/>
                </a:cubicBezTo>
                <a:cubicBezTo>
                  <a:pt x="1025769" y="64854"/>
                  <a:pt x="940776" y="126399"/>
                  <a:pt x="1011115" y="79508"/>
                </a:cubicBezTo>
                <a:cubicBezTo>
                  <a:pt x="1016977" y="88300"/>
                  <a:pt x="1023457" y="96710"/>
                  <a:pt x="1028700" y="105885"/>
                </a:cubicBezTo>
                <a:cubicBezTo>
                  <a:pt x="1061264" y="162872"/>
                  <a:pt x="1028047" y="150172"/>
                  <a:pt x="1116623" y="105885"/>
                </a:cubicBezTo>
                <a:cubicBezTo>
                  <a:pt x="1230837" y="162992"/>
                  <a:pt x="1120847" y="92454"/>
                  <a:pt x="1186961" y="185015"/>
                </a:cubicBezTo>
                <a:cubicBezTo>
                  <a:pt x="1192348" y="192557"/>
                  <a:pt x="1205048" y="189663"/>
                  <a:pt x="1213338" y="193808"/>
                </a:cubicBezTo>
                <a:cubicBezTo>
                  <a:pt x="1222789" y="198534"/>
                  <a:pt x="1230059" y="207100"/>
                  <a:pt x="1239715" y="211392"/>
                </a:cubicBezTo>
                <a:cubicBezTo>
                  <a:pt x="1256653" y="218920"/>
                  <a:pt x="1292469" y="228977"/>
                  <a:pt x="1292469" y="228977"/>
                </a:cubicBezTo>
                <a:cubicBezTo>
                  <a:pt x="1301261" y="217254"/>
                  <a:pt x="1312293" y="206915"/>
                  <a:pt x="1318846" y="193808"/>
                </a:cubicBezTo>
                <a:cubicBezTo>
                  <a:pt x="1330145" y="171209"/>
                  <a:pt x="1322962" y="142020"/>
                  <a:pt x="1345223" y="123469"/>
                </a:cubicBezTo>
                <a:cubicBezTo>
                  <a:pt x="1354506" y="115733"/>
                  <a:pt x="1368669" y="117608"/>
                  <a:pt x="1380392" y="114677"/>
                </a:cubicBezTo>
                <a:cubicBezTo>
                  <a:pt x="1392115" y="120539"/>
                  <a:pt x="1407031" y="122311"/>
                  <a:pt x="1415561" y="132262"/>
                </a:cubicBezTo>
                <a:cubicBezTo>
                  <a:pt x="1425832" y="144245"/>
                  <a:pt x="1425481" y="162427"/>
                  <a:pt x="1433146" y="176223"/>
                </a:cubicBezTo>
                <a:cubicBezTo>
                  <a:pt x="1440263" y="189033"/>
                  <a:pt x="1450731" y="199669"/>
                  <a:pt x="1459523" y="211392"/>
                </a:cubicBezTo>
                <a:cubicBezTo>
                  <a:pt x="1484971" y="206303"/>
                  <a:pt x="1525507" y="200971"/>
                  <a:pt x="1547446" y="185015"/>
                </a:cubicBezTo>
                <a:cubicBezTo>
                  <a:pt x="1567558" y="170388"/>
                  <a:pt x="1600200" y="132262"/>
                  <a:pt x="1600200" y="132262"/>
                </a:cubicBezTo>
                <a:cubicBezTo>
                  <a:pt x="1608992" y="135193"/>
                  <a:pt x="1618287" y="136909"/>
                  <a:pt x="1626577" y="141054"/>
                </a:cubicBezTo>
                <a:cubicBezTo>
                  <a:pt x="1636028" y="145780"/>
                  <a:pt x="1643298" y="162930"/>
                  <a:pt x="1652954" y="158638"/>
                </a:cubicBezTo>
                <a:cubicBezTo>
                  <a:pt x="1675679" y="148538"/>
                  <a:pt x="1685813" y="120806"/>
                  <a:pt x="1705707" y="105885"/>
                </a:cubicBezTo>
                <a:cubicBezTo>
                  <a:pt x="1721435" y="94089"/>
                  <a:pt x="1740876" y="88300"/>
                  <a:pt x="1758461" y="79508"/>
                </a:cubicBezTo>
                <a:cubicBezTo>
                  <a:pt x="1770184" y="82439"/>
                  <a:pt x="1785085" y="79756"/>
                  <a:pt x="1793630" y="88300"/>
                </a:cubicBezTo>
                <a:cubicBezTo>
                  <a:pt x="1802175" y="96844"/>
                  <a:pt x="1795720" y="113415"/>
                  <a:pt x="1802423" y="123469"/>
                </a:cubicBezTo>
                <a:cubicBezTo>
                  <a:pt x="1808285" y="132261"/>
                  <a:pt x="1820008" y="135192"/>
                  <a:pt x="1828800" y="141054"/>
                </a:cubicBezTo>
                <a:cubicBezTo>
                  <a:pt x="1834661" y="152777"/>
                  <a:pt x="1842935" y="163578"/>
                  <a:pt x="1846384" y="176223"/>
                </a:cubicBezTo>
                <a:cubicBezTo>
                  <a:pt x="1848946" y="185615"/>
                  <a:pt x="1863522" y="303341"/>
                  <a:pt x="1863969" y="308108"/>
                </a:cubicBezTo>
                <a:cubicBezTo>
                  <a:pt x="1870557" y="378382"/>
                  <a:pt x="1874035" y="448943"/>
                  <a:pt x="1881554" y="519123"/>
                </a:cubicBezTo>
                <a:cubicBezTo>
                  <a:pt x="1882841" y="531138"/>
                  <a:pt x="1886525" y="542828"/>
                  <a:pt x="1890346" y="554292"/>
                </a:cubicBezTo>
                <a:cubicBezTo>
                  <a:pt x="1901574" y="587976"/>
                  <a:pt x="1910192" y="602779"/>
                  <a:pt x="1925515" y="633423"/>
                </a:cubicBezTo>
                <a:cubicBezTo>
                  <a:pt x="1928446" y="645146"/>
                  <a:pt x="1928903" y="657784"/>
                  <a:pt x="1934307" y="668592"/>
                </a:cubicBezTo>
                <a:cubicBezTo>
                  <a:pt x="1979145" y="758270"/>
                  <a:pt x="1947885" y="652569"/>
                  <a:pt x="1969477" y="738931"/>
                </a:cubicBezTo>
                <a:cubicBezTo>
                  <a:pt x="2104191" y="700440"/>
                  <a:pt x="1987983" y="748015"/>
                  <a:pt x="2048607" y="694969"/>
                </a:cubicBezTo>
                <a:cubicBezTo>
                  <a:pt x="2064512" y="681052"/>
                  <a:pt x="2101361" y="659800"/>
                  <a:pt x="2101361" y="659800"/>
                </a:cubicBezTo>
                <a:cubicBezTo>
                  <a:pt x="2116015" y="677385"/>
                  <a:pt x="2134471" y="692400"/>
                  <a:pt x="2145323" y="712554"/>
                </a:cubicBezTo>
                <a:cubicBezTo>
                  <a:pt x="2229595" y="869059"/>
                  <a:pt x="2095457" y="689789"/>
                  <a:pt x="2198077" y="818062"/>
                </a:cubicBezTo>
                <a:cubicBezTo>
                  <a:pt x="2250650" y="765488"/>
                  <a:pt x="2259938" y="753860"/>
                  <a:pt x="2321169" y="703762"/>
                </a:cubicBezTo>
                <a:cubicBezTo>
                  <a:pt x="2329348" y="697071"/>
                  <a:pt x="2338754" y="692039"/>
                  <a:pt x="2347546" y="686177"/>
                </a:cubicBezTo>
                <a:cubicBezTo>
                  <a:pt x="2368061" y="709623"/>
                  <a:pt x="2381227" y="742582"/>
                  <a:pt x="2409092" y="756515"/>
                </a:cubicBezTo>
                <a:cubicBezTo>
                  <a:pt x="2449594" y="776766"/>
                  <a:pt x="2490335" y="731966"/>
                  <a:pt x="2514600" y="712554"/>
                </a:cubicBezTo>
                <a:cubicBezTo>
                  <a:pt x="2532185" y="733069"/>
                  <a:pt x="2550475" y="753001"/>
                  <a:pt x="2567354" y="774100"/>
                </a:cubicBezTo>
                <a:cubicBezTo>
                  <a:pt x="2573955" y="782351"/>
                  <a:pt x="2576687" y="793876"/>
                  <a:pt x="2584938" y="800477"/>
                </a:cubicBezTo>
                <a:cubicBezTo>
                  <a:pt x="2592175" y="806267"/>
                  <a:pt x="2602523" y="806338"/>
                  <a:pt x="2611315" y="809269"/>
                </a:cubicBezTo>
                <a:cubicBezTo>
                  <a:pt x="2652346" y="788754"/>
                  <a:pt x="2692949" y="767361"/>
                  <a:pt x="2734407" y="747723"/>
                </a:cubicBezTo>
                <a:cubicBezTo>
                  <a:pt x="2748671" y="740967"/>
                  <a:pt x="2763591" y="735680"/>
                  <a:pt x="2778369" y="730138"/>
                </a:cubicBezTo>
                <a:cubicBezTo>
                  <a:pt x="2787047" y="726884"/>
                  <a:pt x="2796456" y="725491"/>
                  <a:pt x="2804746" y="721346"/>
                </a:cubicBezTo>
                <a:cubicBezTo>
                  <a:pt x="2814197" y="716620"/>
                  <a:pt x="2821229" y="707472"/>
                  <a:pt x="2831123" y="703762"/>
                </a:cubicBezTo>
                <a:cubicBezTo>
                  <a:pt x="2845115" y="698515"/>
                  <a:pt x="2860770" y="699263"/>
                  <a:pt x="2875084" y="694969"/>
                </a:cubicBezTo>
                <a:cubicBezTo>
                  <a:pt x="2890201" y="690434"/>
                  <a:pt x="2904392" y="683246"/>
                  <a:pt x="2919046" y="677385"/>
                </a:cubicBezTo>
                <a:cubicBezTo>
                  <a:pt x="2925099" y="686465"/>
                  <a:pt x="2957552" y="736204"/>
                  <a:pt x="2963007" y="738931"/>
                </a:cubicBezTo>
                <a:cubicBezTo>
                  <a:pt x="2992895" y="753875"/>
                  <a:pt x="3027484" y="756516"/>
                  <a:pt x="3059723" y="765308"/>
                </a:cubicBezTo>
                <a:cubicBezTo>
                  <a:pt x="3091961" y="762377"/>
                  <a:pt x="3124288" y="760297"/>
                  <a:pt x="3156438" y="756515"/>
                </a:cubicBezTo>
                <a:cubicBezTo>
                  <a:pt x="3174143" y="754432"/>
                  <a:pt x="3192901" y="754963"/>
                  <a:pt x="3209192" y="747723"/>
                </a:cubicBezTo>
                <a:cubicBezTo>
                  <a:pt x="3220555" y="742673"/>
                  <a:pt x="3226777" y="730138"/>
                  <a:pt x="3235569" y="721346"/>
                </a:cubicBezTo>
                <a:cubicBezTo>
                  <a:pt x="3256084" y="733069"/>
                  <a:pt x="3275661" y="746613"/>
                  <a:pt x="3297115" y="756515"/>
                </a:cubicBezTo>
                <a:cubicBezTo>
                  <a:pt x="3322416" y="768192"/>
                  <a:pt x="3357257" y="775947"/>
                  <a:pt x="3385038" y="782892"/>
                </a:cubicBezTo>
                <a:cubicBezTo>
                  <a:pt x="3396761" y="777031"/>
                  <a:pt x="3408968" y="772051"/>
                  <a:pt x="3420207" y="765308"/>
                </a:cubicBezTo>
                <a:cubicBezTo>
                  <a:pt x="3438329" y="754434"/>
                  <a:pt x="3451880" y="731644"/>
                  <a:pt x="3472961" y="730138"/>
                </a:cubicBezTo>
                <a:cubicBezTo>
                  <a:pt x="3497938" y="728354"/>
                  <a:pt x="3519854" y="747723"/>
                  <a:pt x="3543300" y="756515"/>
                </a:cubicBezTo>
                <a:cubicBezTo>
                  <a:pt x="3555023" y="765307"/>
                  <a:pt x="3567343" y="773355"/>
                  <a:pt x="3578469" y="782892"/>
                </a:cubicBezTo>
                <a:cubicBezTo>
                  <a:pt x="3587910" y="790984"/>
                  <a:pt x="3592890" y="812685"/>
                  <a:pt x="3604846" y="809269"/>
                </a:cubicBezTo>
                <a:cubicBezTo>
                  <a:pt x="3641588" y="798771"/>
                  <a:pt x="3669418" y="768387"/>
                  <a:pt x="3701561" y="747723"/>
                </a:cubicBezTo>
                <a:cubicBezTo>
                  <a:pt x="3710450" y="742009"/>
                  <a:pt x="3727938" y="730138"/>
                  <a:pt x="3727938" y="730138"/>
                </a:cubicBezTo>
                <a:cubicBezTo>
                  <a:pt x="3742592" y="736000"/>
                  <a:pt x="3758103" y="740058"/>
                  <a:pt x="3771900" y="747723"/>
                </a:cubicBezTo>
                <a:cubicBezTo>
                  <a:pt x="3784710" y="754840"/>
                  <a:pt x="3792415" y="774100"/>
                  <a:pt x="3807069" y="774100"/>
                </a:cubicBezTo>
                <a:cubicBezTo>
                  <a:pt x="3834873" y="774100"/>
                  <a:pt x="3859152" y="754163"/>
                  <a:pt x="3886200" y="747723"/>
                </a:cubicBezTo>
                <a:cubicBezTo>
                  <a:pt x="3920885" y="739465"/>
                  <a:pt x="3956538" y="736000"/>
                  <a:pt x="3991707" y="730138"/>
                </a:cubicBezTo>
                <a:cubicBezTo>
                  <a:pt x="4000499" y="724277"/>
                  <a:pt x="4008633" y="707828"/>
                  <a:pt x="4018084" y="712554"/>
                </a:cubicBezTo>
                <a:cubicBezTo>
                  <a:pt x="4057217" y="732121"/>
                  <a:pt x="4071671" y="793349"/>
                  <a:pt x="4088423" y="826854"/>
                </a:cubicBezTo>
                <a:cubicBezTo>
                  <a:pt x="4093149" y="836305"/>
                  <a:pt x="4100146" y="844439"/>
                  <a:pt x="4106007" y="853231"/>
                </a:cubicBezTo>
                <a:cubicBezTo>
                  <a:pt x="4129453" y="847369"/>
                  <a:pt x="4153418" y="843289"/>
                  <a:pt x="4176346" y="835646"/>
                </a:cubicBezTo>
                <a:cubicBezTo>
                  <a:pt x="4188780" y="831501"/>
                  <a:pt x="4199005" y="821971"/>
                  <a:pt x="4211515" y="818062"/>
                </a:cubicBezTo>
                <a:cubicBezTo>
                  <a:pt x="4246117" y="807249"/>
                  <a:pt x="4282094" y="801388"/>
                  <a:pt x="4317023" y="791685"/>
                </a:cubicBezTo>
                <a:cubicBezTo>
                  <a:pt x="4334883" y="786724"/>
                  <a:pt x="4369777" y="774100"/>
                  <a:pt x="4369777" y="774100"/>
                </a:cubicBezTo>
                <a:cubicBezTo>
                  <a:pt x="4381500" y="779962"/>
                  <a:pt x="4397237" y="781085"/>
                  <a:pt x="4404946" y="791685"/>
                </a:cubicBezTo>
                <a:cubicBezTo>
                  <a:pt x="4422917" y="816395"/>
                  <a:pt x="4437718" y="863624"/>
                  <a:pt x="4448907" y="897192"/>
                </a:cubicBezTo>
                <a:cubicBezTo>
                  <a:pt x="4505457" y="868919"/>
                  <a:pt x="4484926" y="883818"/>
                  <a:pt x="4545623" y="818062"/>
                </a:cubicBezTo>
                <a:cubicBezTo>
                  <a:pt x="4582221" y="778414"/>
                  <a:pt x="4598694" y="746499"/>
                  <a:pt x="4642338" y="712554"/>
                </a:cubicBezTo>
                <a:cubicBezTo>
                  <a:pt x="4649654" y="706864"/>
                  <a:pt x="4659923" y="706693"/>
                  <a:pt x="4668715" y="703762"/>
                </a:cubicBezTo>
                <a:cubicBezTo>
                  <a:pt x="4689230" y="712554"/>
                  <a:pt x="4710297" y="720156"/>
                  <a:pt x="4730261" y="730138"/>
                </a:cubicBezTo>
                <a:cubicBezTo>
                  <a:pt x="4745546" y="737780"/>
                  <a:pt x="4757366" y="753705"/>
                  <a:pt x="4774223" y="756515"/>
                </a:cubicBezTo>
                <a:cubicBezTo>
                  <a:pt x="4794665" y="759922"/>
                  <a:pt x="4815254" y="750654"/>
                  <a:pt x="4835769" y="747723"/>
                </a:cubicBezTo>
                <a:cubicBezTo>
                  <a:pt x="4879685" y="681850"/>
                  <a:pt x="4818987" y="755534"/>
                  <a:pt x="4897315" y="791685"/>
                </a:cubicBezTo>
                <a:cubicBezTo>
                  <a:pt x="4905631" y="795523"/>
                  <a:pt x="4971957" y="772666"/>
                  <a:pt x="4994030" y="765308"/>
                </a:cubicBezTo>
                <a:cubicBezTo>
                  <a:pt x="5014546" y="779962"/>
                  <a:pt x="5037750" y="791442"/>
                  <a:pt x="5055577" y="809269"/>
                </a:cubicBezTo>
                <a:cubicBezTo>
                  <a:pt x="5064845" y="818537"/>
                  <a:pt x="5060366" y="841595"/>
                  <a:pt x="5073161" y="844438"/>
                </a:cubicBezTo>
                <a:cubicBezTo>
                  <a:pt x="5093989" y="849067"/>
                  <a:pt x="5114008" y="832029"/>
                  <a:pt x="5134707" y="826854"/>
                </a:cubicBezTo>
                <a:cubicBezTo>
                  <a:pt x="5149205" y="823230"/>
                  <a:pt x="5164015" y="820993"/>
                  <a:pt x="5178669" y="818062"/>
                </a:cubicBezTo>
                <a:cubicBezTo>
                  <a:pt x="5242583" y="754148"/>
                  <a:pt x="5208333" y="756072"/>
                  <a:pt x="5275384" y="782892"/>
                </a:cubicBezTo>
                <a:cubicBezTo>
                  <a:pt x="5292851" y="772412"/>
                  <a:pt x="5349110" y="734333"/>
                  <a:pt x="5372100" y="738931"/>
                </a:cubicBezTo>
                <a:cubicBezTo>
                  <a:pt x="5407020" y="745915"/>
                  <a:pt x="5407378" y="788881"/>
                  <a:pt x="5424854" y="809269"/>
                </a:cubicBezTo>
                <a:cubicBezTo>
                  <a:pt x="5434391" y="820395"/>
                  <a:pt x="5448300" y="826854"/>
                  <a:pt x="5460023" y="835646"/>
                </a:cubicBezTo>
                <a:cubicBezTo>
                  <a:pt x="5471746" y="829785"/>
                  <a:pt x="5483145" y="823225"/>
                  <a:pt x="5495192" y="818062"/>
                </a:cubicBezTo>
                <a:cubicBezTo>
                  <a:pt x="5503711" y="814411"/>
                  <a:pt x="5513710" y="814181"/>
                  <a:pt x="5521569" y="809269"/>
                </a:cubicBezTo>
                <a:cubicBezTo>
                  <a:pt x="5537482" y="799323"/>
                  <a:pt x="5549745" y="784248"/>
                  <a:pt x="5565530" y="774100"/>
                </a:cubicBezTo>
                <a:cubicBezTo>
                  <a:pt x="5714146" y="678561"/>
                  <a:pt x="5588086" y="775397"/>
                  <a:pt x="5688623" y="694969"/>
                </a:cubicBezTo>
                <a:cubicBezTo>
                  <a:pt x="5712069" y="712554"/>
                  <a:pt x="5734235" y="731988"/>
                  <a:pt x="5758961" y="747723"/>
                </a:cubicBezTo>
                <a:cubicBezTo>
                  <a:pt x="5766780" y="752699"/>
                  <a:pt x="5776546" y="759446"/>
                  <a:pt x="5785338" y="756515"/>
                </a:cubicBezTo>
                <a:cubicBezTo>
                  <a:pt x="5797134" y="752583"/>
                  <a:pt x="5802923" y="738930"/>
                  <a:pt x="5811715" y="730138"/>
                </a:cubicBezTo>
                <a:cubicBezTo>
                  <a:pt x="5832230" y="741861"/>
                  <a:pt x="5854532" y="750901"/>
                  <a:pt x="5873261" y="765308"/>
                </a:cubicBezTo>
                <a:cubicBezTo>
                  <a:pt x="5961802" y="833417"/>
                  <a:pt x="5888652" y="808721"/>
                  <a:pt x="5961184" y="826854"/>
                </a:cubicBezTo>
                <a:cubicBezTo>
                  <a:pt x="5984630" y="818062"/>
                  <a:pt x="6010051" y="813360"/>
                  <a:pt x="6031523" y="800477"/>
                </a:cubicBezTo>
                <a:cubicBezTo>
                  <a:pt x="6040584" y="795040"/>
                  <a:pt x="6045043" y="783854"/>
                  <a:pt x="6049107" y="774100"/>
                </a:cubicBezTo>
                <a:cubicBezTo>
                  <a:pt x="6059801" y="748435"/>
                  <a:pt x="6052350" y="710391"/>
                  <a:pt x="6075484" y="694969"/>
                </a:cubicBezTo>
                <a:cubicBezTo>
                  <a:pt x="6114296" y="669096"/>
                  <a:pt x="6091499" y="679457"/>
                  <a:pt x="6145823" y="668592"/>
                </a:cubicBezTo>
                <a:cubicBezTo>
                  <a:pt x="6154615" y="674454"/>
                  <a:pt x="6162923" y="681117"/>
                  <a:pt x="6172200" y="686177"/>
                </a:cubicBezTo>
                <a:cubicBezTo>
                  <a:pt x="6195213" y="698729"/>
                  <a:pt x="6242538" y="721346"/>
                  <a:pt x="6242538" y="721346"/>
                </a:cubicBezTo>
                <a:cubicBezTo>
                  <a:pt x="6280575" y="778401"/>
                  <a:pt x="6234149" y="726702"/>
                  <a:pt x="6295292" y="738931"/>
                </a:cubicBezTo>
                <a:cubicBezTo>
                  <a:pt x="6314570" y="742787"/>
                  <a:pt x="6331187" y="755193"/>
                  <a:pt x="6348046" y="765308"/>
                </a:cubicBezTo>
                <a:cubicBezTo>
                  <a:pt x="6360612" y="772847"/>
                  <a:pt x="6371291" y="783168"/>
                  <a:pt x="6383215" y="791685"/>
                </a:cubicBezTo>
                <a:cubicBezTo>
                  <a:pt x="6391814" y="797827"/>
                  <a:pt x="6409592" y="809269"/>
                  <a:pt x="6409592" y="809269"/>
                </a:cubicBezTo>
              </a:path>
            </a:pathLst>
          </a:cu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Cover Box"/>
          <p:cNvSpPr/>
          <p:nvPr/>
        </p:nvSpPr>
        <p:spPr>
          <a:xfrm>
            <a:off x="3815862" y="1418391"/>
            <a:ext cx="5099537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22398" y="5257800"/>
            <a:ext cx="64008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51198" y="1600200"/>
            <a:ext cx="0" cy="36576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Insert Box"/>
          <p:cNvSpPr/>
          <p:nvPr/>
        </p:nvSpPr>
        <p:spPr>
          <a:xfrm>
            <a:off x="2743200" y="1143000"/>
            <a:ext cx="6705600" cy="4439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17734" y="1291201"/>
            <a:ext cx="2250745" cy="19737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Time Plot"/>
          <p:cNvGrpSpPr/>
          <p:nvPr/>
        </p:nvGrpSpPr>
        <p:grpSpPr>
          <a:xfrm>
            <a:off x="3211185" y="1291201"/>
            <a:ext cx="1992129" cy="1973699"/>
            <a:chOff x="4096124" y="1340372"/>
            <a:chExt cx="2229013" cy="1973699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4341538" y="1500035"/>
              <a:ext cx="0" cy="131570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196358" y="2790850"/>
              <a:ext cx="626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/>
                <a:t>f</a:t>
              </a:r>
              <a:r>
                <a:rPr lang="en-US" sz="2800" baseline="-25000" dirty="0" err="1" smtClean="0"/>
                <a:t>o</a:t>
              </a:r>
              <a:endParaRPr lang="en-US" sz="2800" baseline="-250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H="1" flipV="1">
              <a:off x="4096124" y="1471523"/>
              <a:ext cx="0" cy="134421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096124" y="2815739"/>
              <a:ext cx="2002731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271916" y="2790851"/>
              <a:ext cx="10532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freq.</a:t>
              </a:r>
              <a:endParaRPr lang="en-US" sz="2800" i="1" dirty="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194002" y="1500035"/>
              <a:ext cx="1829563" cy="1026477"/>
            </a:xfrm>
            <a:custGeom>
              <a:avLst/>
              <a:gdLst>
                <a:gd name="connsiteX0" fmla="*/ 0 w 5012012"/>
                <a:gd name="connsiteY0" fmla="*/ 0 h 2811992"/>
                <a:gd name="connsiteX1" fmla="*/ 2007555 w 5012012"/>
                <a:gd name="connsiteY1" fmla="*/ 2344439 h 2811992"/>
                <a:gd name="connsiteX2" fmla="*/ 5012012 w 5012012"/>
                <a:gd name="connsiteY2" fmla="*/ 2811952 h 28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2012" h="2811992">
                  <a:moveTo>
                    <a:pt x="0" y="0"/>
                  </a:moveTo>
                  <a:cubicBezTo>
                    <a:pt x="586110" y="937890"/>
                    <a:pt x="1172220" y="1875780"/>
                    <a:pt x="2007555" y="2344439"/>
                  </a:cubicBezTo>
                  <a:cubicBezTo>
                    <a:pt x="2842890" y="2813098"/>
                    <a:pt x="3927451" y="2812525"/>
                    <a:pt x="5012012" y="2811952"/>
                  </a:cubicBezTo>
                </a:path>
              </a:pathLst>
            </a:custGeom>
            <a:noFill/>
            <a:ln w="762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62717" y="1340372"/>
              <a:ext cx="1110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</a:rPr>
                <a:t>time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256392" y="1632415"/>
              <a:ext cx="170291" cy="1702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Power Plot"/>
          <p:cNvGrpSpPr/>
          <p:nvPr/>
        </p:nvGrpSpPr>
        <p:grpSpPr>
          <a:xfrm>
            <a:off x="3211183" y="3515427"/>
            <a:ext cx="1992130" cy="1842548"/>
            <a:chOff x="4096124" y="3276600"/>
            <a:chExt cx="2229014" cy="184254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341538" y="3305112"/>
              <a:ext cx="0" cy="131570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4196357" y="4595927"/>
              <a:ext cx="509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/>
                <a:t>f</a:t>
              </a:r>
              <a:r>
                <a:rPr lang="en-US" sz="2800" baseline="-25000" dirty="0" err="1" smtClean="0"/>
                <a:t>o</a:t>
              </a:r>
              <a:endParaRPr lang="en-US" sz="2800" baseline="-25000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 flipV="1">
              <a:off x="4096124" y="3276600"/>
              <a:ext cx="0" cy="134421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4096124" y="4620816"/>
              <a:ext cx="2002731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271916" y="4595928"/>
              <a:ext cx="10532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freq.</a:t>
              </a:r>
              <a:endParaRPr lang="en-US" sz="2800" i="1" dirty="0"/>
            </a:p>
          </p:txBody>
        </p:sp>
        <p:sp>
          <p:nvSpPr>
            <p:cNvPr id="83" name="Freeform 82"/>
            <p:cNvSpPr/>
            <p:nvPr/>
          </p:nvSpPr>
          <p:spPr>
            <a:xfrm flipV="1">
              <a:off x="4194002" y="3305112"/>
              <a:ext cx="1829563" cy="1026477"/>
            </a:xfrm>
            <a:custGeom>
              <a:avLst/>
              <a:gdLst>
                <a:gd name="connsiteX0" fmla="*/ 0 w 5012012"/>
                <a:gd name="connsiteY0" fmla="*/ 0 h 2811992"/>
                <a:gd name="connsiteX1" fmla="*/ 2007555 w 5012012"/>
                <a:gd name="connsiteY1" fmla="*/ 2344439 h 2811992"/>
                <a:gd name="connsiteX2" fmla="*/ 5012012 w 5012012"/>
                <a:gd name="connsiteY2" fmla="*/ 2811952 h 28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2012" h="2811992">
                  <a:moveTo>
                    <a:pt x="0" y="0"/>
                  </a:moveTo>
                  <a:cubicBezTo>
                    <a:pt x="586110" y="937890"/>
                    <a:pt x="1172220" y="1875780"/>
                    <a:pt x="2007555" y="2344439"/>
                  </a:cubicBezTo>
                  <a:cubicBezTo>
                    <a:pt x="2842890" y="2813098"/>
                    <a:pt x="3927451" y="2812525"/>
                    <a:pt x="5012012" y="2811952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338366" y="3896563"/>
              <a:ext cx="1398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power</a:t>
              </a:r>
              <a:endParaRPr lang="en-US" sz="2800" i="1" dirty="0">
                <a:solidFill>
                  <a:srgbClr val="C00000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256392" y="4050146"/>
              <a:ext cx="170291" cy="17029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2013606" y="4136807"/>
            <a:ext cx="5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800" baseline="-25000" dirty="0" err="1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endParaRPr lang="en-US" sz="280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Energy Plot"/>
          <p:cNvGrpSpPr/>
          <p:nvPr/>
        </p:nvGrpSpPr>
        <p:grpSpPr>
          <a:xfrm>
            <a:off x="6889253" y="2467923"/>
            <a:ext cx="2232033" cy="1869721"/>
            <a:chOff x="6799446" y="2467923"/>
            <a:chExt cx="2232033" cy="1869721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7705539" y="2523608"/>
              <a:ext cx="0" cy="131570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044860" y="2523608"/>
              <a:ext cx="0" cy="131570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899680" y="3814423"/>
              <a:ext cx="666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/>
                <a:t>f</a:t>
              </a:r>
              <a:r>
                <a:rPr lang="en-US" sz="2800" baseline="-25000" dirty="0" err="1" smtClean="0"/>
                <a:t>o</a:t>
              </a:r>
              <a:endParaRPr lang="en-US" sz="2800" baseline="-25000" dirty="0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 flipV="1">
              <a:off x="6799446" y="2495096"/>
              <a:ext cx="0" cy="134421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799446" y="3839312"/>
              <a:ext cx="1717599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8153400" y="3814424"/>
              <a:ext cx="878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freq.</a:t>
              </a:r>
              <a:endParaRPr lang="en-US" sz="2800" i="1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6959714" y="2729533"/>
              <a:ext cx="170291" cy="17029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959714" y="2674390"/>
              <a:ext cx="1557331" cy="764544"/>
            </a:xfrm>
            <a:custGeom>
              <a:avLst/>
              <a:gdLst>
                <a:gd name="connsiteX0" fmla="*/ 0 w 5025763"/>
                <a:gd name="connsiteY0" fmla="*/ 0 h 2756965"/>
                <a:gd name="connsiteX1" fmla="*/ 1512542 w 5025763"/>
                <a:gd name="connsiteY1" fmla="*/ 2447567 h 2756965"/>
                <a:gd name="connsiteX2" fmla="*/ 3341342 w 5025763"/>
                <a:gd name="connsiteY2" fmla="*/ 2454442 h 2756965"/>
                <a:gd name="connsiteX3" fmla="*/ 5025763 w 5025763"/>
                <a:gd name="connsiteY3" fmla="*/ 6875 h 275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5763" h="2756965">
                  <a:moveTo>
                    <a:pt x="0" y="0"/>
                  </a:moveTo>
                  <a:cubicBezTo>
                    <a:pt x="477826" y="1019246"/>
                    <a:pt x="955652" y="2038493"/>
                    <a:pt x="1512542" y="2447567"/>
                  </a:cubicBezTo>
                  <a:cubicBezTo>
                    <a:pt x="2069432" y="2856641"/>
                    <a:pt x="2755805" y="2861224"/>
                    <a:pt x="3341342" y="2454442"/>
                  </a:cubicBezTo>
                  <a:cubicBezTo>
                    <a:pt x="3926879" y="2047660"/>
                    <a:pt x="4476321" y="1027267"/>
                    <a:pt x="5025763" y="6875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620394" y="3358140"/>
              <a:ext cx="170291" cy="17029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66282" y="3814423"/>
              <a:ext cx="699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/>
                <a:t>f</a:t>
              </a:r>
              <a:r>
                <a:rPr lang="en-US" sz="2800" baseline="-25000" dirty="0" err="1" smtClean="0"/>
                <a:t>opt</a:t>
              </a:r>
              <a:endParaRPr lang="en-US" sz="2800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09457" y="2467923"/>
              <a:ext cx="1257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6600"/>
                  </a:solidFill>
                </a:rPr>
                <a:t>energy</a:t>
              </a:r>
              <a:endParaRPr lang="en-US" sz="2800" i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76212" y="1142525"/>
            <a:ext cx="179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our work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6" name="Multiply Group"/>
          <p:cNvGrpSpPr/>
          <p:nvPr/>
        </p:nvGrpSpPr>
        <p:grpSpPr>
          <a:xfrm>
            <a:off x="5234819" y="2648025"/>
            <a:ext cx="1461038" cy="1163285"/>
            <a:chOff x="5234819" y="2648025"/>
            <a:chExt cx="1461038" cy="1163285"/>
          </a:xfrm>
        </p:grpSpPr>
        <p:sp>
          <p:nvSpPr>
            <p:cNvPr id="14" name="Oval 13"/>
            <p:cNvSpPr/>
            <p:nvPr/>
          </p:nvSpPr>
          <p:spPr>
            <a:xfrm>
              <a:off x="5580539" y="2899824"/>
              <a:ext cx="649478" cy="649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×</a:t>
              </a:r>
              <a:endParaRPr lang="en-US" sz="4400" dirty="0"/>
            </a:p>
          </p:txBody>
        </p:sp>
        <p:sp>
          <p:nvSpPr>
            <p:cNvPr id="15" name="Right Arrow 14"/>
            <p:cNvSpPr/>
            <p:nvPr/>
          </p:nvSpPr>
          <p:spPr>
            <a:xfrm rot="2700000">
              <a:off x="5239239" y="2643605"/>
              <a:ext cx="340237" cy="34907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dk1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6355620" y="3050024"/>
              <a:ext cx="340237" cy="34907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dk1"/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 rot="18900000">
              <a:off x="5236178" y="3462232"/>
              <a:ext cx="340237" cy="34907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7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20677 -0.001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00116 L 0.27813 -0.0011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02" grpId="0" animBg="1"/>
      <p:bldP spid="102" grpId="1" animBg="1"/>
      <p:bldP spid="7" grpId="0" animBg="1"/>
      <p:bldP spid="7" grpId="1" animBg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ghlight Box 2"/>
          <p:cNvSpPr/>
          <p:nvPr/>
        </p:nvSpPr>
        <p:spPr>
          <a:xfrm>
            <a:off x="2052564" y="3810000"/>
            <a:ext cx="6100835" cy="2362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ghlight Box 1"/>
          <p:cNvSpPr/>
          <p:nvPr/>
        </p:nvSpPr>
        <p:spPr>
          <a:xfrm>
            <a:off x="2045219" y="2743200"/>
            <a:ext cx="6108181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853" y="1752600"/>
            <a:ext cx="6400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Intro to performance prediction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realistic memory systems?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Variable memory latency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Prefetching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6</a:t>
            </a:fld>
            <a:endParaRPr lang="en-US"/>
          </a:p>
        </p:txBody>
      </p:sp>
      <p:sp>
        <p:nvSpPr>
          <p:cNvPr id="11" name="Check 1"/>
          <p:cNvSpPr txBox="1"/>
          <p:nvPr/>
        </p:nvSpPr>
        <p:spPr>
          <a:xfrm>
            <a:off x="1402339" y="152399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8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641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hip Domain"/>
          <p:cNvGrpSpPr/>
          <p:nvPr/>
        </p:nvGrpSpPr>
        <p:grpSpPr>
          <a:xfrm>
            <a:off x="1295400" y="1125231"/>
            <a:ext cx="5638800" cy="3494459"/>
            <a:chOff x="594935" y="1105755"/>
            <a:chExt cx="6807495" cy="42187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630" y="2514601"/>
              <a:ext cx="4876800" cy="2047875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594935" y="1105755"/>
              <a:ext cx="6807495" cy="4218719"/>
              <a:chOff x="594935" y="1105755"/>
              <a:chExt cx="6807495" cy="421871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63630" y="2133602"/>
                <a:ext cx="5638800" cy="2799273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5400000">
                <a:off x="1687430" y="3947039"/>
                <a:ext cx="381000" cy="228600"/>
              </a:xfrm>
              <a:prstGeom prst="triangle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981201" y="1923909"/>
                <a:ext cx="0" cy="2286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763630" y="1905002"/>
                <a:ext cx="435142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981201" y="4932875"/>
                <a:ext cx="0" cy="22860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1763630" y="5172074"/>
                <a:ext cx="435142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839829" y="5248274"/>
                <a:ext cx="282741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1927058" y="5324474"/>
                <a:ext cx="116807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 flipH="1">
                <a:off x="594935" y="3792846"/>
                <a:ext cx="914399" cy="536264"/>
              </a:xfrm>
              <a:custGeom>
                <a:avLst/>
                <a:gdLst>
                  <a:gd name="connsiteX0" fmla="*/ 0 w 1155032"/>
                  <a:gd name="connsiteY0" fmla="*/ 0 h 536264"/>
                  <a:gd name="connsiteX1" fmla="*/ 144379 w 1155032"/>
                  <a:gd name="connsiteY1" fmla="*/ 0 h 536264"/>
                  <a:gd name="connsiteX2" fmla="*/ 144379 w 1155032"/>
                  <a:gd name="connsiteY2" fmla="*/ 536264 h 536264"/>
                  <a:gd name="connsiteX3" fmla="*/ 309384 w 1155032"/>
                  <a:gd name="connsiteY3" fmla="*/ 536264 h 536264"/>
                  <a:gd name="connsiteX4" fmla="*/ 309384 w 1155032"/>
                  <a:gd name="connsiteY4" fmla="*/ 0 h 536264"/>
                  <a:gd name="connsiteX5" fmla="*/ 460638 w 1155032"/>
                  <a:gd name="connsiteY5" fmla="*/ 0 h 536264"/>
                  <a:gd name="connsiteX6" fmla="*/ 460638 w 1155032"/>
                  <a:gd name="connsiteY6" fmla="*/ 536264 h 536264"/>
                  <a:gd name="connsiteX7" fmla="*/ 598142 w 1155032"/>
                  <a:gd name="connsiteY7" fmla="*/ 536264 h 536264"/>
                  <a:gd name="connsiteX8" fmla="*/ 598142 w 1155032"/>
                  <a:gd name="connsiteY8" fmla="*/ 0 h 536264"/>
                  <a:gd name="connsiteX9" fmla="*/ 756271 w 1155032"/>
                  <a:gd name="connsiteY9" fmla="*/ 0 h 536264"/>
                  <a:gd name="connsiteX10" fmla="*/ 756271 w 1155032"/>
                  <a:gd name="connsiteY10" fmla="*/ 536264 h 536264"/>
                  <a:gd name="connsiteX11" fmla="*/ 900650 w 1155032"/>
                  <a:gd name="connsiteY11" fmla="*/ 536264 h 536264"/>
                  <a:gd name="connsiteX12" fmla="*/ 900650 w 1155032"/>
                  <a:gd name="connsiteY12" fmla="*/ 0 h 536264"/>
                  <a:gd name="connsiteX13" fmla="*/ 1058779 w 1155032"/>
                  <a:gd name="connsiteY13" fmla="*/ 0 h 536264"/>
                  <a:gd name="connsiteX14" fmla="*/ 1058779 w 1155032"/>
                  <a:gd name="connsiteY14" fmla="*/ 536264 h 536264"/>
                  <a:gd name="connsiteX15" fmla="*/ 1155032 w 1155032"/>
                  <a:gd name="connsiteY15" fmla="*/ 536264 h 53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5032" h="536264">
                    <a:moveTo>
                      <a:pt x="0" y="0"/>
                    </a:moveTo>
                    <a:lnTo>
                      <a:pt x="144379" y="0"/>
                    </a:lnTo>
                    <a:lnTo>
                      <a:pt x="144379" y="536264"/>
                    </a:lnTo>
                    <a:lnTo>
                      <a:pt x="309384" y="536264"/>
                    </a:lnTo>
                    <a:lnTo>
                      <a:pt x="309384" y="0"/>
                    </a:lnTo>
                    <a:lnTo>
                      <a:pt x="460638" y="0"/>
                    </a:lnTo>
                    <a:lnTo>
                      <a:pt x="460638" y="536264"/>
                    </a:lnTo>
                    <a:lnTo>
                      <a:pt x="598142" y="536264"/>
                    </a:lnTo>
                    <a:lnTo>
                      <a:pt x="598142" y="0"/>
                    </a:lnTo>
                    <a:lnTo>
                      <a:pt x="756271" y="0"/>
                    </a:lnTo>
                    <a:lnTo>
                      <a:pt x="756271" y="536264"/>
                    </a:lnTo>
                    <a:lnTo>
                      <a:pt x="900650" y="536264"/>
                    </a:lnTo>
                    <a:lnTo>
                      <a:pt x="900650" y="0"/>
                    </a:lnTo>
                    <a:lnTo>
                      <a:pt x="1058779" y="0"/>
                    </a:lnTo>
                    <a:lnTo>
                      <a:pt x="1058779" y="536264"/>
                    </a:lnTo>
                    <a:lnTo>
                      <a:pt x="1155032" y="536264"/>
                    </a:lnTo>
                  </a:path>
                </a:pathLst>
              </a:cu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21994" y="1105755"/>
                <a:ext cx="705945" cy="92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/>
                  <a:t>V</a:t>
                </a:r>
                <a:endParaRPr lang="en-US" sz="4400" baseline="-5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74040" y="4251840"/>
                <a:ext cx="606848" cy="92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/>
                  <a:t>f</a:t>
                </a:r>
                <a:endParaRPr lang="en-US" sz="4400" i="1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1480889" y="4060978"/>
                <a:ext cx="282741" cy="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DRAM"/>
          <p:cNvGrpSpPr/>
          <p:nvPr/>
        </p:nvGrpSpPr>
        <p:grpSpPr>
          <a:xfrm>
            <a:off x="2416095" y="4514779"/>
            <a:ext cx="4355153" cy="1694096"/>
            <a:chOff x="1877930" y="4103158"/>
            <a:chExt cx="5412105" cy="2105237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877930" y="4876800"/>
              <a:ext cx="5412105" cy="1331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Up-Down Arrow 12"/>
            <p:cNvSpPr/>
            <p:nvPr/>
          </p:nvSpPr>
          <p:spPr>
            <a:xfrm>
              <a:off x="4278230" y="4103158"/>
              <a:ext cx="609600" cy="621241"/>
            </a:xfrm>
            <a:prstGeom prst="upDownArrow">
              <a:avLst>
                <a:gd name="adj1" fmla="val 57518"/>
                <a:gd name="adj2" fmla="val 30827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Why Realistic Memory System?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962400" cy="4525963"/>
          </a:xfrm>
        </p:spPr>
        <p:txBody>
          <a:bodyPr>
            <a:norm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Stall time</a:t>
            </a:r>
          </a:p>
          <a:p>
            <a:endParaRPr lang="en-US" sz="2800" dirty="0" smtClean="0"/>
          </a:p>
          <a:p>
            <a:r>
              <a:rPr lang="en-US" sz="2800" dirty="0" smtClean="0"/>
              <a:t>Leading loads (2010)</a:t>
            </a:r>
          </a:p>
          <a:p>
            <a:pPr marL="457200" lvl="1" indent="0">
              <a:buNone/>
            </a:pPr>
            <a:r>
              <a:rPr lang="en-US" dirty="0" smtClean="0"/>
              <a:t>  S. </a:t>
            </a:r>
            <a:r>
              <a:rPr lang="en-US" dirty="0" err="1" smtClean="0"/>
              <a:t>Eyerman</a:t>
            </a:r>
            <a:r>
              <a:rPr lang="en-US" dirty="0" smtClean="0"/>
              <a:t> et al.</a:t>
            </a:r>
          </a:p>
          <a:p>
            <a:pPr marL="457200" lvl="1" indent="0">
              <a:buNone/>
            </a:pPr>
            <a:r>
              <a:rPr lang="pt-BR" dirty="0" smtClean="0"/>
              <a:t>  G</a:t>
            </a:r>
            <a:r>
              <a:rPr lang="pt-BR" dirty="0"/>
              <a:t>. </a:t>
            </a:r>
            <a:r>
              <a:rPr lang="pt-BR" dirty="0" smtClean="0"/>
              <a:t>Keramidas et al.</a:t>
            </a:r>
          </a:p>
          <a:p>
            <a:pPr marL="457200" lvl="1" indent="0">
              <a:buNone/>
            </a:pPr>
            <a:r>
              <a:rPr lang="pt-BR" dirty="0" smtClean="0"/>
              <a:t>  B. Rountree</a:t>
            </a:r>
          </a:p>
          <a:p>
            <a:endParaRPr lang="en-US" dirty="0"/>
          </a:p>
        </p:txBody>
      </p:sp>
      <p:grpSp>
        <p:nvGrpSpPr>
          <p:cNvPr id="6" name="Constant access latency"/>
          <p:cNvGrpSpPr/>
          <p:nvPr/>
        </p:nvGrpSpPr>
        <p:grpSpPr>
          <a:xfrm>
            <a:off x="3581400" y="2093626"/>
            <a:ext cx="5334000" cy="3352800"/>
            <a:chOff x="3581400" y="2093626"/>
            <a:chExt cx="5334000" cy="3352800"/>
          </a:xfrm>
        </p:grpSpPr>
        <p:sp>
          <p:nvSpPr>
            <p:cNvPr id="4" name="Right Brace 3"/>
            <p:cNvSpPr/>
            <p:nvPr/>
          </p:nvSpPr>
          <p:spPr>
            <a:xfrm>
              <a:off x="3581400" y="2093626"/>
              <a:ext cx="990600" cy="3352800"/>
            </a:xfrm>
            <a:prstGeom prst="rightBrace">
              <a:avLst>
                <a:gd name="adj1" fmla="val 46164"/>
                <a:gd name="adj2" fmla="val 50000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800600" y="2895600"/>
              <a:ext cx="4114800" cy="16152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Evaluated with</a:t>
              </a:r>
              <a:br>
                <a:rPr lang="en-US" dirty="0" smtClean="0"/>
              </a:br>
              <a:r>
                <a:rPr lang="en-US" b="1" dirty="0" smtClean="0"/>
                <a:t>constant access latency </a:t>
              </a:r>
              <a:r>
                <a:rPr lang="en-US" dirty="0" smtClean="0"/>
                <a:t>memory system</a:t>
              </a:r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</a:t>
            </a:r>
            <a:endParaRPr lang="en-US" dirty="0"/>
          </a:p>
        </p:txBody>
      </p:sp>
      <p:graphicFrame>
        <p:nvGraphicFramePr>
          <p:cNvPr id="12" name="Results Plo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609088"/>
              </p:ext>
            </p:extLst>
          </p:nvPr>
        </p:nvGraphicFramePr>
        <p:xfrm>
          <a:off x="2438400" y="1600201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ver Box"/>
          <p:cNvSpPr/>
          <p:nvPr/>
        </p:nvSpPr>
        <p:spPr>
          <a:xfrm>
            <a:off x="6019800" y="1524000"/>
            <a:ext cx="37338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52400" y="6019800"/>
            <a:ext cx="8536631" cy="849086"/>
            <a:chOff x="-152400" y="6019800"/>
            <a:chExt cx="8536631" cy="849086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6161000"/>
              <a:ext cx="8155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Gmean</a:t>
              </a:r>
              <a:r>
                <a:rPr lang="en-US" sz="2000" dirty="0" smtClean="0"/>
                <a:t> of relative savings for 13 memory-intensive SPEC 2006 benchmarks.</a:t>
              </a:r>
              <a:br>
                <a:rPr lang="en-US" sz="2000" dirty="0" smtClean="0"/>
              </a:br>
              <a:r>
                <a:rPr lang="en-US" sz="2000" dirty="0" smtClean="0"/>
                <a:t>Baseline: most energy-efficient static frequency for SPEC 2006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52400" y="60198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*</a:t>
              </a:r>
              <a:endParaRPr lang="en-US" sz="40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00FE-21D2-44F3-AB16-C48296A7AC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8189E-8 L -0.11666 -2.08189E-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37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6 -2.08189E-8 L -0.25 -2.08189E-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3.33333E-6 L 0.35434 0.0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49519</TotalTime>
  <Words>603</Words>
  <Application>Microsoft Office PowerPoint</Application>
  <PresentationFormat>On-screen Show (4:3)</PresentationFormat>
  <Paragraphs>348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Dynamic Voltage/Frequency Scaling</vt:lpstr>
      <vt:lpstr>Impact of Frequency Scaling</vt:lpstr>
      <vt:lpstr>Impact of Frequency Scaling</vt:lpstr>
      <vt:lpstr>Prediction Overview</vt:lpstr>
      <vt:lpstr>Outline</vt:lpstr>
      <vt:lpstr>Why Realistic Memory System?</vt:lpstr>
      <vt:lpstr>Prior Work</vt:lpstr>
      <vt:lpstr>Energy Savings</vt:lpstr>
      <vt:lpstr>Energy Savings</vt:lpstr>
      <vt:lpstr>Outline</vt:lpstr>
      <vt:lpstr>Execution Example</vt:lpstr>
      <vt:lpstr>T = Tmemory + Tcompute</vt:lpstr>
      <vt:lpstr>Linear Model</vt:lpstr>
      <vt:lpstr>Measuring Tmemory</vt:lpstr>
      <vt:lpstr>Measuring Tmemory</vt:lpstr>
      <vt:lpstr>Causes of Request Dependences</vt:lpstr>
      <vt:lpstr>Measuring Tmemory</vt:lpstr>
      <vt:lpstr>Critical Path Algorithm</vt:lpstr>
      <vt:lpstr>Linear Model</vt:lpstr>
      <vt:lpstr>Linear Model</vt:lpstr>
      <vt:lpstr>Critical Path: Variable Access Latency</vt:lpstr>
      <vt:lpstr>Leading Loads</vt:lpstr>
      <vt:lpstr>Leading Loads</vt:lpstr>
      <vt:lpstr>Energy Savings</vt:lpstr>
      <vt:lpstr>Outline</vt:lpstr>
      <vt:lpstr>Streaming Workload</vt:lpstr>
      <vt:lpstr>Limited Bandwidth Model</vt:lpstr>
      <vt:lpstr>Energy Savings</vt:lpstr>
      <vt:lpstr>Recap</vt:lpstr>
      <vt:lpstr>Final Thought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Performance Impact of DVFS for Realistic Memory Systems</dc:title>
  <dc:creator>Rustam Miftakhutdinov</dc:creator>
  <cp:lastModifiedBy>Rustam Miftakhutdinov</cp:lastModifiedBy>
  <cp:revision>379</cp:revision>
  <dcterms:created xsi:type="dcterms:W3CDTF">2012-09-10T17:56:02Z</dcterms:created>
  <dcterms:modified xsi:type="dcterms:W3CDTF">2012-12-05T19:52:32Z</dcterms:modified>
</cp:coreProperties>
</file>