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notesSlides/notesSlide34.xml" ContentType="application/vnd.openxmlformats-officedocument.presentationml.notesSlide+xml"/>
  <Override PartName="/ppt/charts/chart10.xml" ContentType="application/vnd.openxmlformats-officedocument.drawingml.chart+xml"/>
  <Override PartName="/ppt/notesSlides/notesSlide35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37"/>
  </p:notesMasterIdLst>
  <p:handoutMasterIdLst>
    <p:handoutMasterId r:id="rId38"/>
  </p:handoutMasterIdLst>
  <p:sldIdLst>
    <p:sldId id="524" r:id="rId2"/>
    <p:sldId id="525" r:id="rId3"/>
    <p:sldId id="361" r:id="rId4"/>
    <p:sldId id="515" r:id="rId5"/>
    <p:sldId id="531" r:id="rId6"/>
    <p:sldId id="363" r:id="rId7"/>
    <p:sldId id="364" r:id="rId8"/>
    <p:sldId id="526" r:id="rId9"/>
    <p:sldId id="528" r:id="rId10"/>
    <p:sldId id="331" r:id="rId11"/>
    <p:sldId id="518" r:id="rId12"/>
    <p:sldId id="330" r:id="rId13"/>
    <p:sldId id="535" r:id="rId14"/>
    <p:sldId id="521" r:id="rId15"/>
    <p:sldId id="519" r:id="rId16"/>
    <p:sldId id="334" r:id="rId17"/>
    <p:sldId id="533" r:id="rId18"/>
    <p:sldId id="534" r:id="rId19"/>
    <p:sldId id="335" r:id="rId20"/>
    <p:sldId id="522" r:id="rId21"/>
    <p:sldId id="356" r:id="rId22"/>
    <p:sldId id="347" r:id="rId23"/>
    <p:sldId id="337" r:id="rId24"/>
    <p:sldId id="338" r:id="rId25"/>
    <p:sldId id="339" r:id="rId26"/>
    <p:sldId id="340" r:id="rId27"/>
    <p:sldId id="530" r:id="rId28"/>
    <p:sldId id="341" r:id="rId29"/>
    <p:sldId id="527" r:id="rId30"/>
    <p:sldId id="350" r:id="rId31"/>
    <p:sldId id="342" r:id="rId32"/>
    <p:sldId id="343" r:id="rId33"/>
    <p:sldId id="344" r:id="rId34"/>
    <p:sldId id="345" r:id="rId35"/>
    <p:sldId id="346" r:id="rId36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67877"/>
    <a:srgbClr val="010000"/>
    <a:srgbClr val="091332"/>
    <a:srgbClr val="001A49"/>
    <a:srgbClr val="081025"/>
    <a:srgbClr val="FFFFFF"/>
    <a:srgbClr val="080D29"/>
    <a:srgbClr val="001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 autoAdjust="0"/>
    <p:restoredTop sz="80284" autoAdjust="0"/>
  </p:normalViewPr>
  <p:slideViewPr>
    <p:cSldViewPr snapToGrid="0" snapToObjects="1">
      <p:cViewPr varScale="1">
        <p:scale>
          <a:sx n="38" d="100"/>
          <a:sy n="38" d="100"/>
        </p:scale>
        <p:origin x="-1764" y="-120"/>
      </p:cViewPr>
      <p:guideLst>
        <p:guide orient="horz" pos="5856"/>
        <p:guide pos="4096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Lis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Lis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Li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Li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Li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Li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_qtra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Lis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Lis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Lis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Google%20Drive\SLICC%20Poster%20&amp;%20Presentation\ExperimentsLi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'3-Commonality'!$Q$121</c:f>
              <c:strCache>
                <c:ptCount val="1"/>
                <c:pt idx="0">
                  <c:v>All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'3-Commonality'!$Q$122:$Q$124</c:f>
              <c:numCache>
                <c:formatCode>General</c:formatCode>
                <c:ptCount val="3"/>
                <c:pt idx="0">
                  <c:v>2233</c:v>
                </c:pt>
                <c:pt idx="1">
                  <c:v>6931840</c:v>
                </c:pt>
                <c:pt idx="2">
                  <c:v>32264594</c:v>
                </c:pt>
              </c:numCache>
            </c:numRef>
          </c:val>
        </c:ser>
        <c:ser>
          <c:idx val="1"/>
          <c:order val="1"/>
          <c:tx>
            <c:strRef>
              <c:f>'3-Commonality'!$P$123</c:f>
              <c:strCache>
                <c:ptCount val="1"/>
                <c:pt idx="0">
                  <c:v>Few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'3-Commonality'!$Q$123</c:f>
              <c:numCache>
                <c:formatCode>General</c:formatCode>
                <c:ptCount val="1"/>
                <c:pt idx="0">
                  <c:v>6931840</c:v>
                </c:pt>
              </c:numCache>
            </c:numRef>
          </c:val>
        </c:ser>
        <c:ser>
          <c:idx val="2"/>
          <c:order val="2"/>
          <c:tx>
            <c:strRef>
              <c:f>'3-Commonality'!$P$124</c:f>
              <c:strCache>
                <c:ptCount val="1"/>
                <c:pt idx="0">
                  <c:v>Most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'3-Commonality'!$Q$124</c:f>
              <c:numCache>
                <c:formatCode>General</c:formatCode>
                <c:ptCount val="1"/>
                <c:pt idx="0">
                  <c:v>32264594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2824815330597E-2"/>
          <c:y val="0.11436022891142826"/>
          <c:w val="0.84781648938231668"/>
          <c:h val="0.610635826091891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'4-Thresholds'!$T$2</c:f>
              <c:strCache>
                <c:ptCount val="1"/>
                <c:pt idx="0">
                  <c:v>I-MPKI</c:v>
                </c:pt>
              </c:strCache>
            </c:strRef>
          </c:tx>
          <c:invertIfNegative val="0"/>
          <c:cat>
            <c:multiLvlStrRef>
              <c:f>'4-Thresholds'!$H$87:$I$147</c:f>
              <c:multiLvlStrCache>
                <c:ptCount val="61"/>
                <c:lvl>
                  <c:pt idx="1">
                    <c:v>2</c:v>
                  </c:pt>
                  <c:pt idx="3">
                    <c:v>4</c:v>
                  </c:pt>
                  <c:pt idx="5">
                    <c:v>6</c:v>
                  </c:pt>
                  <c:pt idx="7">
                    <c:v>8</c:v>
                  </c:pt>
                  <c:pt idx="9">
                    <c:v>10</c:v>
                  </c:pt>
                  <c:pt idx="11">
                    <c:v>12</c:v>
                  </c:pt>
                  <c:pt idx="13">
                    <c:v>14</c:v>
                  </c:pt>
                  <c:pt idx="15">
                    <c:v>16</c:v>
                  </c:pt>
                  <c:pt idx="17">
                    <c:v>18</c:v>
                  </c:pt>
                  <c:pt idx="19">
                    <c:v>20</c:v>
                  </c:pt>
                  <c:pt idx="21">
                    <c:v>22</c:v>
                  </c:pt>
                  <c:pt idx="23">
                    <c:v>24</c:v>
                  </c:pt>
                  <c:pt idx="25">
                    <c:v>26</c:v>
                  </c:pt>
                  <c:pt idx="27">
                    <c:v>28</c:v>
                  </c:pt>
                  <c:pt idx="29">
                    <c:v>30</c:v>
                  </c:pt>
                  <c:pt idx="32">
                    <c:v>2</c:v>
                  </c:pt>
                  <c:pt idx="34">
                    <c:v>4</c:v>
                  </c:pt>
                  <c:pt idx="36">
                    <c:v>6</c:v>
                  </c:pt>
                  <c:pt idx="38">
                    <c:v>8</c:v>
                  </c:pt>
                  <c:pt idx="40">
                    <c:v>10</c:v>
                  </c:pt>
                  <c:pt idx="42">
                    <c:v>12</c:v>
                  </c:pt>
                  <c:pt idx="44">
                    <c:v>14</c:v>
                  </c:pt>
                  <c:pt idx="46">
                    <c:v>16</c:v>
                  </c:pt>
                  <c:pt idx="48">
                    <c:v>18</c:v>
                  </c:pt>
                  <c:pt idx="50">
                    <c:v>20</c:v>
                  </c:pt>
                  <c:pt idx="52">
                    <c:v>22</c:v>
                  </c:pt>
                  <c:pt idx="54">
                    <c:v>24</c:v>
                  </c:pt>
                  <c:pt idx="56">
                    <c:v>26</c:v>
                  </c:pt>
                  <c:pt idx="58">
                    <c:v>28</c:v>
                  </c:pt>
                  <c:pt idx="60">
                    <c:v>30</c:v>
                  </c:pt>
                </c:lvl>
                <c:lvl>
                  <c:pt idx="0">
                    <c:v>TPC-C</c:v>
                  </c:pt>
                  <c:pt idx="30">
                    <c:v> </c:v>
                  </c:pt>
                  <c:pt idx="31">
                    <c:v>TPC-E</c:v>
                  </c:pt>
                </c:lvl>
              </c:multiLvlStrCache>
            </c:multiLvlStrRef>
          </c:cat>
          <c:val>
            <c:numRef>
              <c:f>'4-Thresholds'!$T$87:$T$147</c:f>
              <c:numCache>
                <c:formatCode>General</c:formatCode>
                <c:ptCount val="61"/>
                <c:pt idx="0">
                  <c:v>15.101882939897518</c:v>
                </c:pt>
                <c:pt idx="1">
                  <c:v>15.101882939897518</c:v>
                </c:pt>
                <c:pt idx="2">
                  <c:v>14.871039876382898</c:v>
                </c:pt>
                <c:pt idx="3">
                  <c:v>14.133142353778137</c:v>
                </c:pt>
                <c:pt idx="4">
                  <c:v>14.111221555881798</c:v>
                </c:pt>
                <c:pt idx="5">
                  <c:v>13.752490448735601</c:v>
                </c:pt>
                <c:pt idx="6">
                  <c:v>14.346866991845037</c:v>
                </c:pt>
                <c:pt idx="7">
                  <c:v>14.058112011180578</c:v>
                </c:pt>
                <c:pt idx="8">
                  <c:v>14.941296801958048</c:v>
                </c:pt>
                <c:pt idx="9">
                  <c:v>14.960483158905376</c:v>
                </c:pt>
                <c:pt idx="10">
                  <c:v>15.475114197702023</c:v>
                </c:pt>
                <c:pt idx="11">
                  <c:v>16.11559844526186</c:v>
                </c:pt>
                <c:pt idx="12">
                  <c:v>16.385288031524553</c:v>
                </c:pt>
                <c:pt idx="13">
                  <c:v>16.404568144931957</c:v>
                </c:pt>
                <c:pt idx="14">
                  <c:v>17.278198354925863</c:v>
                </c:pt>
                <c:pt idx="15">
                  <c:v>17.996722334375239</c:v>
                </c:pt>
                <c:pt idx="16">
                  <c:v>19.057059283904863</c:v>
                </c:pt>
                <c:pt idx="17">
                  <c:v>19.057059283904863</c:v>
                </c:pt>
                <c:pt idx="18">
                  <c:v>19.676109955510665</c:v>
                </c:pt>
                <c:pt idx="19">
                  <c:v>20.343375044143723</c:v>
                </c:pt>
                <c:pt idx="20">
                  <c:v>21.194604482125438</c:v>
                </c:pt>
                <c:pt idx="21">
                  <c:v>21.641110819566222</c:v>
                </c:pt>
                <c:pt idx="22">
                  <c:v>21.960242511892361</c:v>
                </c:pt>
                <c:pt idx="23">
                  <c:v>23.030067525051482</c:v>
                </c:pt>
                <c:pt idx="24">
                  <c:v>23.815044335767187</c:v>
                </c:pt>
                <c:pt idx="25">
                  <c:v>24.641309551781891</c:v>
                </c:pt>
                <c:pt idx="26">
                  <c:v>25.500899399733388</c:v>
                </c:pt>
                <c:pt idx="27">
                  <c:v>25.718870303858072</c:v>
                </c:pt>
                <c:pt idx="28">
                  <c:v>26.501830817045768</c:v>
                </c:pt>
                <c:pt idx="29">
                  <c:v>27.457710498808506</c:v>
                </c:pt>
                <c:pt idx="31">
                  <c:v>11.573810948249525</c:v>
                </c:pt>
                <c:pt idx="32">
                  <c:v>11.25547408832665</c:v>
                </c:pt>
                <c:pt idx="33">
                  <c:v>10.420532807960626</c:v>
                </c:pt>
                <c:pt idx="34">
                  <c:v>10.509907646200784</c:v>
                </c:pt>
                <c:pt idx="35">
                  <c:v>10.364534996884295</c:v>
                </c:pt>
                <c:pt idx="36">
                  <c:v>10.562068482140845</c:v>
                </c:pt>
                <c:pt idx="37">
                  <c:v>11.000992193215051</c:v>
                </c:pt>
                <c:pt idx="38">
                  <c:v>11.181128509696267</c:v>
                </c:pt>
                <c:pt idx="39">
                  <c:v>11.920018943203603</c:v>
                </c:pt>
                <c:pt idx="40">
                  <c:v>12.35543784389999</c:v>
                </c:pt>
                <c:pt idx="41">
                  <c:v>12.784909551794229</c:v>
                </c:pt>
                <c:pt idx="42">
                  <c:v>13.521559937493191</c:v>
                </c:pt>
                <c:pt idx="43">
                  <c:v>14.018141887475094</c:v>
                </c:pt>
                <c:pt idx="44">
                  <c:v>14.602759071298268</c:v>
                </c:pt>
                <c:pt idx="45">
                  <c:v>15.211313662900112</c:v>
                </c:pt>
                <c:pt idx="46">
                  <c:v>15.982673989844935</c:v>
                </c:pt>
                <c:pt idx="47">
                  <c:v>16.51134062560164</c:v>
                </c:pt>
                <c:pt idx="48">
                  <c:v>17.19079776387747</c:v>
                </c:pt>
                <c:pt idx="49">
                  <c:v>17.904502249573429</c:v>
                </c:pt>
                <c:pt idx="50">
                  <c:v>18.501365849032865</c:v>
                </c:pt>
                <c:pt idx="51">
                  <c:v>19.31152998982132</c:v>
                </c:pt>
                <c:pt idx="52">
                  <c:v>20.053830798382894</c:v>
                </c:pt>
                <c:pt idx="53">
                  <c:v>20.865999307962536</c:v>
                </c:pt>
                <c:pt idx="54">
                  <c:v>21.534416464131873</c:v>
                </c:pt>
                <c:pt idx="55">
                  <c:v>22.232684308001772</c:v>
                </c:pt>
                <c:pt idx="56">
                  <c:v>23.106201388117491</c:v>
                </c:pt>
                <c:pt idx="57">
                  <c:v>23.637898194052561</c:v>
                </c:pt>
                <c:pt idx="58">
                  <c:v>24.347752038768057</c:v>
                </c:pt>
                <c:pt idx="59">
                  <c:v>26.840596082498639</c:v>
                </c:pt>
                <c:pt idx="60">
                  <c:v>34.397994852791307</c:v>
                </c:pt>
              </c:numCache>
            </c:numRef>
          </c:val>
        </c:ser>
        <c:ser>
          <c:idx val="2"/>
          <c:order val="1"/>
          <c:tx>
            <c:strRef>
              <c:f>'4-Thresholds'!$U$2</c:f>
              <c:strCache>
                <c:ptCount val="1"/>
                <c:pt idx="0">
                  <c:v>D-MPKI</c:v>
                </c:pt>
              </c:strCache>
            </c:strRef>
          </c:tx>
          <c:invertIfNegative val="0"/>
          <c:cat>
            <c:multiLvlStrRef>
              <c:f>'4-Thresholds'!$H$87:$I$147</c:f>
              <c:multiLvlStrCache>
                <c:ptCount val="61"/>
                <c:lvl>
                  <c:pt idx="1">
                    <c:v>2</c:v>
                  </c:pt>
                  <c:pt idx="3">
                    <c:v>4</c:v>
                  </c:pt>
                  <c:pt idx="5">
                    <c:v>6</c:v>
                  </c:pt>
                  <c:pt idx="7">
                    <c:v>8</c:v>
                  </c:pt>
                  <c:pt idx="9">
                    <c:v>10</c:v>
                  </c:pt>
                  <c:pt idx="11">
                    <c:v>12</c:v>
                  </c:pt>
                  <c:pt idx="13">
                    <c:v>14</c:v>
                  </c:pt>
                  <c:pt idx="15">
                    <c:v>16</c:v>
                  </c:pt>
                  <c:pt idx="17">
                    <c:v>18</c:v>
                  </c:pt>
                  <c:pt idx="19">
                    <c:v>20</c:v>
                  </c:pt>
                  <c:pt idx="21">
                    <c:v>22</c:v>
                  </c:pt>
                  <c:pt idx="23">
                    <c:v>24</c:v>
                  </c:pt>
                  <c:pt idx="25">
                    <c:v>26</c:v>
                  </c:pt>
                  <c:pt idx="27">
                    <c:v>28</c:v>
                  </c:pt>
                  <c:pt idx="29">
                    <c:v>30</c:v>
                  </c:pt>
                  <c:pt idx="32">
                    <c:v>2</c:v>
                  </c:pt>
                  <c:pt idx="34">
                    <c:v>4</c:v>
                  </c:pt>
                  <c:pt idx="36">
                    <c:v>6</c:v>
                  </c:pt>
                  <c:pt idx="38">
                    <c:v>8</c:v>
                  </c:pt>
                  <c:pt idx="40">
                    <c:v>10</c:v>
                  </c:pt>
                  <c:pt idx="42">
                    <c:v>12</c:v>
                  </c:pt>
                  <c:pt idx="44">
                    <c:v>14</c:v>
                  </c:pt>
                  <c:pt idx="46">
                    <c:v>16</c:v>
                  </c:pt>
                  <c:pt idx="48">
                    <c:v>18</c:v>
                  </c:pt>
                  <c:pt idx="50">
                    <c:v>20</c:v>
                  </c:pt>
                  <c:pt idx="52">
                    <c:v>22</c:v>
                  </c:pt>
                  <c:pt idx="54">
                    <c:v>24</c:v>
                  </c:pt>
                  <c:pt idx="56">
                    <c:v>26</c:v>
                  </c:pt>
                  <c:pt idx="58">
                    <c:v>28</c:v>
                  </c:pt>
                  <c:pt idx="60">
                    <c:v>30</c:v>
                  </c:pt>
                </c:lvl>
                <c:lvl>
                  <c:pt idx="0">
                    <c:v>TPC-C</c:v>
                  </c:pt>
                  <c:pt idx="30">
                    <c:v> </c:v>
                  </c:pt>
                  <c:pt idx="31">
                    <c:v>TPC-E</c:v>
                  </c:pt>
                </c:lvl>
              </c:multiLvlStrCache>
            </c:multiLvlStrRef>
          </c:cat>
          <c:val>
            <c:numRef>
              <c:f>'4-Thresholds'!$U$87:$U$147</c:f>
              <c:numCache>
                <c:formatCode>General</c:formatCode>
                <c:ptCount val="61"/>
                <c:pt idx="0">
                  <c:v>37.029035008225605</c:v>
                </c:pt>
                <c:pt idx="1">
                  <c:v>37.029035008225605</c:v>
                </c:pt>
                <c:pt idx="2">
                  <c:v>36.364025036818369</c:v>
                </c:pt>
                <c:pt idx="3">
                  <c:v>35.833477066183853</c:v>
                </c:pt>
                <c:pt idx="4">
                  <c:v>35.132759171826123</c:v>
                </c:pt>
                <c:pt idx="5">
                  <c:v>34.639904796768661</c:v>
                </c:pt>
                <c:pt idx="6">
                  <c:v>34.174863055364909</c:v>
                </c:pt>
                <c:pt idx="7">
                  <c:v>33.843509403753494</c:v>
                </c:pt>
                <c:pt idx="8">
                  <c:v>33.50693609696377</c:v>
                </c:pt>
                <c:pt idx="9">
                  <c:v>33.465155998217142</c:v>
                </c:pt>
                <c:pt idx="10">
                  <c:v>33.155945096201862</c:v>
                </c:pt>
                <c:pt idx="11">
                  <c:v>32.815750784106896</c:v>
                </c:pt>
                <c:pt idx="12">
                  <c:v>32.770903697627752</c:v>
                </c:pt>
                <c:pt idx="13">
                  <c:v>32.763563669075843</c:v>
                </c:pt>
                <c:pt idx="14">
                  <c:v>32.357389351231724</c:v>
                </c:pt>
                <c:pt idx="15">
                  <c:v>32.30745655577401</c:v>
                </c:pt>
                <c:pt idx="16">
                  <c:v>32.177258502973885</c:v>
                </c:pt>
                <c:pt idx="17">
                  <c:v>32.177258502973885</c:v>
                </c:pt>
                <c:pt idx="18">
                  <c:v>31.997642574193762</c:v>
                </c:pt>
                <c:pt idx="19">
                  <c:v>31.694120993103759</c:v>
                </c:pt>
                <c:pt idx="20">
                  <c:v>31.744597177892491</c:v>
                </c:pt>
                <c:pt idx="21">
                  <c:v>31.57436676801062</c:v>
                </c:pt>
                <c:pt idx="22">
                  <c:v>31.535677586953469</c:v>
                </c:pt>
                <c:pt idx="23">
                  <c:v>31.47456325404216</c:v>
                </c:pt>
                <c:pt idx="24">
                  <c:v>31.225471301204454</c:v>
                </c:pt>
                <c:pt idx="25">
                  <c:v>31.168190506476481</c:v>
                </c:pt>
                <c:pt idx="26">
                  <c:v>30.979246854217095</c:v>
                </c:pt>
                <c:pt idx="27">
                  <c:v>30.863232311720605</c:v>
                </c:pt>
                <c:pt idx="28">
                  <c:v>29.343155957131522</c:v>
                </c:pt>
                <c:pt idx="29">
                  <c:v>27.487366198125702</c:v>
                </c:pt>
                <c:pt idx="31">
                  <c:v>36.634940578056082</c:v>
                </c:pt>
                <c:pt idx="32">
                  <c:v>36.398864059665236</c:v>
                </c:pt>
                <c:pt idx="33">
                  <c:v>35.798250105773576</c:v>
                </c:pt>
                <c:pt idx="34">
                  <c:v>34.919719135118875</c:v>
                </c:pt>
                <c:pt idx="35">
                  <c:v>34.049558144825816</c:v>
                </c:pt>
                <c:pt idx="36">
                  <c:v>33.432870637883177</c:v>
                </c:pt>
                <c:pt idx="37">
                  <c:v>32.94365454587173</c:v>
                </c:pt>
                <c:pt idx="38">
                  <c:v>32.595702180924043</c:v>
                </c:pt>
                <c:pt idx="39">
                  <c:v>32.15188013355985</c:v>
                </c:pt>
                <c:pt idx="40">
                  <c:v>31.750443444913465</c:v>
                </c:pt>
                <c:pt idx="41">
                  <c:v>31.53430682059588</c:v>
                </c:pt>
                <c:pt idx="42">
                  <c:v>31.172037997708358</c:v>
                </c:pt>
                <c:pt idx="43">
                  <c:v>31.109750374923003</c:v>
                </c:pt>
                <c:pt idx="44">
                  <c:v>30.96439154450637</c:v>
                </c:pt>
                <c:pt idx="45">
                  <c:v>30.84587933534316</c:v>
                </c:pt>
                <c:pt idx="46">
                  <c:v>30.598611040652202</c:v>
                </c:pt>
                <c:pt idx="47">
                  <c:v>30.633189699892011</c:v>
                </c:pt>
                <c:pt idx="48">
                  <c:v>30.439246624041871</c:v>
                </c:pt>
                <c:pt idx="49">
                  <c:v>30.261824547593815</c:v>
                </c:pt>
                <c:pt idx="50">
                  <c:v>30.37176679070393</c:v>
                </c:pt>
                <c:pt idx="51">
                  <c:v>30.180120775746595</c:v>
                </c:pt>
                <c:pt idx="52">
                  <c:v>30.298308992070822</c:v>
                </c:pt>
                <c:pt idx="53">
                  <c:v>29.931664450401634</c:v>
                </c:pt>
                <c:pt idx="54">
                  <c:v>30.038267947679664</c:v>
                </c:pt>
                <c:pt idx="55">
                  <c:v>29.526707395516848</c:v>
                </c:pt>
                <c:pt idx="56">
                  <c:v>28.88675686113293</c:v>
                </c:pt>
                <c:pt idx="57">
                  <c:v>28.217280408928602</c:v>
                </c:pt>
                <c:pt idx="58">
                  <c:v>27.323480731670855</c:v>
                </c:pt>
                <c:pt idx="59">
                  <c:v>24.184661074177452</c:v>
                </c:pt>
                <c:pt idx="60">
                  <c:v>14.668898594222311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449984"/>
        <c:axId val="89451904"/>
      </c:barChart>
      <c:lineChart>
        <c:grouping val="standard"/>
        <c:varyColors val="0"/>
        <c:ser>
          <c:idx val="3"/>
          <c:order val="2"/>
          <c:tx>
            <c:strRef>
              <c:f>'4-Thresholds'!$Q$2</c:f>
              <c:strCache>
                <c:ptCount val="1"/>
                <c:pt idx="0">
                  <c:v>Speedup</c:v>
                </c:pt>
              </c:strCache>
            </c:strRef>
          </c:tx>
          <c:dPt>
            <c:idx val="32"/>
            <c:bubble3D val="0"/>
          </c:dPt>
          <c:val>
            <c:numRef>
              <c:f>'4-Thresholds'!$Q$87:$Q$147</c:f>
              <c:numCache>
                <c:formatCode>General</c:formatCode>
                <c:ptCount val="61"/>
                <c:pt idx="0">
                  <c:v>1.3567471027140865</c:v>
                </c:pt>
                <c:pt idx="1">
                  <c:v>1.3567471027140865</c:v>
                </c:pt>
                <c:pt idx="2">
                  <c:v>1.3903745546525377</c:v>
                </c:pt>
                <c:pt idx="3">
                  <c:v>1.4252210391469109</c:v>
                </c:pt>
                <c:pt idx="4">
                  <c:v>1.4706139302466699</c:v>
                </c:pt>
                <c:pt idx="5">
                  <c:v>1.514000484052092</c:v>
                </c:pt>
                <c:pt idx="6">
                  <c:v>1.5497157039847049</c:v>
                </c:pt>
                <c:pt idx="7">
                  <c:v>1.574956601998702</c:v>
                </c:pt>
                <c:pt idx="8">
                  <c:v>1.5958926775137336</c:v>
                </c:pt>
                <c:pt idx="9">
                  <c:v>1.6039631498127758</c:v>
                </c:pt>
                <c:pt idx="10">
                  <c:v>1.622169136915725</c:v>
                </c:pt>
                <c:pt idx="11">
                  <c:v>1.6383276386703911</c:v>
                </c:pt>
                <c:pt idx="12">
                  <c:v>1.641612554399605</c:v>
                </c:pt>
                <c:pt idx="13">
                  <c:v>1.6350260575553932</c:v>
                </c:pt>
                <c:pt idx="14">
                  <c:v>1.652086211334689</c:v>
                </c:pt>
                <c:pt idx="15">
                  <c:v>1.6475531918816064</c:v>
                </c:pt>
                <c:pt idx="16">
                  <c:v>1.6494912647806519</c:v>
                </c:pt>
                <c:pt idx="17">
                  <c:v>1.6494912647806519</c:v>
                </c:pt>
                <c:pt idx="18">
                  <c:v>1.6519919392532296</c:v>
                </c:pt>
                <c:pt idx="19">
                  <c:v>1.6639625172000094</c:v>
                </c:pt>
                <c:pt idx="20">
                  <c:v>1.6532673992330849</c:v>
                </c:pt>
                <c:pt idx="21">
                  <c:v>1.6534011694481432</c:v>
                </c:pt>
                <c:pt idx="22">
                  <c:v>1.64236076905522</c:v>
                </c:pt>
                <c:pt idx="23">
                  <c:v>1.6398678900213688</c:v>
                </c:pt>
                <c:pt idx="24">
                  <c:v>1.6418682068857573</c:v>
                </c:pt>
                <c:pt idx="25">
                  <c:v>1.6406236228700266</c:v>
                </c:pt>
                <c:pt idx="26">
                  <c:v>1.6397182606992993</c:v>
                </c:pt>
                <c:pt idx="27">
                  <c:v>1.6452769096382291</c:v>
                </c:pt>
                <c:pt idx="28">
                  <c:v>1.5510212159648959</c:v>
                </c:pt>
                <c:pt idx="29">
                  <c:v>1.4496324442055935</c:v>
                </c:pt>
                <c:pt idx="31">
                  <c:v>1.4677341004069302</c:v>
                </c:pt>
                <c:pt idx="32">
                  <c:v>1.480448149963816</c:v>
                </c:pt>
                <c:pt idx="33">
                  <c:v>1.5273374049793913</c:v>
                </c:pt>
                <c:pt idx="34">
                  <c:v>1.5777975843716381</c:v>
                </c:pt>
                <c:pt idx="35">
                  <c:v>1.6426523304824563</c:v>
                </c:pt>
                <c:pt idx="36">
                  <c:v>1.6929296267797018</c:v>
                </c:pt>
                <c:pt idx="37">
                  <c:v>1.7267130405551139</c:v>
                </c:pt>
                <c:pt idx="38">
                  <c:v>1.7600794339747616</c:v>
                </c:pt>
                <c:pt idx="39">
                  <c:v>1.7800981181275446</c:v>
                </c:pt>
                <c:pt idx="40">
                  <c:v>1.8029981896276399</c:v>
                </c:pt>
                <c:pt idx="41">
                  <c:v>1.8131778733265775</c:v>
                </c:pt>
                <c:pt idx="42">
                  <c:v>1.8304206919690627</c:v>
                </c:pt>
                <c:pt idx="43">
                  <c:v>1.8290752881332899</c:v>
                </c:pt>
                <c:pt idx="44">
                  <c:v>1.8326145830805307</c:v>
                </c:pt>
                <c:pt idx="45">
                  <c:v>1.8335537830134065</c:v>
                </c:pt>
                <c:pt idx="46">
                  <c:v>1.8423295225287757</c:v>
                </c:pt>
                <c:pt idx="47">
                  <c:v>1.8334141036505098</c:v>
                </c:pt>
                <c:pt idx="48">
                  <c:v>1.842567239219399</c:v>
                </c:pt>
                <c:pt idx="49">
                  <c:v>1.841831066559259</c:v>
                </c:pt>
                <c:pt idx="50">
                  <c:v>1.8353141544291642</c:v>
                </c:pt>
                <c:pt idx="51">
                  <c:v>1.8352961431900505</c:v>
                </c:pt>
                <c:pt idx="52">
                  <c:v>1.8233691995510428</c:v>
                </c:pt>
                <c:pt idx="53">
                  <c:v>1.8349605988181958</c:v>
                </c:pt>
                <c:pt idx="54">
                  <c:v>1.8233572025233913</c:v>
                </c:pt>
                <c:pt idx="55">
                  <c:v>1.7624749635997941</c:v>
                </c:pt>
                <c:pt idx="56">
                  <c:v>1.6918075532915968</c:v>
                </c:pt>
                <c:pt idx="57">
                  <c:v>1.6060839866706766</c:v>
                </c:pt>
                <c:pt idx="58">
                  <c:v>1.5043199391915159</c:v>
                </c:pt>
                <c:pt idx="59">
                  <c:v>1.2305160705164881</c:v>
                </c:pt>
                <c:pt idx="60">
                  <c:v>0.7929637887202805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464192"/>
        <c:axId val="89462272"/>
      </c:lineChart>
      <c:catAx>
        <c:axId val="8944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Dilution_t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 sz="2000"/>
            </a:pPr>
            <a:endParaRPr lang="en-US"/>
          </a:p>
        </c:txPr>
        <c:crossAx val="89451904"/>
        <c:crosses val="autoZero"/>
        <c:auto val="1"/>
        <c:lblAlgn val="ctr"/>
        <c:lblOffset val="100"/>
        <c:noMultiLvlLbl val="0"/>
      </c:catAx>
      <c:valAx>
        <c:axId val="894519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MPKI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449984"/>
        <c:crosses val="autoZero"/>
        <c:crossBetween val="between"/>
      </c:valAx>
      <c:valAx>
        <c:axId val="894622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464192"/>
        <c:crosses val="max"/>
        <c:crossBetween val="between"/>
      </c:valAx>
      <c:catAx>
        <c:axId val="89464192"/>
        <c:scaling>
          <c:orientation val="minMax"/>
        </c:scaling>
        <c:delete val="1"/>
        <c:axPos val="b"/>
        <c:majorTickMark val="out"/>
        <c:minorTickMark val="none"/>
        <c:tickLblPos val="nextTo"/>
        <c:crossAx val="8946227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28864345082086157"/>
          <c:y val="2.0779220779220779E-2"/>
          <c:w val="0.38783506289396263"/>
          <c:h val="7.93730783652043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BF Accuracy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'5-BF Accuracy'!$R$10</c:f>
              <c:strCache>
                <c:ptCount val="1"/>
                <c:pt idx="0">
                  <c:v>Accuracy</c:v>
                </c:pt>
              </c:strCache>
            </c:strRef>
          </c:tx>
          <c:invertIfNegative val="0"/>
          <c:cat>
            <c:multiLvlStrRef>
              <c:f>'5-BF Accuracy'!$L$11:$M$21</c:f>
              <c:multiLvlStrCache>
                <c:ptCount val="11"/>
                <c:lvl>
                  <c:pt idx="0">
                    <c:v>512</c:v>
                  </c:pt>
                  <c:pt idx="1">
                    <c:v>1K</c:v>
                  </c:pt>
                  <c:pt idx="2">
                    <c:v>2K</c:v>
                  </c:pt>
                  <c:pt idx="3">
                    <c:v>4K</c:v>
                  </c:pt>
                  <c:pt idx="4">
                    <c:v>8K</c:v>
                  </c:pt>
                  <c:pt idx="6">
                    <c:v>512</c:v>
                  </c:pt>
                  <c:pt idx="7">
                    <c:v>1K</c:v>
                  </c:pt>
                  <c:pt idx="8">
                    <c:v>2K</c:v>
                  </c:pt>
                  <c:pt idx="9">
                    <c:v>4K</c:v>
                  </c:pt>
                  <c:pt idx="10">
                    <c:v>8K</c:v>
                  </c:pt>
                </c:lvl>
                <c:lvl>
                  <c:pt idx="0">
                    <c:v>TPC-C</c:v>
                  </c:pt>
                  <c:pt idx="5">
                    <c:v> </c:v>
                  </c:pt>
                  <c:pt idx="6">
                    <c:v>TPC-E</c:v>
                  </c:pt>
                </c:lvl>
              </c:multiLvlStrCache>
            </c:multiLvlStrRef>
          </c:cat>
          <c:val>
            <c:numRef>
              <c:f>'5-BF Accuracy'!$R$11:$R$21</c:f>
              <c:numCache>
                <c:formatCode>General</c:formatCode>
                <c:ptCount val="11"/>
                <c:pt idx="0">
                  <c:v>98.009829570891227</c:v>
                </c:pt>
                <c:pt idx="1">
                  <c:v>98.747894328792157</c:v>
                </c:pt>
                <c:pt idx="2">
                  <c:v>99.320017413719413</c:v>
                </c:pt>
                <c:pt idx="3">
                  <c:v>99.729531341844393</c:v>
                </c:pt>
                <c:pt idx="4">
                  <c:v>99.888882038390236</c:v>
                </c:pt>
                <c:pt idx="6">
                  <c:v>97.925368458999316</c:v>
                </c:pt>
                <c:pt idx="7">
                  <c:v>98.744005558010073</c:v>
                </c:pt>
                <c:pt idx="8">
                  <c:v>99.259058324112488</c:v>
                </c:pt>
                <c:pt idx="9">
                  <c:v>99.651638229062442</c:v>
                </c:pt>
                <c:pt idx="10">
                  <c:v>99.865075265210379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88384"/>
        <c:axId val="89514752"/>
      </c:barChart>
      <c:catAx>
        <c:axId val="8948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514752"/>
        <c:crosses val="autoZero"/>
        <c:auto val="1"/>
        <c:lblAlgn val="ctr"/>
        <c:lblOffset val="100"/>
        <c:noMultiLvlLbl val="0"/>
      </c:catAx>
      <c:valAx>
        <c:axId val="895147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Accuracy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48838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'3-Commonality'!$S$121</c:f>
              <c:strCache>
                <c:ptCount val="1"/>
                <c:pt idx="0">
                  <c:v>All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'3-Commonality'!$S$122:$S$124</c:f>
              <c:numCache>
                <c:formatCode>General</c:formatCode>
                <c:ptCount val="3"/>
                <c:pt idx="0">
                  <c:v>3454</c:v>
                </c:pt>
                <c:pt idx="1">
                  <c:v>13808068</c:v>
                </c:pt>
                <c:pt idx="2">
                  <c:v>105929738</c:v>
                </c:pt>
              </c:numCache>
            </c:numRef>
          </c:val>
        </c:ser>
        <c:ser>
          <c:idx val="1"/>
          <c:order val="1"/>
          <c:tx>
            <c:strRef>
              <c:f>'3-Commonality'!$P$123</c:f>
              <c:strCache>
                <c:ptCount val="1"/>
                <c:pt idx="0">
                  <c:v>Few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'3-Commonality'!$Q$123</c:f>
              <c:numCache>
                <c:formatCode>General</c:formatCode>
                <c:ptCount val="1"/>
                <c:pt idx="0">
                  <c:v>6931840</c:v>
                </c:pt>
              </c:numCache>
            </c:numRef>
          </c:val>
        </c:ser>
        <c:ser>
          <c:idx val="2"/>
          <c:order val="2"/>
          <c:tx>
            <c:strRef>
              <c:f>'3-Commonality'!$P$124</c:f>
              <c:strCache>
                <c:ptCount val="1"/>
                <c:pt idx="0">
                  <c:v>Most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'3-Commonality'!$Q$124</c:f>
              <c:numCache>
                <c:formatCode>General</c:formatCode>
                <c:ptCount val="1"/>
                <c:pt idx="0">
                  <c:v>32264594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'3-Commonality'!$R$121</c:f>
              <c:strCache>
                <c:ptCount val="1"/>
                <c:pt idx="0">
                  <c:v>Per Transaction Type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'3-Commonality'!$R$122:$R$124</c:f>
              <c:numCache>
                <c:formatCode>General</c:formatCode>
                <c:ptCount val="3"/>
                <c:pt idx="0">
                  <c:v>9521</c:v>
                </c:pt>
                <c:pt idx="1">
                  <c:v>62243.000000000007</c:v>
                </c:pt>
                <c:pt idx="2">
                  <c:v>4691358</c:v>
                </c:pt>
              </c:numCache>
            </c:numRef>
          </c:val>
        </c:ser>
        <c:ser>
          <c:idx val="1"/>
          <c:order val="1"/>
          <c:tx>
            <c:strRef>
              <c:f>'3-Commonality'!$P$123</c:f>
              <c:strCache>
                <c:ptCount val="1"/>
                <c:pt idx="0">
                  <c:v>Few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'3-Commonality'!$Q$123</c:f>
              <c:numCache>
                <c:formatCode>General</c:formatCode>
                <c:ptCount val="1"/>
                <c:pt idx="0">
                  <c:v>6931840</c:v>
                </c:pt>
              </c:numCache>
            </c:numRef>
          </c:val>
        </c:ser>
        <c:ser>
          <c:idx val="2"/>
          <c:order val="2"/>
          <c:tx>
            <c:strRef>
              <c:f>'3-Commonality'!$P$124</c:f>
              <c:strCache>
                <c:ptCount val="1"/>
                <c:pt idx="0">
                  <c:v>Most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'3-Commonality'!$Q$124</c:f>
              <c:numCache>
                <c:formatCode>General</c:formatCode>
                <c:ptCount val="1"/>
                <c:pt idx="0">
                  <c:v>32264594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'3-Commonality'!$T$121</c:f>
              <c:strCache>
                <c:ptCount val="1"/>
                <c:pt idx="0">
                  <c:v>Per Transaction Type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'3-Commonality'!$T$122:$T$124</c:f>
              <c:numCache>
                <c:formatCode>General</c:formatCode>
                <c:ptCount val="3"/>
                <c:pt idx="0">
                  <c:v>6408.4285714285716</c:v>
                </c:pt>
                <c:pt idx="1">
                  <c:v>163291.14285714284</c:v>
                </c:pt>
                <c:pt idx="2">
                  <c:v>19671461</c:v>
                </c:pt>
              </c:numCache>
            </c:numRef>
          </c:val>
        </c:ser>
        <c:ser>
          <c:idx val="1"/>
          <c:order val="1"/>
          <c:tx>
            <c:strRef>
              <c:f>'3-Commonality'!$P$123</c:f>
              <c:strCache>
                <c:ptCount val="1"/>
                <c:pt idx="0">
                  <c:v>Few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'3-Commonality'!$Q$123</c:f>
              <c:numCache>
                <c:formatCode>General</c:formatCode>
                <c:ptCount val="1"/>
                <c:pt idx="0">
                  <c:v>6931840</c:v>
                </c:pt>
              </c:numCache>
            </c:numRef>
          </c:val>
        </c:ser>
        <c:ser>
          <c:idx val="2"/>
          <c:order val="2"/>
          <c:tx>
            <c:strRef>
              <c:f>'3-Commonality'!$P$124</c:f>
              <c:strCache>
                <c:ptCount val="1"/>
                <c:pt idx="0">
                  <c:v>Most</c:v>
                </c:pt>
              </c:strCache>
            </c:strRef>
          </c:tx>
          <c:cat>
            <c:strRef>
              <c:f>'3-Commonality'!$P$122:$P$124</c:f>
              <c:strCache>
                <c:ptCount val="3"/>
                <c:pt idx="0">
                  <c:v>Single</c:v>
                </c:pt>
                <c:pt idx="1">
                  <c:v>Few</c:v>
                </c:pt>
                <c:pt idx="2">
                  <c:v>Most</c:v>
                </c:pt>
              </c:strCache>
            </c:strRef>
          </c:cat>
          <c:val>
            <c:numRef>
              <c:f>'3-Commonality'!$Q$124</c:f>
              <c:numCache>
                <c:formatCode>General</c:formatCode>
                <c:ptCount val="1"/>
                <c:pt idx="0">
                  <c:v>32264594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30753453750351"/>
          <c:y val="2.993899740788308E-2"/>
          <c:w val="0.86180962511494308"/>
          <c:h val="0.62425314781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'n-cores'!$I$243</c:f>
              <c:strCache>
                <c:ptCount val="1"/>
                <c:pt idx="0">
                  <c:v>I-MPKI</c:v>
                </c:pt>
              </c:strCache>
            </c:strRef>
          </c:tx>
          <c:invertIfNegative val="0"/>
          <c:cat>
            <c:multiLvlStrRef>
              <c:f>'n-cores'!$C$248:$D$258</c:f>
              <c:multiLvlStrCache>
                <c:ptCount val="11"/>
                <c:lvl>
                  <c:pt idx="0">
                    <c:v>Base</c:v>
                  </c:pt>
                  <c:pt idx="1">
                    <c:v>SLICC</c:v>
                  </c:pt>
                  <c:pt idx="2">
                    <c:v>SLICC-SW</c:v>
                  </c:pt>
                  <c:pt idx="3">
                    <c:v> </c:v>
                  </c:pt>
                  <c:pt idx="4">
                    <c:v>Base</c:v>
                  </c:pt>
                  <c:pt idx="5">
                    <c:v>SLICC</c:v>
                  </c:pt>
                  <c:pt idx="6">
                    <c:v>SLICC-SW</c:v>
                  </c:pt>
                  <c:pt idx="7">
                    <c:v> </c:v>
                  </c:pt>
                  <c:pt idx="8">
                    <c:v>Base</c:v>
                  </c:pt>
                  <c:pt idx="9">
                    <c:v>SLICC</c:v>
                  </c:pt>
                  <c:pt idx="10">
                    <c:v>SLICC-SW</c:v>
                  </c:pt>
                </c:lvl>
                <c:lvl>
                  <c:pt idx="0">
                    <c:v>TPC-C-10</c:v>
                  </c:pt>
                  <c:pt idx="3">
                    <c:v> </c:v>
                  </c:pt>
                  <c:pt idx="4">
                    <c:v>TPC-E</c:v>
                  </c:pt>
                  <c:pt idx="7">
                    <c:v> </c:v>
                  </c:pt>
                  <c:pt idx="8">
                    <c:v>MapReduce</c:v>
                  </c:pt>
                </c:lvl>
              </c:multiLvlStrCache>
            </c:multiLvlStrRef>
          </c:cat>
          <c:val>
            <c:numRef>
              <c:f>'n-cores'!$I$248:$I$258</c:f>
              <c:numCache>
                <c:formatCode>General</c:formatCode>
                <c:ptCount val="11"/>
                <c:pt idx="0">
                  <c:v>39.982886681013433</c:v>
                </c:pt>
                <c:pt idx="1">
                  <c:v>25.843024434885418</c:v>
                </c:pt>
                <c:pt idx="2">
                  <c:v>17.558946940869848</c:v>
                </c:pt>
                <c:pt idx="4">
                  <c:v>32.077361233391578</c:v>
                </c:pt>
                <c:pt idx="5">
                  <c:v>17.185599368900984</c:v>
                </c:pt>
                <c:pt idx="6">
                  <c:v>12.478249331147619</c:v>
                </c:pt>
                <c:pt idx="8">
                  <c:v>5.81</c:v>
                </c:pt>
                <c:pt idx="9">
                  <c:v>5.8317196986870039</c:v>
                </c:pt>
                <c:pt idx="10">
                  <c:v>5.8317196986870039</c:v>
                </c:pt>
              </c:numCache>
            </c:numRef>
          </c:val>
        </c:ser>
        <c:ser>
          <c:idx val="1"/>
          <c:order val="1"/>
          <c:tx>
            <c:strRef>
              <c:f>'n-cores'!$G$243</c:f>
              <c:strCache>
                <c:ptCount val="1"/>
                <c:pt idx="0">
                  <c:v>D-MPKI</c:v>
                </c:pt>
              </c:strCache>
            </c:strRef>
          </c:tx>
          <c:invertIfNegative val="0"/>
          <c:cat>
            <c:multiLvlStrRef>
              <c:f>'n-cores'!$C$248:$D$258</c:f>
              <c:multiLvlStrCache>
                <c:ptCount val="11"/>
                <c:lvl>
                  <c:pt idx="0">
                    <c:v>Base</c:v>
                  </c:pt>
                  <c:pt idx="1">
                    <c:v>SLICC</c:v>
                  </c:pt>
                  <c:pt idx="2">
                    <c:v>SLICC-SW</c:v>
                  </c:pt>
                  <c:pt idx="3">
                    <c:v> </c:v>
                  </c:pt>
                  <c:pt idx="4">
                    <c:v>Base</c:v>
                  </c:pt>
                  <c:pt idx="5">
                    <c:v>SLICC</c:v>
                  </c:pt>
                  <c:pt idx="6">
                    <c:v>SLICC-SW</c:v>
                  </c:pt>
                  <c:pt idx="7">
                    <c:v> </c:v>
                  </c:pt>
                  <c:pt idx="8">
                    <c:v>Base</c:v>
                  </c:pt>
                  <c:pt idx="9">
                    <c:v>SLICC</c:v>
                  </c:pt>
                  <c:pt idx="10">
                    <c:v>SLICC-SW</c:v>
                  </c:pt>
                </c:lvl>
                <c:lvl>
                  <c:pt idx="0">
                    <c:v>TPC-C-10</c:v>
                  </c:pt>
                  <c:pt idx="3">
                    <c:v> </c:v>
                  </c:pt>
                  <c:pt idx="4">
                    <c:v>TPC-E</c:v>
                  </c:pt>
                  <c:pt idx="7">
                    <c:v> </c:v>
                  </c:pt>
                  <c:pt idx="8">
                    <c:v>MapReduce</c:v>
                  </c:pt>
                </c:lvl>
              </c:multiLvlStrCache>
            </c:multiLvlStrRef>
          </c:cat>
          <c:val>
            <c:numRef>
              <c:f>'n-cores'!$G$248:$G$258</c:f>
              <c:numCache>
                <c:formatCode>General</c:formatCode>
                <c:ptCount val="11"/>
                <c:pt idx="0">
                  <c:v>32.611091405112141</c:v>
                </c:pt>
                <c:pt idx="1">
                  <c:v>33.893739276044755</c:v>
                </c:pt>
                <c:pt idx="2">
                  <c:v>32.954389513210245</c:v>
                </c:pt>
                <c:pt idx="4">
                  <c:v>30.917557792859323</c:v>
                </c:pt>
                <c:pt idx="5">
                  <c:v>33.263236535339928</c:v>
                </c:pt>
                <c:pt idx="6">
                  <c:v>31.898439954430266</c:v>
                </c:pt>
                <c:pt idx="8">
                  <c:v>1</c:v>
                </c:pt>
                <c:pt idx="9">
                  <c:v>0.99569537001602537</c:v>
                </c:pt>
                <c:pt idx="10">
                  <c:v>0.99569537001602537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88320"/>
        <c:axId val="82494208"/>
      </c:barChart>
      <c:catAx>
        <c:axId val="82488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2494208"/>
        <c:crosses val="autoZero"/>
        <c:auto val="1"/>
        <c:lblAlgn val="ctr"/>
        <c:lblOffset val="100"/>
        <c:noMultiLvlLbl val="0"/>
      </c:catAx>
      <c:valAx>
        <c:axId val="824942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MPKI</a:t>
                </a:r>
              </a:p>
            </c:rich>
          </c:tx>
          <c:layout>
            <c:manualLayout>
              <c:xMode val="edge"/>
              <c:yMode val="edge"/>
              <c:x val="2.0214524078704305E-2"/>
              <c:y val="0.321746786786561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48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'7-MPKI_8-Speedup'!$AI$100</c:f>
              <c:strCache>
                <c:ptCount val="1"/>
                <c:pt idx="0">
                  <c:v>Next-Line</c:v>
                </c:pt>
              </c:strCache>
            </c:strRef>
          </c:tx>
          <c:invertIfNegative val="0"/>
          <c:cat>
            <c:strRef>
              <c:f>'7-MPKI_8-Speedup'!$AG$101:$AG$104</c:f>
              <c:strCache>
                <c:ptCount val="4"/>
                <c:pt idx="0">
                  <c:v>TPC-C-1</c:v>
                </c:pt>
                <c:pt idx="1">
                  <c:v>TPC-C-10</c:v>
                </c:pt>
                <c:pt idx="2">
                  <c:v>TPC-E</c:v>
                </c:pt>
                <c:pt idx="3">
                  <c:v>MapReduce</c:v>
                </c:pt>
              </c:strCache>
            </c:strRef>
          </c:cat>
          <c:val>
            <c:numRef>
              <c:f>'7-MPKI_8-Speedup'!$AI$101:$AI$104</c:f>
              <c:numCache>
                <c:formatCode>General</c:formatCode>
                <c:ptCount val="4"/>
                <c:pt idx="0">
                  <c:v>1.1919999999999999</c:v>
                </c:pt>
                <c:pt idx="1">
                  <c:v>1.1850000000000001</c:v>
                </c:pt>
                <c:pt idx="2">
                  <c:v>1.173</c:v>
                </c:pt>
                <c:pt idx="3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'7-MPKI_8-Speedup'!$AM$100</c:f>
              <c:strCache>
                <c:ptCount val="1"/>
                <c:pt idx="0">
                  <c:v>PIF-No Overhead</c:v>
                </c:pt>
              </c:strCache>
            </c:strRef>
          </c:tx>
          <c:invertIfNegative val="0"/>
          <c:cat>
            <c:strRef>
              <c:f>'7-MPKI_8-Speedup'!$AG$101:$AG$104</c:f>
              <c:strCache>
                <c:ptCount val="4"/>
                <c:pt idx="0">
                  <c:v>TPC-C-1</c:v>
                </c:pt>
                <c:pt idx="1">
                  <c:v>TPC-C-10</c:v>
                </c:pt>
                <c:pt idx="2">
                  <c:v>TPC-E</c:v>
                </c:pt>
                <c:pt idx="3">
                  <c:v>MapReduce</c:v>
                </c:pt>
              </c:strCache>
            </c:strRef>
          </c:cat>
          <c:val>
            <c:numRef>
              <c:f>'7-MPKI_8-Speedup'!$AM$101:$AM$104</c:f>
              <c:numCache>
                <c:formatCode>General</c:formatCode>
                <c:ptCount val="4"/>
                <c:pt idx="0">
                  <c:v>1.6392340138369752</c:v>
                </c:pt>
                <c:pt idx="1">
                  <c:v>1.5889152782356468</c:v>
                </c:pt>
                <c:pt idx="2">
                  <c:v>1.4704776480489719</c:v>
                </c:pt>
                <c:pt idx="3">
                  <c:v>1.03</c:v>
                </c:pt>
              </c:numCache>
            </c:numRef>
          </c:val>
        </c:ser>
        <c:ser>
          <c:idx val="2"/>
          <c:order val="2"/>
          <c:tx>
            <c:strRef>
              <c:f>'7-MPKI_8-Speedup'!$AJ$100</c:f>
              <c:strCache>
                <c:ptCount val="1"/>
                <c:pt idx="0">
                  <c:v>SLICC</c:v>
                </c:pt>
              </c:strCache>
            </c:strRef>
          </c:tx>
          <c:invertIfNegative val="0"/>
          <c:cat>
            <c:strRef>
              <c:f>'7-MPKI_8-Speedup'!$AG$101:$AG$104</c:f>
              <c:strCache>
                <c:ptCount val="4"/>
                <c:pt idx="0">
                  <c:v>TPC-C-1</c:v>
                </c:pt>
                <c:pt idx="1">
                  <c:v>TPC-C-10</c:v>
                </c:pt>
                <c:pt idx="2">
                  <c:v>TPC-E</c:v>
                </c:pt>
                <c:pt idx="3">
                  <c:v>MapReduce</c:v>
                </c:pt>
              </c:strCache>
            </c:strRef>
          </c:cat>
          <c:val>
            <c:numRef>
              <c:f>'7-MPKI_8-Speedup'!$AJ$101:$AJ$104</c:f>
              <c:numCache>
                <c:formatCode>General</c:formatCode>
                <c:ptCount val="4"/>
                <c:pt idx="0">
                  <c:v>1.450071456084187</c:v>
                </c:pt>
                <c:pt idx="1">
                  <c:v>1.4625504318767326</c:v>
                </c:pt>
                <c:pt idx="2">
                  <c:v>1.5972205727364979</c:v>
                </c:pt>
                <c:pt idx="3">
                  <c:v>1.0055578324797567</c:v>
                </c:pt>
              </c:numCache>
            </c:numRef>
          </c:val>
        </c:ser>
        <c:ser>
          <c:idx val="3"/>
          <c:order val="3"/>
          <c:tx>
            <c:strRef>
              <c:f>'7-MPKI_8-Speedup'!$AL$100</c:f>
              <c:strCache>
                <c:ptCount val="1"/>
                <c:pt idx="0">
                  <c:v>SLICC-SW</c:v>
                </c:pt>
              </c:strCache>
            </c:strRef>
          </c:tx>
          <c:invertIfNegative val="0"/>
          <c:cat>
            <c:strRef>
              <c:f>'7-MPKI_8-Speedup'!$AG$101:$AG$104</c:f>
              <c:strCache>
                <c:ptCount val="4"/>
                <c:pt idx="0">
                  <c:v>TPC-C-1</c:v>
                </c:pt>
                <c:pt idx="1">
                  <c:v>TPC-C-10</c:v>
                </c:pt>
                <c:pt idx="2">
                  <c:v>TPC-E</c:v>
                </c:pt>
                <c:pt idx="3">
                  <c:v>MapReduce</c:v>
                </c:pt>
              </c:strCache>
            </c:strRef>
          </c:cat>
          <c:val>
            <c:numRef>
              <c:f>'7-MPKI_8-Speedup'!$AL$101:$AL$104</c:f>
              <c:numCache>
                <c:formatCode>General</c:formatCode>
                <c:ptCount val="4"/>
                <c:pt idx="0">
                  <c:v>1.6039631498127758</c:v>
                </c:pt>
                <c:pt idx="1">
                  <c:v>1.6134730286056704</c:v>
                </c:pt>
                <c:pt idx="2">
                  <c:v>1.7900182681758963</c:v>
                </c:pt>
                <c:pt idx="3">
                  <c:v>1.0055578324797567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6"/>
        <c:axId val="85586688"/>
        <c:axId val="85588224"/>
      </c:barChart>
      <c:catAx>
        <c:axId val="8558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5588224"/>
        <c:crosses val="autoZero"/>
        <c:auto val="1"/>
        <c:lblAlgn val="ctr"/>
        <c:lblOffset val="100"/>
        <c:noMultiLvlLbl val="0"/>
      </c:catAx>
      <c:valAx>
        <c:axId val="85588224"/>
        <c:scaling>
          <c:orientation val="minMax"/>
          <c:max val="2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>
            <c:manualLayout>
              <c:xMode val="edge"/>
              <c:yMode val="edge"/>
              <c:x val="1.2558223930931745E-3"/>
              <c:y val="0.296364081640234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558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75862014006294E-2"/>
          <c:y val="2.7448987950059248E-2"/>
          <c:w val="0.83961986617806383"/>
          <c:h val="0.7032718947194931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'1-Miss-breakdown'!$M$110</c:f>
              <c:strCache>
                <c:ptCount val="1"/>
                <c:pt idx="0">
                  <c:v>Compulsory</c:v>
                </c:pt>
              </c:strCache>
            </c:strRef>
          </c:tx>
          <c:invertIfNegative val="0"/>
          <c:cat>
            <c:multiLvlStrRef>
              <c:f>'1-Miss-breakdown'!$H$111:$J$151</c:f>
              <c:multiLvlStrCache>
                <c:ptCount val="41"/>
                <c:lvl>
                  <c:pt idx="0">
                    <c:v>16</c:v>
                  </c:pt>
                  <c:pt idx="1">
                    <c:v>32</c:v>
                  </c:pt>
                  <c:pt idx="2">
                    <c:v>64</c:v>
                  </c:pt>
                  <c:pt idx="3">
                    <c:v>128</c:v>
                  </c:pt>
                  <c:pt idx="4">
                    <c:v>256</c:v>
                  </c:pt>
                  <c:pt idx="5">
                    <c:v>512</c:v>
                  </c:pt>
                  <c:pt idx="7">
                    <c:v>16</c:v>
                  </c:pt>
                  <c:pt idx="8">
                    <c:v>32</c:v>
                  </c:pt>
                  <c:pt idx="9">
                    <c:v>64</c:v>
                  </c:pt>
                  <c:pt idx="10">
                    <c:v>128</c:v>
                  </c:pt>
                  <c:pt idx="11">
                    <c:v>256</c:v>
                  </c:pt>
                  <c:pt idx="12">
                    <c:v>512</c:v>
                  </c:pt>
                  <c:pt idx="14">
                    <c:v>16</c:v>
                  </c:pt>
                  <c:pt idx="15">
                    <c:v>32</c:v>
                  </c:pt>
                  <c:pt idx="16">
                    <c:v>64</c:v>
                  </c:pt>
                  <c:pt idx="17">
                    <c:v>128</c:v>
                  </c:pt>
                  <c:pt idx="18">
                    <c:v>256</c:v>
                  </c:pt>
                  <c:pt idx="19">
                    <c:v>512</c:v>
                  </c:pt>
                  <c:pt idx="21">
                    <c:v>16</c:v>
                  </c:pt>
                  <c:pt idx="22">
                    <c:v>32</c:v>
                  </c:pt>
                  <c:pt idx="23">
                    <c:v>64</c:v>
                  </c:pt>
                  <c:pt idx="24">
                    <c:v>128</c:v>
                  </c:pt>
                  <c:pt idx="25">
                    <c:v>256</c:v>
                  </c:pt>
                  <c:pt idx="26">
                    <c:v>512</c:v>
                  </c:pt>
                  <c:pt idx="28">
                    <c:v>16</c:v>
                  </c:pt>
                  <c:pt idx="29">
                    <c:v>32</c:v>
                  </c:pt>
                  <c:pt idx="30">
                    <c:v>64</c:v>
                  </c:pt>
                  <c:pt idx="31">
                    <c:v>128</c:v>
                  </c:pt>
                  <c:pt idx="32">
                    <c:v>256</c:v>
                  </c:pt>
                  <c:pt idx="33">
                    <c:v>512</c:v>
                  </c:pt>
                  <c:pt idx="35">
                    <c:v>16</c:v>
                  </c:pt>
                  <c:pt idx="36">
                    <c:v>32</c:v>
                  </c:pt>
                  <c:pt idx="37">
                    <c:v>64</c:v>
                  </c:pt>
                  <c:pt idx="38">
                    <c:v>128</c:v>
                  </c:pt>
                  <c:pt idx="39">
                    <c:v>256</c:v>
                  </c:pt>
                  <c:pt idx="40">
                    <c:v>512</c:v>
                  </c:pt>
                </c:lvl>
                <c:lvl>
                  <c:pt idx="0">
                    <c:v>Instructions</c:v>
                  </c:pt>
                  <c:pt idx="6">
                    <c:v> </c:v>
                  </c:pt>
                  <c:pt idx="7">
                    <c:v>Data</c:v>
                  </c:pt>
                  <c:pt idx="14">
                    <c:v>Instructions</c:v>
                  </c:pt>
                  <c:pt idx="20">
                    <c:v> </c:v>
                  </c:pt>
                  <c:pt idx="21">
                    <c:v>Data</c:v>
                  </c:pt>
                  <c:pt idx="28">
                    <c:v>Instructions</c:v>
                  </c:pt>
                  <c:pt idx="34">
                    <c:v> </c:v>
                  </c:pt>
                  <c:pt idx="35">
                    <c:v>Data</c:v>
                  </c:pt>
                </c:lvl>
                <c:lvl>
                  <c:pt idx="0">
                    <c:v>TPC-C-10</c:v>
                  </c:pt>
                  <c:pt idx="13">
                    <c:v> </c:v>
                  </c:pt>
                  <c:pt idx="14">
                    <c:v>TPC-E</c:v>
                  </c:pt>
                  <c:pt idx="27">
                    <c:v> </c:v>
                  </c:pt>
                  <c:pt idx="28">
                    <c:v>MapReduce</c:v>
                  </c:pt>
                </c:lvl>
              </c:multiLvlStrCache>
            </c:multiLvlStrRef>
          </c:cat>
          <c:val>
            <c:numRef>
              <c:f>'1-Miss-breakdown'!$M$111:$M$151</c:f>
              <c:numCache>
                <c:formatCode>General</c:formatCode>
                <c:ptCount val="41"/>
                <c:pt idx="0">
                  <c:v>0.22030952089629097</c:v>
                </c:pt>
                <c:pt idx="1">
                  <c:v>0.22030952089629097</c:v>
                </c:pt>
                <c:pt idx="2">
                  <c:v>0.22030952089629097</c:v>
                </c:pt>
                <c:pt idx="3">
                  <c:v>0.22030952089629097</c:v>
                </c:pt>
                <c:pt idx="4">
                  <c:v>0.22030952089629097</c:v>
                </c:pt>
                <c:pt idx="5">
                  <c:v>0.22030952089629097</c:v>
                </c:pt>
                <c:pt idx="7">
                  <c:v>28.727315966845989</c:v>
                </c:pt>
                <c:pt idx="8">
                  <c:v>28.727315966845989</c:v>
                </c:pt>
                <c:pt idx="9">
                  <c:v>28.727315966845989</c:v>
                </c:pt>
                <c:pt idx="10">
                  <c:v>28.727315966845989</c:v>
                </c:pt>
                <c:pt idx="11">
                  <c:v>28.727315966845989</c:v>
                </c:pt>
                <c:pt idx="12">
                  <c:v>28.727315966845989</c:v>
                </c:pt>
                <c:pt idx="14">
                  <c:v>6.7881235802140033E-2</c:v>
                </c:pt>
                <c:pt idx="15">
                  <c:v>6.7881235802140033E-2</c:v>
                </c:pt>
                <c:pt idx="16">
                  <c:v>6.7881235802140033E-2</c:v>
                </c:pt>
                <c:pt idx="17">
                  <c:v>6.7881235802140033E-2</c:v>
                </c:pt>
                <c:pt idx="18">
                  <c:v>6.7881235802140033E-2</c:v>
                </c:pt>
                <c:pt idx="19">
                  <c:v>6.7881235802140033E-2</c:v>
                </c:pt>
                <c:pt idx="21">
                  <c:v>28.894197001621368</c:v>
                </c:pt>
                <c:pt idx="22">
                  <c:v>28.894197001621368</c:v>
                </c:pt>
                <c:pt idx="23">
                  <c:v>28.894197001621368</c:v>
                </c:pt>
                <c:pt idx="24">
                  <c:v>28.894197001621368</c:v>
                </c:pt>
                <c:pt idx="25">
                  <c:v>28.894197001621368</c:v>
                </c:pt>
                <c:pt idx="26">
                  <c:v>28.894197001621368</c:v>
                </c:pt>
                <c:pt idx="28">
                  <c:v>2.0022072445973236</c:v>
                </c:pt>
                <c:pt idx="29">
                  <c:v>2.0022072445973236</c:v>
                </c:pt>
                <c:pt idx="30">
                  <c:v>2.0022072445973236</c:v>
                </c:pt>
                <c:pt idx="31">
                  <c:v>2.0022072445973236</c:v>
                </c:pt>
                <c:pt idx="32">
                  <c:v>2.0022072445973236</c:v>
                </c:pt>
                <c:pt idx="33">
                  <c:v>2.0022072445973236</c:v>
                </c:pt>
                <c:pt idx="35">
                  <c:v>6.4452915072982719</c:v>
                </c:pt>
                <c:pt idx="36">
                  <c:v>6.4452915072982719</c:v>
                </c:pt>
                <c:pt idx="37">
                  <c:v>6.4452915072982719</c:v>
                </c:pt>
                <c:pt idx="38">
                  <c:v>6.4452915072982719</c:v>
                </c:pt>
                <c:pt idx="39">
                  <c:v>6.4452915072982719</c:v>
                </c:pt>
                <c:pt idx="40">
                  <c:v>6.4452915072982719</c:v>
                </c:pt>
              </c:numCache>
            </c:numRef>
          </c:val>
        </c:ser>
        <c:ser>
          <c:idx val="1"/>
          <c:order val="1"/>
          <c:tx>
            <c:strRef>
              <c:f>'1-Miss-breakdown'!$L$110</c:f>
              <c:strCache>
                <c:ptCount val="1"/>
                <c:pt idx="0">
                  <c:v>Capacity</c:v>
                </c:pt>
              </c:strCache>
            </c:strRef>
          </c:tx>
          <c:invertIfNegative val="0"/>
          <c:cat>
            <c:multiLvlStrRef>
              <c:f>'1-Miss-breakdown'!$H$111:$J$151</c:f>
              <c:multiLvlStrCache>
                <c:ptCount val="41"/>
                <c:lvl>
                  <c:pt idx="0">
                    <c:v>16</c:v>
                  </c:pt>
                  <c:pt idx="1">
                    <c:v>32</c:v>
                  </c:pt>
                  <c:pt idx="2">
                    <c:v>64</c:v>
                  </c:pt>
                  <c:pt idx="3">
                    <c:v>128</c:v>
                  </c:pt>
                  <c:pt idx="4">
                    <c:v>256</c:v>
                  </c:pt>
                  <c:pt idx="5">
                    <c:v>512</c:v>
                  </c:pt>
                  <c:pt idx="7">
                    <c:v>16</c:v>
                  </c:pt>
                  <c:pt idx="8">
                    <c:v>32</c:v>
                  </c:pt>
                  <c:pt idx="9">
                    <c:v>64</c:v>
                  </c:pt>
                  <c:pt idx="10">
                    <c:v>128</c:v>
                  </c:pt>
                  <c:pt idx="11">
                    <c:v>256</c:v>
                  </c:pt>
                  <c:pt idx="12">
                    <c:v>512</c:v>
                  </c:pt>
                  <c:pt idx="14">
                    <c:v>16</c:v>
                  </c:pt>
                  <c:pt idx="15">
                    <c:v>32</c:v>
                  </c:pt>
                  <c:pt idx="16">
                    <c:v>64</c:v>
                  </c:pt>
                  <c:pt idx="17">
                    <c:v>128</c:v>
                  </c:pt>
                  <c:pt idx="18">
                    <c:v>256</c:v>
                  </c:pt>
                  <c:pt idx="19">
                    <c:v>512</c:v>
                  </c:pt>
                  <c:pt idx="21">
                    <c:v>16</c:v>
                  </c:pt>
                  <c:pt idx="22">
                    <c:v>32</c:v>
                  </c:pt>
                  <c:pt idx="23">
                    <c:v>64</c:v>
                  </c:pt>
                  <c:pt idx="24">
                    <c:v>128</c:v>
                  </c:pt>
                  <c:pt idx="25">
                    <c:v>256</c:v>
                  </c:pt>
                  <c:pt idx="26">
                    <c:v>512</c:v>
                  </c:pt>
                  <c:pt idx="28">
                    <c:v>16</c:v>
                  </c:pt>
                  <c:pt idx="29">
                    <c:v>32</c:v>
                  </c:pt>
                  <c:pt idx="30">
                    <c:v>64</c:v>
                  </c:pt>
                  <c:pt idx="31">
                    <c:v>128</c:v>
                  </c:pt>
                  <c:pt idx="32">
                    <c:v>256</c:v>
                  </c:pt>
                  <c:pt idx="33">
                    <c:v>512</c:v>
                  </c:pt>
                  <c:pt idx="35">
                    <c:v>16</c:v>
                  </c:pt>
                  <c:pt idx="36">
                    <c:v>32</c:v>
                  </c:pt>
                  <c:pt idx="37">
                    <c:v>64</c:v>
                  </c:pt>
                  <c:pt idx="38">
                    <c:v>128</c:v>
                  </c:pt>
                  <c:pt idx="39">
                    <c:v>256</c:v>
                  </c:pt>
                  <c:pt idx="40">
                    <c:v>512</c:v>
                  </c:pt>
                </c:lvl>
                <c:lvl>
                  <c:pt idx="0">
                    <c:v>Instructions</c:v>
                  </c:pt>
                  <c:pt idx="6">
                    <c:v> </c:v>
                  </c:pt>
                  <c:pt idx="7">
                    <c:v>Data</c:v>
                  </c:pt>
                  <c:pt idx="14">
                    <c:v>Instructions</c:v>
                  </c:pt>
                  <c:pt idx="20">
                    <c:v> </c:v>
                  </c:pt>
                  <c:pt idx="21">
                    <c:v>Data</c:v>
                  </c:pt>
                  <c:pt idx="28">
                    <c:v>Instructions</c:v>
                  </c:pt>
                  <c:pt idx="34">
                    <c:v> </c:v>
                  </c:pt>
                  <c:pt idx="35">
                    <c:v>Data</c:v>
                  </c:pt>
                </c:lvl>
                <c:lvl>
                  <c:pt idx="0">
                    <c:v>TPC-C-10</c:v>
                  </c:pt>
                  <c:pt idx="13">
                    <c:v> </c:v>
                  </c:pt>
                  <c:pt idx="14">
                    <c:v>TPC-E</c:v>
                  </c:pt>
                  <c:pt idx="27">
                    <c:v> </c:v>
                  </c:pt>
                  <c:pt idx="28">
                    <c:v>MapReduce</c:v>
                  </c:pt>
                </c:lvl>
              </c:multiLvlStrCache>
            </c:multiLvlStrRef>
          </c:cat>
          <c:val>
            <c:numRef>
              <c:f>'1-Miss-breakdown'!$L$111:$L$151</c:f>
              <c:numCache>
                <c:formatCode>General</c:formatCode>
                <c:ptCount val="41"/>
                <c:pt idx="0">
                  <c:v>47.691157752936014</c:v>
                </c:pt>
                <c:pt idx="1">
                  <c:v>33.936915600888</c:v>
                </c:pt>
                <c:pt idx="2">
                  <c:v>12.11021413881927</c:v>
                </c:pt>
                <c:pt idx="3">
                  <c:v>0.5796663149342085</c:v>
                </c:pt>
                <c:pt idx="4">
                  <c:v>0</c:v>
                </c:pt>
                <c:pt idx="5">
                  <c:v>0</c:v>
                </c:pt>
                <c:pt idx="7">
                  <c:v>2.5940105613934961</c:v>
                </c:pt>
                <c:pt idx="8">
                  <c:v>1.3446895049898231</c:v>
                </c:pt>
                <c:pt idx="9">
                  <c:v>0.53989967142124229</c:v>
                </c:pt>
                <c:pt idx="10">
                  <c:v>0.3420547701333625</c:v>
                </c:pt>
                <c:pt idx="11">
                  <c:v>0.19621217065570562</c:v>
                </c:pt>
                <c:pt idx="12">
                  <c:v>0</c:v>
                </c:pt>
                <c:pt idx="14">
                  <c:v>51.258073506646006</c:v>
                </c:pt>
                <c:pt idx="15">
                  <c:v>35.160893941122467</c:v>
                </c:pt>
                <c:pt idx="16">
                  <c:v>2.4686353127821903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4.1403467787476735</c:v>
                </c:pt>
                <c:pt idx="22">
                  <c:v>1.0359263494933586</c:v>
                </c:pt>
                <c:pt idx="23">
                  <c:v>0.24528477528724935</c:v>
                </c:pt>
                <c:pt idx="24">
                  <c:v>0.18866878248472219</c:v>
                </c:pt>
                <c:pt idx="25">
                  <c:v>6.2270729500518485E-2</c:v>
                </c:pt>
                <c:pt idx="26">
                  <c:v>0</c:v>
                </c:pt>
                <c:pt idx="28">
                  <c:v>3.5724247110943845</c:v>
                </c:pt>
                <c:pt idx="29">
                  <c:v>2.9070536398608557</c:v>
                </c:pt>
                <c:pt idx="30">
                  <c:v>1.6100128276002006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5">
                  <c:v>0.74306996516692081</c:v>
                </c:pt>
                <c:pt idx="36">
                  <c:v>0.52537577903981525</c:v>
                </c:pt>
                <c:pt idx="37">
                  <c:v>0.31531587337675226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0"/>
          <c:order val="2"/>
          <c:tx>
            <c:strRef>
              <c:f>'1-Miss-breakdown'!$K$110</c:f>
              <c:strCache>
                <c:ptCount val="1"/>
                <c:pt idx="0">
                  <c:v>Conflict</c:v>
                </c:pt>
              </c:strCache>
            </c:strRef>
          </c:tx>
          <c:invertIfNegative val="0"/>
          <c:cat>
            <c:multiLvlStrRef>
              <c:f>'1-Miss-breakdown'!$H$111:$J$151</c:f>
              <c:multiLvlStrCache>
                <c:ptCount val="41"/>
                <c:lvl>
                  <c:pt idx="0">
                    <c:v>16</c:v>
                  </c:pt>
                  <c:pt idx="1">
                    <c:v>32</c:v>
                  </c:pt>
                  <c:pt idx="2">
                    <c:v>64</c:v>
                  </c:pt>
                  <c:pt idx="3">
                    <c:v>128</c:v>
                  </c:pt>
                  <c:pt idx="4">
                    <c:v>256</c:v>
                  </c:pt>
                  <c:pt idx="5">
                    <c:v>512</c:v>
                  </c:pt>
                  <c:pt idx="7">
                    <c:v>16</c:v>
                  </c:pt>
                  <c:pt idx="8">
                    <c:v>32</c:v>
                  </c:pt>
                  <c:pt idx="9">
                    <c:v>64</c:v>
                  </c:pt>
                  <c:pt idx="10">
                    <c:v>128</c:v>
                  </c:pt>
                  <c:pt idx="11">
                    <c:v>256</c:v>
                  </c:pt>
                  <c:pt idx="12">
                    <c:v>512</c:v>
                  </c:pt>
                  <c:pt idx="14">
                    <c:v>16</c:v>
                  </c:pt>
                  <c:pt idx="15">
                    <c:v>32</c:v>
                  </c:pt>
                  <c:pt idx="16">
                    <c:v>64</c:v>
                  </c:pt>
                  <c:pt idx="17">
                    <c:v>128</c:v>
                  </c:pt>
                  <c:pt idx="18">
                    <c:v>256</c:v>
                  </c:pt>
                  <c:pt idx="19">
                    <c:v>512</c:v>
                  </c:pt>
                  <c:pt idx="21">
                    <c:v>16</c:v>
                  </c:pt>
                  <c:pt idx="22">
                    <c:v>32</c:v>
                  </c:pt>
                  <c:pt idx="23">
                    <c:v>64</c:v>
                  </c:pt>
                  <c:pt idx="24">
                    <c:v>128</c:v>
                  </c:pt>
                  <c:pt idx="25">
                    <c:v>256</c:v>
                  </c:pt>
                  <c:pt idx="26">
                    <c:v>512</c:v>
                  </c:pt>
                  <c:pt idx="28">
                    <c:v>16</c:v>
                  </c:pt>
                  <c:pt idx="29">
                    <c:v>32</c:v>
                  </c:pt>
                  <c:pt idx="30">
                    <c:v>64</c:v>
                  </c:pt>
                  <c:pt idx="31">
                    <c:v>128</c:v>
                  </c:pt>
                  <c:pt idx="32">
                    <c:v>256</c:v>
                  </c:pt>
                  <c:pt idx="33">
                    <c:v>512</c:v>
                  </c:pt>
                  <c:pt idx="35">
                    <c:v>16</c:v>
                  </c:pt>
                  <c:pt idx="36">
                    <c:v>32</c:v>
                  </c:pt>
                  <c:pt idx="37">
                    <c:v>64</c:v>
                  </c:pt>
                  <c:pt idx="38">
                    <c:v>128</c:v>
                  </c:pt>
                  <c:pt idx="39">
                    <c:v>256</c:v>
                  </c:pt>
                  <c:pt idx="40">
                    <c:v>512</c:v>
                  </c:pt>
                </c:lvl>
                <c:lvl>
                  <c:pt idx="0">
                    <c:v>Instructions</c:v>
                  </c:pt>
                  <c:pt idx="6">
                    <c:v> </c:v>
                  </c:pt>
                  <c:pt idx="7">
                    <c:v>Data</c:v>
                  </c:pt>
                  <c:pt idx="14">
                    <c:v>Instructions</c:v>
                  </c:pt>
                  <c:pt idx="20">
                    <c:v> </c:v>
                  </c:pt>
                  <c:pt idx="21">
                    <c:v>Data</c:v>
                  </c:pt>
                  <c:pt idx="28">
                    <c:v>Instructions</c:v>
                  </c:pt>
                  <c:pt idx="34">
                    <c:v> </c:v>
                  </c:pt>
                  <c:pt idx="35">
                    <c:v>Data</c:v>
                  </c:pt>
                </c:lvl>
                <c:lvl>
                  <c:pt idx="0">
                    <c:v>TPC-C-10</c:v>
                  </c:pt>
                  <c:pt idx="13">
                    <c:v> </c:v>
                  </c:pt>
                  <c:pt idx="14">
                    <c:v>TPC-E</c:v>
                  </c:pt>
                  <c:pt idx="27">
                    <c:v> </c:v>
                  </c:pt>
                  <c:pt idx="28">
                    <c:v>MapReduce</c:v>
                  </c:pt>
                </c:lvl>
              </c:multiLvlStrCache>
            </c:multiLvlStrRef>
          </c:cat>
          <c:val>
            <c:numRef>
              <c:f>'1-Miss-breakdown'!$K$111:$K$151</c:f>
              <c:numCache>
                <c:formatCode>General</c:formatCode>
                <c:ptCount val="41"/>
                <c:pt idx="0">
                  <c:v>1.8744278946151169</c:v>
                </c:pt>
                <c:pt idx="1">
                  <c:v>0</c:v>
                </c:pt>
                <c:pt idx="2">
                  <c:v>1.2662104516780044</c:v>
                </c:pt>
                <c:pt idx="3">
                  <c:v>1.6101120409759733</c:v>
                </c:pt>
                <c:pt idx="4">
                  <c:v>0.19048128870867209</c:v>
                </c:pt>
                <c:pt idx="5">
                  <c:v>9.4256285405650009E-4</c:v>
                </c:pt>
                <c:pt idx="7">
                  <c:v>0.43679933630573942</c:v>
                </c:pt>
                <c:pt idx="8">
                  <c:v>9.6930667907233925E-2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4">
                  <c:v>1.3701097339949158</c:v>
                </c:pt>
                <c:pt idx="15">
                  <c:v>0</c:v>
                </c:pt>
                <c:pt idx="16">
                  <c:v>2.4201535712531395</c:v>
                </c:pt>
                <c:pt idx="17">
                  <c:v>0.14518672549424649</c:v>
                </c:pt>
                <c:pt idx="18">
                  <c:v>8.5356108842837008E-3</c:v>
                </c:pt>
                <c:pt idx="19">
                  <c:v>5.61458886091451E-4</c:v>
                </c:pt>
                <c:pt idx="21">
                  <c:v>0</c:v>
                </c:pt>
                <c:pt idx="22">
                  <c:v>0.70352663140816318</c:v>
                </c:pt>
                <c:pt idx="23">
                  <c:v>0.48139333396444428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7.7163154953458601E-2</c:v>
                </c:pt>
                <c:pt idx="29">
                  <c:v>0</c:v>
                </c:pt>
                <c:pt idx="30">
                  <c:v>0</c:v>
                </c:pt>
                <c:pt idx="31">
                  <c:v>1.0580844853675053E-2</c:v>
                </c:pt>
                <c:pt idx="32">
                  <c:v>5.2686580307775177E-2</c:v>
                </c:pt>
                <c:pt idx="33">
                  <c:v>0.2213773916141446</c:v>
                </c:pt>
                <c:pt idx="35">
                  <c:v>0.38584925845354334</c:v>
                </c:pt>
                <c:pt idx="36">
                  <c:v>0.30011427982115713</c:v>
                </c:pt>
                <c:pt idx="37">
                  <c:v>0.35750531804646801</c:v>
                </c:pt>
                <c:pt idx="38">
                  <c:v>0.4574038959608302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680832"/>
        <c:axId val="82686720"/>
      </c:barChart>
      <c:lineChart>
        <c:grouping val="standard"/>
        <c:varyColors val="0"/>
        <c:ser>
          <c:idx val="3"/>
          <c:order val="3"/>
          <c:tx>
            <c:strRef>
              <c:f>'1-Miss-breakdown'!$N$110</c:f>
              <c:strCache>
                <c:ptCount val="1"/>
                <c:pt idx="0">
                  <c:v>Speedup</c:v>
                </c:pt>
              </c:strCache>
            </c:strRef>
          </c:tx>
          <c:cat>
            <c:numRef>
              <c:f>'1-Miss-breakdown'!$C$111:$C$123</c:f>
              <c:numCache>
                <c:formatCode>General</c:formatCode>
                <c:ptCount val="1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256</c:v>
                </c:pt>
                <c:pt idx="12">
                  <c:v>512</c:v>
                </c:pt>
              </c:numCache>
            </c:numRef>
          </c:cat>
          <c:val>
            <c:numRef>
              <c:f>'1-Miss-breakdown'!$N$111:$N$151</c:f>
              <c:numCache>
                <c:formatCode>General</c:formatCode>
                <c:ptCount val="41"/>
                <c:pt idx="0">
                  <c:v>0.93748457155229314</c:v>
                </c:pt>
                <c:pt idx="1">
                  <c:v>1</c:v>
                </c:pt>
                <c:pt idx="2">
                  <c:v>1.0844188222692048</c:v>
                </c:pt>
                <c:pt idx="3">
                  <c:v>1.149391736806803</c:v>
                </c:pt>
                <c:pt idx="4">
                  <c:v>1.1639803995831735</c:v>
                </c:pt>
                <c:pt idx="5">
                  <c:v>1.1657547004364601</c:v>
                </c:pt>
                <c:pt idx="7">
                  <c:v>0.98573754740901631</c:v>
                </c:pt>
                <c:pt idx="8">
                  <c:v>1</c:v>
                </c:pt>
                <c:pt idx="9">
                  <c:v>1.0068631587933743</c:v>
                </c:pt>
                <c:pt idx="10">
                  <c:v>1.0091957017629107</c:v>
                </c:pt>
                <c:pt idx="11">
                  <c:v>1.0100081690394695</c:v>
                </c:pt>
                <c:pt idx="12">
                  <c:v>1.0130681744145076</c:v>
                </c:pt>
                <c:pt idx="14">
                  <c:v>0.94058924737892236</c:v>
                </c:pt>
                <c:pt idx="15">
                  <c:v>1</c:v>
                </c:pt>
                <c:pt idx="16">
                  <c:v>1.091302963830866</c:v>
                </c:pt>
                <c:pt idx="17">
                  <c:v>1.1087898515264591</c:v>
                </c:pt>
                <c:pt idx="18">
                  <c:v>1.1097619857423318</c:v>
                </c:pt>
                <c:pt idx="19">
                  <c:v>1.1091993861540217</c:v>
                </c:pt>
                <c:pt idx="21">
                  <c:v>0.98562087525525421</c:v>
                </c:pt>
                <c:pt idx="22">
                  <c:v>1</c:v>
                </c:pt>
                <c:pt idx="23">
                  <c:v>1.0054455783076617</c:v>
                </c:pt>
                <c:pt idx="24">
                  <c:v>1.009604769965978</c:v>
                </c:pt>
                <c:pt idx="25">
                  <c:v>1.0087697438111864</c:v>
                </c:pt>
                <c:pt idx="26">
                  <c:v>1.0103646454056834</c:v>
                </c:pt>
                <c:pt idx="28">
                  <c:v>0.97028656591476914</c:v>
                </c:pt>
                <c:pt idx="29">
                  <c:v>1</c:v>
                </c:pt>
                <c:pt idx="30">
                  <c:v>1.0192892747404101</c:v>
                </c:pt>
                <c:pt idx="31">
                  <c:v>1.0292892747404108</c:v>
                </c:pt>
                <c:pt idx="32">
                  <c:v>1.0292892747404108</c:v>
                </c:pt>
                <c:pt idx="33">
                  <c:v>1.0292892747404108</c:v>
                </c:pt>
                <c:pt idx="35">
                  <c:v>0.96817397445402531</c:v>
                </c:pt>
                <c:pt idx="36">
                  <c:v>1</c:v>
                </c:pt>
                <c:pt idx="37">
                  <c:v>1.0256532504641305</c:v>
                </c:pt>
                <c:pt idx="38">
                  <c:v>1.02575325046413</c:v>
                </c:pt>
                <c:pt idx="39">
                  <c:v>1.0286532504641299</c:v>
                </c:pt>
                <c:pt idx="40">
                  <c:v>1.02965325046413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99008"/>
        <c:axId val="82688640"/>
      </c:lineChart>
      <c:catAx>
        <c:axId val="8268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686720"/>
        <c:crosses val="autoZero"/>
        <c:auto val="1"/>
        <c:lblAlgn val="ctr"/>
        <c:lblOffset val="100"/>
        <c:noMultiLvlLbl val="0"/>
      </c:catAx>
      <c:valAx>
        <c:axId val="82686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MPKI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680832"/>
        <c:crosses val="autoZero"/>
        <c:crossBetween val="between"/>
      </c:valAx>
      <c:valAx>
        <c:axId val="826886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699008"/>
        <c:crosses val="max"/>
        <c:crossBetween val="between"/>
      </c:valAx>
      <c:catAx>
        <c:axId val="8269900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Cache Size (K)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6886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7645034231421439"/>
          <c:y val="2.1574991407906599E-2"/>
          <c:w val="0.62429606589072606"/>
          <c:h val="8.8912578235412876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76268431786051"/>
          <c:y val="3.4858029109997614E-2"/>
          <c:w val="0.88223731568213948"/>
          <c:h val="0.87462419470293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'2-Replacement'!$E$67</c:f>
              <c:strCache>
                <c:ptCount val="1"/>
                <c:pt idx="0">
                  <c:v>LRU</c:v>
                </c:pt>
              </c:strCache>
            </c:strRef>
          </c:tx>
          <c:invertIfNegative val="0"/>
          <c:cat>
            <c:strRef>
              <c:f>'2-Replacement'!$D$68:$D$70</c:f>
              <c:strCache>
                <c:ptCount val="3"/>
                <c:pt idx="0">
                  <c:v>TPC-C</c:v>
                </c:pt>
                <c:pt idx="1">
                  <c:v>TPC-E</c:v>
                </c:pt>
                <c:pt idx="2">
                  <c:v>MapReduce</c:v>
                </c:pt>
              </c:strCache>
            </c:strRef>
          </c:cat>
          <c:val>
            <c:numRef>
              <c:f>'2-Replacement'!$E$68:$E$70</c:f>
              <c:numCache>
                <c:formatCode>General</c:formatCode>
                <c:ptCount val="3"/>
                <c:pt idx="0">
                  <c:v>33.439302587043926</c:v>
                </c:pt>
                <c:pt idx="1">
                  <c:v>32.08034602821477</c:v>
                </c:pt>
                <c:pt idx="2">
                  <c:v>5.81</c:v>
                </c:pt>
              </c:numCache>
            </c:numRef>
          </c:val>
        </c:ser>
        <c:ser>
          <c:idx val="1"/>
          <c:order val="1"/>
          <c:tx>
            <c:strRef>
              <c:f>'2-Replacement'!$F$67</c:f>
              <c:strCache>
                <c:ptCount val="1"/>
                <c:pt idx="0">
                  <c:v>LIP</c:v>
                </c:pt>
              </c:strCache>
            </c:strRef>
          </c:tx>
          <c:invertIfNegative val="0"/>
          <c:cat>
            <c:strRef>
              <c:f>'2-Replacement'!$D$68:$D$70</c:f>
              <c:strCache>
                <c:ptCount val="3"/>
                <c:pt idx="0">
                  <c:v>TPC-C</c:v>
                </c:pt>
                <c:pt idx="1">
                  <c:v>TPC-E</c:v>
                </c:pt>
                <c:pt idx="2">
                  <c:v>MapReduce</c:v>
                </c:pt>
              </c:strCache>
            </c:strRef>
          </c:cat>
          <c:val>
            <c:numRef>
              <c:f>'2-Replacement'!$F$68:$F$70</c:f>
              <c:numCache>
                <c:formatCode>General</c:formatCode>
                <c:ptCount val="3"/>
                <c:pt idx="0">
                  <c:v>33.688579747300786</c:v>
                </c:pt>
                <c:pt idx="1">
                  <c:v>31.331294027728667</c:v>
                </c:pt>
                <c:pt idx="2">
                  <c:v>6.6901497646193766</c:v>
                </c:pt>
              </c:numCache>
            </c:numRef>
          </c:val>
        </c:ser>
        <c:ser>
          <c:idx val="2"/>
          <c:order val="2"/>
          <c:tx>
            <c:strRef>
              <c:f>'2-Replacement'!$G$67</c:f>
              <c:strCache>
                <c:ptCount val="1"/>
                <c:pt idx="0">
                  <c:v>BIP</c:v>
                </c:pt>
              </c:strCache>
            </c:strRef>
          </c:tx>
          <c:invertIfNegative val="0"/>
          <c:cat>
            <c:strRef>
              <c:f>'2-Replacement'!$D$68:$D$70</c:f>
              <c:strCache>
                <c:ptCount val="3"/>
                <c:pt idx="0">
                  <c:v>TPC-C</c:v>
                </c:pt>
                <c:pt idx="1">
                  <c:v>TPC-E</c:v>
                </c:pt>
                <c:pt idx="2">
                  <c:v>MapReduce</c:v>
                </c:pt>
              </c:strCache>
            </c:strRef>
          </c:cat>
          <c:val>
            <c:numRef>
              <c:f>'2-Replacement'!$G$68:$G$70</c:f>
              <c:numCache>
                <c:formatCode>General</c:formatCode>
                <c:ptCount val="3"/>
                <c:pt idx="0">
                  <c:v>35.564369931004101</c:v>
                </c:pt>
                <c:pt idx="1">
                  <c:v>32.910751280065121</c:v>
                </c:pt>
                <c:pt idx="2">
                  <c:v>10.823917206872947</c:v>
                </c:pt>
              </c:numCache>
            </c:numRef>
          </c:val>
        </c:ser>
        <c:ser>
          <c:idx val="3"/>
          <c:order val="3"/>
          <c:tx>
            <c:strRef>
              <c:f>'2-Replacement'!$H$67</c:f>
              <c:strCache>
                <c:ptCount val="1"/>
                <c:pt idx="0">
                  <c:v>DIP</c:v>
                </c:pt>
              </c:strCache>
            </c:strRef>
          </c:tx>
          <c:invertIfNegative val="0"/>
          <c:cat>
            <c:strRef>
              <c:f>'2-Replacement'!$D$68:$D$70</c:f>
              <c:strCache>
                <c:ptCount val="3"/>
                <c:pt idx="0">
                  <c:v>TPC-C</c:v>
                </c:pt>
                <c:pt idx="1">
                  <c:v>TPC-E</c:v>
                </c:pt>
                <c:pt idx="2">
                  <c:v>MapReduce</c:v>
                </c:pt>
              </c:strCache>
            </c:strRef>
          </c:cat>
          <c:val>
            <c:numRef>
              <c:f>'2-Replacement'!$H$68:$H$70</c:f>
              <c:numCache>
                <c:formatCode>General</c:formatCode>
                <c:ptCount val="3"/>
                <c:pt idx="0">
                  <c:v>33.162886561598228</c:v>
                </c:pt>
                <c:pt idx="1">
                  <c:v>30.444844978331435</c:v>
                </c:pt>
                <c:pt idx="2">
                  <c:v>5.8173656809134631</c:v>
                </c:pt>
              </c:numCache>
            </c:numRef>
          </c:val>
        </c:ser>
        <c:ser>
          <c:idx val="4"/>
          <c:order val="4"/>
          <c:tx>
            <c:strRef>
              <c:f>'2-Replacement'!$I$67</c:f>
              <c:strCache>
                <c:ptCount val="1"/>
                <c:pt idx="0">
                  <c:v>SRRIP</c:v>
                </c:pt>
              </c:strCache>
            </c:strRef>
          </c:tx>
          <c:invertIfNegative val="0"/>
          <c:cat>
            <c:strRef>
              <c:f>'2-Replacement'!$D$68:$D$70</c:f>
              <c:strCache>
                <c:ptCount val="3"/>
                <c:pt idx="0">
                  <c:v>TPC-C</c:v>
                </c:pt>
                <c:pt idx="1">
                  <c:v>TPC-E</c:v>
                </c:pt>
                <c:pt idx="2">
                  <c:v>MapReduce</c:v>
                </c:pt>
              </c:strCache>
            </c:strRef>
          </c:cat>
          <c:val>
            <c:numRef>
              <c:f>'2-Replacement'!$I$68:$I$70</c:f>
              <c:numCache>
                <c:formatCode>General</c:formatCode>
                <c:ptCount val="3"/>
                <c:pt idx="0">
                  <c:v>32.582938025570265</c:v>
                </c:pt>
                <c:pt idx="1">
                  <c:v>30.397332145886587</c:v>
                </c:pt>
                <c:pt idx="2">
                  <c:v>5.7015280724144057</c:v>
                </c:pt>
              </c:numCache>
            </c:numRef>
          </c:val>
        </c:ser>
        <c:ser>
          <c:idx val="5"/>
          <c:order val="5"/>
          <c:tx>
            <c:strRef>
              <c:f>'2-Replacement'!$J$67</c:f>
              <c:strCache>
                <c:ptCount val="1"/>
                <c:pt idx="0">
                  <c:v>BRRIP</c:v>
                </c:pt>
              </c:strCache>
            </c:strRef>
          </c:tx>
          <c:invertIfNegative val="0"/>
          <c:cat>
            <c:strRef>
              <c:f>'2-Replacement'!$D$68:$D$70</c:f>
              <c:strCache>
                <c:ptCount val="3"/>
                <c:pt idx="0">
                  <c:v>TPC-C</c:v>
                </c:pt>
                <c:pt idx="1">
                  <c:v>TPC-E</c:v>
                </c:pt>
                <c:pt idx="2">
                  <c:v>MapReduce</c:v>
                </c:pt>
              </c:strCache>
            </c:strRef>
          </c:cat>
          <c:val>
            <c:numRef>
              <c:f>'2-Replacement'!$J$68:$J$70</c:f>
              <c:numCache>
                <c:formatCode>General</c:formatCode>
                <c:ptCount val="3"/>
                <c:pt idx="0">
                  <c:v>32.067177513970108</c:v>
                </c:pt>
                <c:pt idx="1">
                  <c:v>28.868055818248667</c:v>
                </c:pt>
                <c:pt idx="2">
                  <c:v>6.1644856700952513</c:v>
                </c:pt>
              </c:numCache>
            </c:numRef>
          </c:val>
        </c:ser>
        <c:ser>
          <c:idx val="6"/>
          <c:order val="6"/>
          <c:tx>
            <c:strRef>
              <c:f>'2-Replacement'!$K$67</c:f>
              <c:strCache>
                <c:ptCount val="1"/>
                <c:pt idx="0">
                  <c:v>DRRIP</c:v>
                </c:pt>
              </c:strCache>
            </c:strRef>
          </c:tx>
          <c:invertIfNegative val="0"/>
          <c:cat>
            <c:strRef>
              <c:f>'2-Replacement'!$D$68:$D$70</c:f>
              <c:strCache>
                <c:ptCount val="3"/>
                <c:pt idx="0">
                  <c:v>TPC-C</c:v>
                </c:pt>
                <c:pt idx="1">
                  <c:v>TPC-E</c:v>
                </c:pt>
                <c:pt idx="2">
                  <c:v>MapReduce</c:v>
                </c:pt>
              </c:strCache>
            </c:strRef>
          </c:cat>
          <c:val>
            <c:numRef>
              <c:f>'2-Replacement'!$K$68:$K$70</c:f>
              <c:numCache>
                <c:formatCode>General</c:formatCode>
                <c:ptCount val="3"/>
                <c:pt idx="0">
                  <c:v>32.019855910744454</c:v>
                </c:pt>
                <c:pt idx="1">
                  <c:v>28.856385513429952</c:v>
                </c:pt>
                <c:pt idx="2">
                  <c:v>6.1886942080308325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15136"/>
        <c:axId val="85916672"/>
      </c:barChart>
      <c:catAx>
        <c:axId val="85915136"/>
        <c:scaling>
          <c:orientation val="minMax"/>
        </c:scaling>
        <c:delete val="0"/>
        <c:axPos val="b"/>
        <c:majorTickMark val="out"/>
        <c:minorTickMark val="none"/>
        <c:tickLblPos val="nextTo"/>
        <c:crossAx val="85916672"/>
        <c:crosses val="autoZero"/>
        <c:auto val="1"/>
        <c:lblAlgn val="ctr"/>
        <c:lblOffset val="100"/>
        <c:noMultiLvlLbl val="0"/>
      </c:catAx>
      <c:valAx>
        <c:axId val="85916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L1 Instruction MPKI</a:t>
                </a:r>
              </a:p>
            </c:rich>
          </c:tx>
          <c:layout>
            <c:manualLayout>
              <c:xMode val="edge"/>
              <c:yMode val="edge"/>
              <c:x val="8.9782189981907189E-3"/>
              <c:y val="0.25119467310904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591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958886132384137"/>
          <c:y val="2.9904506617523864E-3"/>
          <c:w val="0.79930841692733612"/>
          <c:h val="0.1324202825710615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2400" b="1">
          <a:latin typeface="+mj-l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'4-Thresholds'!$T$2</c:f>
              <c:strCache>
                <c:ptCount val="1"/>
                <c:pt idx="0">
                  <c:v>I-MPKI</c:v>
                </c:pt>
              </c:strCache>
            </c:strRef>
          </c:tx>
          <c:invertIfNegative val="0"/>
          <c:cat>
            <c:multiLvlStrRef>
              <c:f>'4-Thresholds'!$F$3:$H$55</c:f>
              <c:multiLvlStrCache>
                <c:ptCount val="53"/>
                <c:lvl>
                  <c:pt idx="0">
                    <c:v>Base</c:v>
                  </c:pt>
                  <c:pt idx="2">
                    <c:v>128</c:v>
                  </c:pt>
                  <c:pt idx="3">
                    <c:v>256</c:v>
                  </c:pt>
                  <c:pt idx="4">
                    <c:v>384</c:v>
                  </c:pt>
                  <c:pt idx="5">
                    <c:v>512</c:v>
                  </c:pt>
                  <c:pt idx="7">
                    <c:v>128</c:v>
                  </c:pt>
                  <c:pt idx="8">
                    <c:v>256</c:v>
                  </c:pt>
                  <c:pt idx="9">
                    <c:v>384</c:v>
                  </c:pt>
                  <c:pt idx="10">
                    <c:v>512</c:v>
                  </c:pt>
                  <c:pt idx="12">
                    <c:v>128</c:v>
                  </c:pt>
                  <c:pt idx="13">
                    <c:v>256</c:v>
                  </c:pt>
                  <c:pt idx="14">
                    <c:v>384</c:v>
                  </c:pt>
                  <c:pt idx="15">
                    <c:v>512</c:v>
                  </c:pt>
                  <c:pt idx="17">
                    <c:v>128</c:v>
                  </c:pt>
                  <c:pt idx="18">
                    <c:v>256</c:v>
                  </c:pt>
                  <c:pt idx="19">
                    <c:v>384</c:v>
                  </c:pt>
                  <c:pt idx="20">
                    <c:v>512</c:v>
                  </c:pt>
                  <c:pt idx="22">
                    <c:v>128</c:v>
                  </c:pt>
                  <c:pt idx="23">
                    <c:v>256</c:v>
                  </c:pt>
                  <c:pt idx="24">
                    <c:v>384</c:v>
                  </c:pt>
                  <c:pt idx="25">
                    <c:v>512</c:v>
                  </c:pt>
                  <c:pt idx="27">
                    <c:v>Base</c:v>
                  </c:pt>
                  <c:pt idx="29">
                    <c:v>128</c:v>
                  </c:pt>
                  <c:pt idx="30">
                    <c:v>256</c:v>
                  </c:pt>
                  <c:pt idx="31">
                    <c:v>384</c:v>
                  </c:pt>
                  <c:pt idx="32">
                    <c:v>512</c:v>
                  </c:pt>
                  <c:pt idx="34">
                    <c:v>128</c:v>
                  </c:pt>
                  <c:pt idx="35">
                    <c:v>256</c:v>
                  </c:pt>
                  <c:pt idx="36">
                    <c:v>384</c:v>
                  </c:pt>
                  <c:pt idx="37">
                    <c:v>512</c:v>
                  </c:pt>
                  <c:pt idx="39">
                    <c:v>128</c:v>
                  </c:pt>
                  <c:pt idx="40">
                    <c:v>256</c:v>
                  </c:pt>
                  <c:pt idx="41">
                    <c:v>384</c:v>
                  </c:pt>
                  <c:pt idx="42">
                    <c:v>512</c:v>
                  </c:pt>
                  <c:pt idx="44">
                    <c:v>128</c:v>
                  </c:pt>
                  <c:pt idx="45">
                    <c:v>256</c:v>
                  </c:pt>
                  <c:pt idx="46">
                    <c:v>384</c:v>
                  </c:pt>
                  <c:pt idx="47">
                    <c:v>512</c:v>
                  </c:pt>
                  <c:pt idx="49">
                    <c:v>128</c:v>
                  </c:pt>
                  <c:pt idx="50">
                    <c:v>256</c:v>
                  </c:pt>
                  <c:pt idx="51">
                    <c:v>384</c:v>
                  </c:pt>
                  <c:pt idx="52">
                    <c:v>512</c:v>
                  </c:pt>
                </c:lvl>
                <c:lvl>
                  <c:pt idx="1">
                    <c:v> </c:v>
                  </c:pt>
                  <c:pt idx="2">
                    <c:v>2</c:v>
                  </c:pt>
                  <c:pt idx="6">
                    <c:v> </c:v>
                  </c:pt>
                  <c:pt idx="7">
                    <c:v>4</c:v>
                  </c:pt>
                  <c:pt idx="11">
                    <c:v> </c:v>
                  </c:pt>
                  <c:pt idx="12">
                    <c:v>6</c:v>
                  </c:pt>
                  <c:pt idx="16">
                    <c:v> </c:v>
                  </c:pt>
                  <c:pt idx="17">
                    <c:v>8</c:v>
                  </c:pt>
                  <c:pt idx="21">
                    <c:v> </c:v>
                  </c:pt>
                  <c:pt idx="22">
                    <c:v>10</c:v>
                  </c:pt>
                  <c:pt idx="26">
                    <c:v> </c:v>
                  </c:pt>
                  <c:pt idx="28">
                    <c:v> </c:v>
                  </c:pt>
                  <c:pt idx="29">
                    <c:v>2</c:v>
                  </c:pt>
                  <c:pt idx="33">
                    <c:v> </c:v>
                  </c:pt>
                  <c:pt idx="34">
                    <c:v>4</c:v>
                  </c:pt>
                  <c:pt idx="38">
                    <c:v> </c:v>
                  </c:pt>
                  <c:pt idx="39">
                    <c:v>6</c:v>
                  </c:pt>
                  <c:pt idx="43">
                    <c:v> </c:v>
                  </c:pt>
                  <c:pt idx="44">
                    <c:v>8</c:v>
                  </c:pt>
                  <c:pt idx="48">
                    <c:v> </c:v>
                  </c:pt>
                  <c:pt idx="49">
                    <c:v>10</c:v>
                  </c:pt>
                </c:lvl>
                <c:lvl>
                  <c:pt idx="0">
                    <c:v>TPC-C</c:v>
                  </c:pt>
                  <c:pt idx="27">
                    <c:v>TPC-E</c:v>
                  </c:pt>
                </c:lvl>
              </c:multiLvlStrCache>
            </c:multiLvlStrRef>
          </c:cat>
          <c:val>
            <c:numRef>
              <c:f>'4-Thresholds'!$T$3:$T$55</c:f>
              <c:numCache>
                <c:formatCode>General</c:formatCode>
                <c:ptCount val="53"/>
                <c:pt idx="0">
                  <c:v>33.439302587043926</c:v>
                </c:pt>
                <c:pt idx="2">
                  <c:v>15.816368265797243</c:v>
                </c:pt>
                <c:pt idx="3">
                  <c:v>15.253317583412905</c:v>
                </c:pt>
                <c:pt idx="4">
                  <c:v>15.723779322605575</c:v>
                </c:pt>
                <c:pt idx="5">
                  <c:v>15.107977420104099</c:v>
                </c:pt>
                <c:pt idx="7">
                  <c:v>15.951995670843774</c:v>
                </c:pt>
                <c:pt idx="8">
                  <c:v>15.101882939897518</c:v>
                </c:pt>
                <c:pt idx="9">
                  <c:v>15.383571166140035</c:v>
                </c:pt>
                <c:pt idx="10">
                  <c:v>15.699144150303011</c:v>
                </c:pt>
                <c:pt idx="12">
                  <c:v>17.54222864234071</c:v>
                </c:pt>
                <c:pt idx="13">
                  <c:v>17.755633557890704</c:v>
                </c:pt>
                <c:pt idx="14">
                  <c:v>17.792443472749547</c:v>
                </c:pt>
                <c:pt idx="15">
                  <c:v>17.925978784944139</c:v>
                </c:pt>
                <c:pt idx="17">
                  <c:v>19.920157938774015</c:v>
                </c:pt>
                <c:pt idx="18">
                  <c:v>19.756832255414281</c:v>
                </c:pt>
                <c:pt idx="19">
                  <c:v>20.05292567662519</c:v>
                </c:pt>
                <c:pt idx="20">
                  <c:v>20.05292567662519</c:v>
                </c:pt>
                <c:pt idx="22">
                  <c:v>21.761450246495592</c:v>
                </c:pt>
                <c:pt idx="23">
                  <c:v>21.761450246495592</c:v>
                </c:pt>
                <c:pt idx="24">
                  <c:v>21.939222155699511</c:v>
                </c:pt>
                <c:pt idx="25">
                  <c:v>22.067246416884839</c:v>
                </c:pt>
                <c:pt idx="27">
                  <c:v>32.08034602821477</c:v>
                </c:pt>
                <c:pt idx="29">
                  <c:v>10.476722899046802</c:v>
                </c:pt>
                <c:pt idx="30">
                  <c:v>10.563804585938522</c:v>
                </c:pt>
                <c:pt idx="31">
                  <c:v>10.411427579742496</c:v>
                </c:pt>
                <c:pt idx="32">
                  <c:v>10.238920429032143</c:v>
                </c:pt>
                <c:pt idx="34">
                  <c:v>11.438947676751786</c:v>
                </c:pt>
                <c:pt idx="35">
                  <c:v>11.573810948249525</c:v>
                </c:pt>
                <c:pt idx="36">
                  <c:v>11.349852846155347</c:v>
                </c:pt>
                <c:pt idx="37">
                  <c:v>11.908830139392725</c:v>
                </c:pt>
                <c:pt idx="39">
                  <c:v>12.868011044763843</c:v>
                </c:pt>
                <c:pt idx="40">
                  <c:v>12.843926775989699</c:v>
                </c:pt>
                <c:pt idx="41">
                  <c:v>12.323657254413174</c:v>
                </c:pt>
                <c:pt idx="42">
                  <c:v>12.165671272435157</c:v>
                </c:pt>
                <c:pt idx="44">
                  <c:v>13.756084030318814</c:v>
                </c:pt>
                <c:pt idx="45">
                  <c:v>13.717693444676982</c:v>
                </c:pt>
                <c:pt idx="46">
                  <c:v>13.899719076890044</c:v>
                </c:pt>
                <c:pt idx="47">
                  <c:v>13.774029208199918</c:v>
                </c:pt>
                <c:pt idx="49">
                  <c:v>15.204965694726013</c:v>
                </c:pt>
                <c:pt idx="50">
                  <c:v>15.251470045112288</c:v>
                </c:pt>
                <c:pt idx="51">
                  <c:v>15.251448549606067</c:v>
                </c:pt>
                <c:pt idx="52">
                  <c:v>15.329917087096041</c:v>
                </c:pt>
              </c:numCache>
            </c:numRef>
          </c:val>
        </c:ser>
        <c:ser>
          <c:idx val="2"/>
          <c:order val="1"/>
          <c:tx>
            <c:strRef>
              <c:f>'4-Thresholds'!$U$2</c:f>
              <c:strCache>
                <c:ptCount val="1"/>
                <c:pt idx="0">
                  <c:v>D-MPKI</c:v>
                </c:pt>
              </c:strCache>
            </c:strRef>
          </c:tx>
          <c:invertIfNegative val="0"/>
          <c:cat>
            <c:multiLvlStrRef>
              <c:f>'4-Thresholds'!$F$3:$H$55</c:f>
              <c:multiLvlStrCache>
                <c:ptCount val="53"/>
                <c:lvl>
                  <c:pt idx="0">
                    <c:v>Base</c:v>
                  </c:pt>
                  <c:pt idx="2">
                    <c:v>128</c:v>
                  </c:pt>
                  <c:pt idx="3">
                    <c:v>256</c:v>
                  </c:pt>
                  <c:pt idx="4">
                    <c:v>384</c:v>
                  </c:pt>
                  <c:pt idx="5">
                    <c:v>512</c:v>
                  </c:pt>
                  <c:pt idx="7">
                    <c:v>128</c:v>
                  </c:pt>
                  <c:pt idx="8">
                    <c:v>256</c:v>
                  </c:pt>
                  <c:pt idx="9">
                    <c:v>384</c:v>
                  </c:pt>
                  <c:pt idx="10">
                    <c:v>512</c:v>
                  </c:pt>
                  <c:pt idx="12">
                    <c:v>128</c:v>
                  </c:pt>
                  <c:pt idx="13">
                    <c:v>256</c:v>
                  </c:pt>
                  <c:pt idx="14">
                    <c:v>384</c:v>
                  </c:pt>
                  <c:pt idx="15">
                    <c:v>512</c:v>
                  </c:pt>
                  <c:pt idx="17">
                    <c:v>128</c:v>
                  </c:pt>
                  <c:pt idx="18">
                    <c:v>256</c:v>
                  </c:pt>
                  <c:pt idx="19">
                    <c:v>384</c:v>
                  </c:pt>
                  <c:pt idx="20">
                    <c:v>512</c:v>
                  </c:pt>
                  <c:pt idx="22">
                    <c:v>128</c:v>
                  </c:pt>
                  <c:pt idx="23">
                    <c:v>256</c:v>
                  </c:pt>
                  <c:pt idx="24">
                    <c:v>384</c:v>
                  </c:pt>
                  <c:pt idx="25">
                    <c:v>512</c:v>
                  </c:pt>
                  <c:pt idx="27">
                    <c:v>Base</c:v>
                  </c:pt>
                  <c:pt idx="29">
                    <c:v>128</c:v>
                  </c:pt>
                  <c:pt idx="30">
                    <c:v>256</c:v>
                  </c:pt>
                  <c:pt idx="31">
                    <c:v>384</c:v>
                  </c:pt>
                  <c:pt idx="32">
                    <c:v>512</c:v>
                  </c:pt>
                  <c:pt idx="34">
                    <c:v>128</c:v>
                  </c:pt>
                  <c:pt idx="35">
                    <c:v>256</c:v>
                  </c:pt>
                  <c:pt idx="36">
                    <c:v>384</c:v>
                  </c:pt>
                  <c:pt idx="37">
                    <c:v>512</c:v>
                  </c:pt>
                  <c:pt idx="39">
                    <c:v>128</c:v>
                  </c:pt>
                  <c:pt idx="40">
                    <c:v>256</c:v>
                  </c:pt>
                  <c:pt idx="41">
                    <c:v>384</c:v>
                  </c:pt>
                  <c:pt idx="42">
                    <c:v>512</c:v>
                  </c:pt>
                  <c:pt idx="44">
                    <c:v>128</c:v>
                  </c:pt>
                  <c:pt idx="45">
                    <c:v>256</c:v>
                  </c:pt>
                  <c:pt idx="46">
                    <c:v>384</c:v>
                  </c:pt>
                  <c:pt idx="47">
                    <c:v>512</c:v>
                  </c:pt>
                  <c:pt idx="49">
                    <c:v>128</c:v>
                  </c:pt>
                  <c:pt idx="50">
                    <c:v>256</c:v>
                  </c:pt>
                  <c:pt idx="51">
                    <c:v>384</c:v>
                  </c:pt>
                  <c:pt idx="52">
                    <c:v>512</c:v>
                  </c:pt>
                </c:lvl>
                <c:lvl>
                  <c:pt idx="1">
                    <c:v> </c:v>
                  </c:pt>
                  <c:pt idx="2">
                    <c:v>2</c:v>
                  </c:pt>
                  <c:pt idx="6">
                    <c:v> </c:v>
                  </c:pt>
                  <c:pt idx="7">
                    <c:v>4</c:v>
                  </c:pt>
                  <c:pt idx="11">
                    <c:v> </c:v>
                  </c:pt>
                  <c:pt idx="12">
                    <c:v>6</c:v>
                  </c:pt>
                  <c:pt idx="16">
                    <c:v> </c:v>
                  </c:pt>
                  <c:pt idx="17">
                    <c:v>8</c:v>
                  </c:pt>
                  <c:pt idx="21">
                    <c:v> </c:v>
                  </c:pt>
                  <c:pt idx="22">
                    <c:v>10</c:v>
                  </c:pt>
                  <c:pt idx="26">
                    <c:v> </c:v>
                  </c:pt>
                  <c:pt idx="28">
                    <c:v> </c:v>
                  </c:pt>
                  <c:pt idx="29">
                    <c:v>2</c:v>
                  </c:pt>
                  <c:pt idx="33">
                    <c:v> </c:v>
                  </c:pt>
                  <c:pt idx="34">
                    <c:v>4</c:v>
                  </c:pt>
                  <c:pt idx="38">
                    <c:v> </c:v>
                  </c:pt>
                  <c:pt idx="39">
                    <c:v>6</c:v>
                  </c:pt>
                  <c:pt idx="43">
                    <c:v> </c:v>
                  </c:pt>
                  <c:pt idx="44">
                    <c:v>8</c:v>
                  </c:pt>
                  <c:pt idx="48">
                    <c:v> </c:v>
                  </c:pt>
                  <c:pt idx="49">
                    <c:v>10</c:v>
                  </c:pt>
                </c:lvl>
                <c:lvl>
                  <c:pt idx="0">
                    <c:v>TPC-C</c:v>
                  </c:pt>
                  <c:pt idx="27">
                    <c:v>TPC-E</c:v>
                  </c:pt>
                </c:lvl>
              </c:multiLvlStrCache>
            </c:multiLvlStrRef>
          </c:cat>
          <c:val>
            <c:numRef>
              <c:f>'4-Thresholds'!$U$3:$U$55</c:f>
              <c:numCache>
                <c:formatCode>General</c:formatCode>
                <c:ptCount val="53"/>
                <c:pt idx="0">
                  <c:v>30.168936139743046</c:v>
                </c:pt>
                <c:pt idx="2">
                  <c:v>33.79556547224545</c:v>
                </c:pt>
                <c:pt idx="3">
                  <c:v>33.808074719797887</c:v>
                </c:pt>
                <c:pt idx="4">
                  <c:v>33.881049304814027</c:v>
                </c:pt>
                <c:pt idx="5">
                  <c:v>34.131053920328668</c:v>
                </c:pt>
                <c:pt idx="7">
                  <c:v>36.968718505289267</c:v>
                </c:pt>
                <c:pt idx="8">
                  <c:v>37.029035008225605</c:v>
                </c:pt>
                <c:pt idx="9">
                  <c:v>37.173029793336276</c:v>
                </c:pt>
                <c:pt idx="10">
                  <c:v>37.207302951059255</c:v>
                </c:pt>
                <c:pt idx="12">
                  <c:v>38.173659326043087</c:v>
                </c:pt>
                <c:pt idx="13">
                  <c:v>38.358073984026625</c:v>
                </c:pt>
                <c:pt idx="14">
                  <c:v>38.311213812984931</c:v>
                </c:pt>
                <c:pt idx="15">
                  <c:v>38.333083672912196</c:v>
                </c:pt>
                <c:pt idx="17">
                  <c:v>38.809982226152073</c:v>
                </c:pt>
                <c:pt idx="18">
                  <c:v>38.935870224471635</c:v>
                </c:pt>
                <c:pt idx="19">
                  <c:v>39.019182818889</c:v>
                </c:pt>
                <c:pt idx="20">
                  <c:v>39.019182818889</c:v>
                </c:pt>
                <c:pt idx="22">
                  <c:v>39.327194458766719</c:v>
                </c:pt>
                <c:pt idx="23">
                  <c:v>39.327194458766719</c:v>
                </c:pt>
                <c:pt idx="24">
                  <c:v>39.469546913156272</c:v>
                </c:pt>
                <c:pt idx="25">
                  <c:v>39.464537320267404</c:v>
                </c:pt>
                <c:pt idx="27">
                  <c:v>30.63364998252289</c:v>
                </c:pt>
                <c:pt idx="29">
                  <c:v>33.559473944679574</c:v>
                </c:pt>
                <c:pt idx="30">
                  <c:v>33.485383037749735</c:v>
                </c:pt>
                <c:pt idx="31">
                  <c:v>33.617473130383267</c:v>
                </c:pt>
                <c:pt idx="32">
                  <c:v>33.663718622237255</c:v>
                </c:pt>
                <c:pt idx="34">
                  <c:v>36.690044578245043</c:v>
                </c:pt>
                <c:pt idx="35">
                  <c:v>36.634940578056082</c:v>
                </c:pt>
                <c:pt idx="36">
                  <c:v>36.689202045766457</c:v>
                </c:pt>
                <c:pt idx="37">
                  <c:v>36.627681652520515</c:v>
                </c:pt>
                <c:pt idx="39">
                  <c:v>37.827528032302666</c:v>
                </c:pt>
                <c:pt idx="40">
                  <c:v>37.865977714894257</c:v>
                </c:pt>
                <c:pt idx="41">
                  <c:v>37.887482053274901</c:v>
                </c:pt>
                <c:pt idx="42">
                  <c:v>37.988985157794012</c:v>
                </c:pt>
                <c:pt idx="44">
                  <c:v>38.587080199807993</c:v>
                </c:pt>
                <c:pt idx="45">
                  <c:v>38.480653221919809</c:v>
                </c:pt>
                <c:pt idx="46">
                  <c:v>38.53861547960576</c:v>
                </c:pt>
                <c:pt idx="47">
                  <c:v>38.582850758247162</c:v>
                </c:pt>
                <c:pt idx="49">
                  <c:v>38.931084779330789</c:v>
                </c:pt>
                <c:pt idx="50">
                  <c:v>38.93360247445176</c:v>
                </c:pt>
                <c:pt idx="51">
                  <c:v>38.977592127545684</c:v>
                </c:pt>
                <c:pt idx="52">
                  <c:v>38.951733205144478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84064"/>
        <c:axId val="89385984"/>
      </c:barChart>
      <c:lineChart>
        <c:grouping val="standard"/>
        <c:varyColors val="0"/>
        <c:ser>
          <c:idx val="3"/>
          <c:order val="2"/>
          <c:tx>
            <c:strRef>
              <c:f>'4-Thresholds'!$Q$2</c:f>
              <c:strCache>
                <c:ptCount val="1"/>
                <c:pt idx="0">
                  <c:v>Speedup</c:v>
                </c:pt>
              </c:strCache>
            </c:strRef>
          </c:tx>
          <c:val>
            <c:numRef>
              <c:f>'4-Thresholds'!$Q$3:$Q$55</c:f>
              <c:numCache>
                <c:formatCode>General</c:formatCode>
                <c:ptCount val="53"/>
                <c:pt idx="0">
                  <c:v>1</c:v>
                </c:pt>
                <c:pt idx="2">
                  <c:v>1.3230303085255544</c:v>
                </c:pt>
                <c:pt idx="3">
                  <c:v>1.3380820919212857</c:v>
                </c:pt>
                <c:pt idx="4">
                  <c:v>1.3234665828247163</c:v>
                </c:pt>
                <c:pt idx="5">
                  <c:v>1.3355557339751423</c:v>
                </c:pt>
                <c:pt idx="7">
                  <c:v>1.3563790246105178</c:v>
                </c:pt>
                <c:pt idx="8">
                  <c:v>1.3567471027140865</c:v>
                </c:pt>
                <c:pt idx="9">
                  <c:v>1.3482689641813403</c:v>
                </c:pt>
                <c:pt idx="10">
                  <c:v>1.3472733117051736</c:v>
                </c:pt>
                <c:pt idx="12">
                  <c:v>1.2566382217625003</c:v>
                </c:pt>
                <c:pt idx="13">
                  <c:v>1.2423833753591982</c:v>
                </c:pt>
                <c:pt idx="14">
                  <c:v>1.2389011833562347</c:v>
                </c:pt>
                <c:pt idx="15">
                  <c:v>1.241218511380056</c:v>
                </c:pt>
                <c:pt idx="17">
                  <c:v>1.1560035596524967</c:v>
                </c:pt>
                <c:pt idx="18">
                  <c:v>1.1542862886615142</c:v>
                </c:pt>
                <c:pt idx="19">
                  <c:v>1.1456293346489774</c:v>
                </c:pt>
                <c:pt idx="20">
                  <c:v>1.1456293346489774</c:v>
                </c:pt>
                <c:pt idx="22">
                  <c:v>1.0797264279983905</c:v>
                </c:pt>
                <c:pt idx="23">
                  <c:v>1.0797264279983905</c:v>
                </c:pt>
                <c:pt idx="24">
                  <c:v>1.0689643585853701</c:v>
                </c:pt>
                <c:pt idx="25">
                  <c:v>1.0696301799889145</c:v>
                </c:pt>
                <c:pt idx="27">
                  <c:v>1</c:v>
                </c:pt>
                <c:pt idx="29">
                  <c:v>1.448830495512077</c:v>
                </c:pt>
                <c:pt idx="30">
                  <c:v>1.4479673260331212</c:v>
                </c:pt>
                <c:pt idx="31">
                  <c:v>1.4521723360751455</c:v>
                </c:pt>
                <c:pt idx="32">
                  <c:v>1.4570714646201037</c:v>
                </c:pt>
                <c:pt idx="34">
                  <c:v>1.4678940970984458</c:v>
                </c:pt>
                <c:pt idx="35">
                  <c:v>1.4677341004069302</c:v>
                </c:pt>
                <c:pt idx="36">
                  <c:v>1.4684867790959166</c:v>
                </c:pt>
                <c:pt idx="37">
                  <c:v>1.4637614295608383</c:v>
                </c:pt>
                <c:pt idx="39">
                  <c:v>1.3811676069080487</c:v>
                </c:pt>
                <c:pt idx="40">
                  <c:v>1.3779034870279789</c:v>
                </c:pt>
                <c:pt idx="41">
                  <c:v>1.3739766756355438</c:v>
                </c:pt>
                <c:pt idx="42">
                  <c:v>1.3638339196930098</c:v>
                </c:pt>
                <c:pt idx="44">
                  <c:v>1.2719362112677108</c:v>
                </c:pt>
                <c:pt idx="45">
                  <c:v>1.2801967019772225</c:v>
                </c:pt>
                <c:pt idx="46">
                  <c:v>1.278694470879387</c:v>
                </c:pt>
                <c:pt idx="47">
                  <c:v>1.2699002252105251</c:v>
                </c:pt>
                <c:pt idx="49">
                  <c:v>1.2054874906954969</c:v>
                </c:pt>
                <c:pt idx="50">
                  <c:v>1.2070386019561554</c:v>
                </c:pt>
                <c:pt idx="51">
                  <c:v>1.2003194588323953</c:v>
                </c:pt>
                <c:pt idx="52">
                  <c:v>1.2030548250971049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402368"/>
        <c:axId val="89400448"/>
      </c:lineChart>
      <c:catAx>
        <c:axId val="89384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Fill-up_t (top), Matched_t (bottom)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89385984"/>
        <c:crosses val="autoZero"/>
        <c:auto val="1"/>
        <c:lblAlgn val="ctr"/>
        <c:lblOffset val="100"/>
        <c:noMultiLvlLbl val="0"/>
      </c:catAx>
      <c:valAx>
        <c:axId val="89385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MPKI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84064"/>
        <c:crosses val="autoZero"/>
        <c:crossBetween val="between"/>
      </c:valAx>
      <c:valAx>
        <c:axId val="894004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402368"/>
        <c:crosses val="max"/>
        <c:crossBetween val="between"/>
      </c:valAx>
      <c:catAx>
        <c:axId val="89402368"/>
        <c:scaling>
          <c:orientation val="minMax"/>
        </c:scaling>
        <c:delete val="1"/>
        <c:axPos val="b"/>
        <c:majorTickMark val="out"/>
        <c:minorTickMark val="none"/>
        <c:tickLblPos val="nextTo"/>
        <c:crossAx val="89400448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E5AD5BA2-1825-4982-97D7-D4B456397DB0}" type="datetime1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B5ADBB2C-D775-4C27-A710-C2C5123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8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9DB6855A-9A32-4F58-A8C3-8EAC75CE49A5}" type="datetime1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4213"/>
            <a:ext cx="6858000" cy="5143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6084888"/>
            <a:ext cx="6858000" cy="24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09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1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9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BBE8-668F-4A3C-A202-CB10E2ADEE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9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C7B6-50DC-49E8-A04F-739F72A796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1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9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7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7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7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7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15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8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0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75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12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1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9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83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8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08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33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3565C-CE20-4E23-8305-16C2C7A6CB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5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73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61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592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0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3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atta.com/" TargetMode="External"/><Relationship Id="rId2" Type="http://schemas.openxmlformats.org/officeDocument/2006/relationships/hyperlink" Target="mailto:iatta@eecg.toronto.edu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5000" y="457200"/>
            <a:ext cx="11734800" cy="7543800"/>
          </a:xfrm>
        </p:spPr>
        <p:txBody>
          <a:bodyPr anchor="ctr">
            <a:spAutoFit/>
          </a:bodyPr>
          <a:lstStyle>
            <a:lvl1pPr>
              <a:lnSpc>
                <a:spcPts val="6000"/>
              </a:lnSpc>
              <a:defRPr sz="6000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82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861462"/>
            <a:ext cx="13004800" cy="3352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35000" y="1981206"/>
            <a:ext cx="11734800" cy="3145970"/>
          </a:xfrm>
          <a:noFill/>
        </p:spPr>
        <p:txBody>
          <a:bodyPr anchor="ctr">
            <a:noAutofit/>
          </a:bodyPr>
          <a:lstStyle>
            <a:lvl1pPr>
              <a:defRPr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 smtClean="0"/>
              <a:t>SLICC </a:t>
            </a:r>
            <a:br>
              <a:rPr lang="en-US" b="1" dirty="0" smtClean="0"/>
            </a:br>
            <a:r>
              <a:rPr lang="en-US" b="1" dirty="0" smtClean="0"/>
              <a:t>Self-Assembly of Instruction Cache Collectives for OLTP Workloads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82555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 smtClean="0"/>
              <a:t>Authors 1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78455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 smtClean="0"/>
              <a:t>Authors 1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95255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Affiliate Logo 1</a:t>
            </a:r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6878455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Affiliate Logo 2</a:t>
            </a:r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0551859" y="1270013"/>
            <a:ext cx="1378857" cy="11393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03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0392" y="1375647"/>
            <a:ext cx="12664036" cy="7161450"/>
          </a:xfrm>
        </p:spPr>
        <p:txBody>
          <a:bodyPr/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  <a:lvl2pPr marL="533400" indent="-358775">
              <a:defRPr sz="3200">
                <a:latin typeface="Arial" pitchFamily="34" charset="0"/>
                <a:cs typeface="Arial" pitchFamily="34" charset="0"/>
              </a:defRPr>
            </a:lvl2pPr>
            <a:lvl3pPr marL="896938" indent="-360363">
              <a:defRPr sz="3200">
                <a:latin typeface="Arial" pitchFamily="34" charset="0"/>
                <a:cs typeface="Arial" pitchFamily="34" charset="0"/>
              </a:defRPr>
            </a:lvl3pPr>
            <a:lvl4pPr marL="1262063" indent="-274638">
              <a:defRPr sz="1800">
                <a:latin typeface="Arial" pitchFamily="34" charset="0"/>
                <a:cs typeface="Arial" pitchFamily="34" charset="0"/>
              </a:defRPr>
            </a:lvl4pPr>
            <a:lvl5pPr marL="1608138" indent="-228600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2277" y="9113496"/>
            <a:ext cx="778610" cy="601479"/>
            <a:chOff x="2438403" y="1045029"/>
            <a:chExt cx="2296884" cy="1894115"/>
          </a:xfrm>
        </p:grpSpPr>
        <p:sp>
          <p:nvSpPr>
            <p:cNvPr id="6" name="Freeform 5"/>
            <p:cNvSpPr/>
            <p:nvPr/>
          </p:nvSpPr>
          <p:spPr bwMode="auto">
            <a:xfrm>
              <a:off x="2498110" y="2075219"/>
              <a:ext cx="2201726" cy="863925"/>
            </a:xfrm>
            <a:custGeom>
              <a:avLst/>
              <a:gdLst>
                <a:gd name="connsiteX0" fmla="*/ 370115 w 6847115"/>
                <a:gd name="connsiteY0" fmla="*/ 43543 h 3091543"/>
                <a:gd name="connsiteX1" fmla="*/ 0 w 6847115"/>
                <a:gd name="connsiteY1" fmla="*/ 1567543 h 3091543"/>
                <a:gd name="connsiteX2" fmla="*/ 707572 w 6847115"/>
                <a:gd name="connsiteY2" fmla="*/ 3080657 h 3091543"/>
                <a:gd name="connsiteX3" fmla="*/ 2601686 w 6847115"/>
                <a:gd name="connsiteY3" fmla="*/ 3058886 h 3091543"/>
                <a:gd name="connsiteX4" fmla="*/ 6847115 w 6847115"/>
                <a:gd name="connsiteY4" fmla="*/ 3091543 h 3091543"/>
                <a:gd name="connsiteX5" fmla="*/ 6564086 w 6847115"/>
                <a:gd name="connsiteY5" fmla="*/ 783772 h 3091543"/>
                <a:gd name="connsiteX6" fmla="*/ 6204858 w 6847115"/>
                <a:gd name="connsiteY6" fmla="*/ 0 h 3091543"/>
                <a:gd name="connsiteX7" fmla="*/ 4811486 w 6847115"/>
                <a:gd name="connsiteY7" fmla="*/ 65315 h 3091543"/>
                <a:gd name="connsiteX8" fmla="*/ 4746172 w 6847115"/>
                <a:gd name="connsiteY8" fmla="*/ 1219200 h 3091543"/>
                <a:gd name="connsiteX9" fmla="*/ 3995058 w 6847115"/>
                <a:gd name="connsiteY9" fmla="*/ 1491343 h 3091543"/>
                <a:gd name="connsiteX10" fmla="*/ 2754086 w 6847115"/>
                <a:gd name="connsiteY10" fmla="*/ 1458686 h 3091543"/>
                <a:gd name="connsiteX11" fmla="*/ 1839686 w 6847115"/>
                <a:gd name="connsiteY11" fmla="*/ 1404257 h 3091543"/>
                <a:gd name="connsiteX12" fmla="*/ 1774372 w 6847115"/>
                <a:gd name="connsiteY12" fmla="*/ 108857 h 3091543"/>
                <a:gd name="connsiteX13" fmla="*/ 370115 w 6847115"/>
                <a:gd name="connsiteY13" fmla="*/ 43543 h 30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7115" h="3091543">
                  <a:moveTo>
                    <a:pt x="370115" y="43543"/>
                  </a:moveTo>
                  <a:lnTo>
                    <a:pt x="0" y="1567543"/>
                  </a:lnTo>
                  <a:lnTo>
                    <a:pt x="707572" y="3080657"/>
                  </a:lnTo>
                  <a:lnTo>
                    <a:pt x="2601686" y="3058886"/>
                  </a:lnTo>
                  <a:lnTo>
                    <a:pt x="6847115" y="3091543"/>
                  </a:lnTo>
                  <a:lnTo>
                    <a:pt x="6564086" y="783772"/>
                  </a:lnTo>
                  <a:lnTo>
                    <a:pt x="6204858" y="0"/>
                  </a:lnTo>
                  <a:lnTo>
                    <a:pt x="4811486" y="65315"/>
                  </a:lnTo>
                  <a:lnTo>
                    <a:pt x="4746172" y="1219200"/>
                  </a:lnTo>
                  <a:lnTo>
                    <a:pt x="3995058" y="1491343"/>
                  </a:lnTo>
                  <a:lnTo>
                    <a:pt x="2754086" y="1458686"/>
                  </a:lnTo>
                  <a:lnTo>
                    <a:pt x="1839686" y="1404257"/>
                  </a:lnTo>
                  <a:lnTo>
                    <a:pt x="1774372" y="108857"/>
                  </a:lnTo>
                  <a:lnTo>
                    <a:pt x="370115" y="435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141835" y="1045029"/>
              <a:ext cx="1593452" cy="1033450"/>
            </a:xfrm>
            <a:custGeom>
              <a:avLst/>
              <a:gdLst>
                <a:gd name="connsiteX0" fmla="*/ 239485 w 4648200"/>
                <a:gd name="connsiteY0" fmla="*/ 402771 h 3450771"/>
                <a:gd name="connsiteX1" fmla="*/ 0 w 4648200"/>
                <a:gd name="connsiteY1" fmla="*/ 968828 h 3450771"/>
                <a:gd name="connsiteX2" fmla="*/ 10885 w 4648200"/>
                <a:gd name="connsiteY2" fmla="*/ 2046514 h 3450771"/>
                <a:gd name="connsiteX3" fmla="*/ 1360714 w 4648200"/>
                <a:gd name="connsiteY3" fmla="*/ 2002971 h 3450771"/>
                <a:gd name="connsiteX4" fmla="*/ 1447800 w 4648200"/>
                <a:gd name="connsiteY4" fmla="*/ 2503714 h 3450771"/>
                <a:gd name="connsiteX5" fmla="*/ 1480457 w 4648200"/>
                <a:gd name="connsiteY5" fmla="*/ 3450771 h 3450771"/>
                <a:gd name="connsiteX6" fmla="*/ 4267200 w 4648200"/>
                <a:gd name="connsiteY6" fmla="*/ 3407228 h 3450771"/>
                <a:gd name="connsiteX7" fmla="*/ 4408714 w 4648200"/>
                <a:gd name="connsiteY7" fmla="*/ 2057400 h 3450771"/>
                <a:gd name="connsiteX8" fmla="*/ 4648200 w 4648200"/>
                <a:gd name="connsiteY8" fmla="*/ 892628 h 3450771"/>
                <a:gd name="connsiteX9" fmla="*/ 4114800 w 4648200"/>
                <a:gd name="connsiteY9" fmla="*/ 185057 h 3450771"/>
                <a:gd name="connsiteX10" fmla="*/ 4027714 w 4648200"/>
                <a:gd name="connsiteY10" fmla="*/ 217714 h 3450771"/>
                <a:gd name="connsiteX11" fmla="*/ 4005942 w 4648200"/>
                <a:gd name="connsiteY11" fmla="*/ 239485 h 3450771"/>
                <a:gd name="connsiteX12" fmla="*/ 3951514 w 4648200"/>
                <a:gd name="connsiteY12" fmla="*/ 261257 h 3450771"/>
                <a:gd name="connsiteX13" fmla="*/ 2656114 w 4648200"/>
                <a:gd name="connsiteY13" fmla="*/ 598714 h 3450771"/>
                <a:gd name="connsiteX14" fmla="*/ 2547257 w 4648200"/>
                <a:gd name="connsiteY14" fmla="*/ 533400 h 3450771"/>
                <a:gd name="connsiteX15" fmla="*/ 1306285 w 4648200"/>
                <a:gd name="connsiteY15" fmla="*/ 0 h 3450771"/>
                <a:gd name="connsiteX16" fmla="*/ 1208314 w 4648200"/>
                <a:gd name="connsiteY16" fmla="*/ 21771 h 3450771"/>
                <a:gd name="connsiteX17" fmla="*/ 1175657 w 4648200"/>
                <a:gd name="connsiteY17" fmla="*/ 32657 h 3450771"/>
                <a:gd name="connsiteX18" fmla="*/ 1077685 w 4648200"/>
                <a:gd name="connsiteY18" fmla="*/ 43542 h 3450771"/>
                <a:gd name="connsiteX19" fmla="*/ 446314 w 4648200"/>
                <a:gd name="connsiteY19" fmla="*/ 359228 h 3450771"/>
                <a:gd name="connsiteX20" fmla="*/ 283028 w 4648200"/>
                <a:gd name="connsiteY20" fmla="*/ 446314 h 3450771"/>
                <a:gd name="connsiteX21" fmla="*/ 185057 w 4648200"/>
                <a:gd name="connsiteY21" fmla="*/ 457200 h 3450771"/>
                <a:gd name="connsiteX22" fmla="*/ 185057 w 4648200"/>
                <a:gd name="connsiteY22" fmla="*/ 500742 h 3450771"/>
                <a:gd name="connsiteX23" fmla="*/ 174171 w 4648200"/>
                <a:gd name="connsiteY23" fmla="*/ 424542 h 345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48200" h="3450771">
                  <a:moveTo>
                    <a:pt x="239485" y="402771"/>
                  </a:moveTo>
                  <a:lnTo>
                    <a:pt x="0" y="968828"/>
                  </a:lnTo>
                  <a:lnTo>
                    <a:pt x="10885" y="2046514"/>
                  </a:lnTo>
                  <a:lnTo>
                    <a:pt x="1360714" y="2002971"/>
                  </a:lnTo>
                  <a:lnTo>
                    <a:pt x="1447800" y="2503714"/>
                  </a:lnTo>
                  <a:lnTo>
                    <a:pt x="1480457" y="3450771"/>
                  </a:lnTo>
                  <a:lnTo>
                    <a:pt x="4267200" y="3407228"/>
                  </a:lnTo>
                  <a:lnTo>
                    <a:pt x="4408714" y="2057400"/>
                  </a:lnTo>
                  <a:lnTo>
                    <a:pt x="4648200" y="892628"/>
                  </a:lnTo>
                  <a:lnTo>
                    <a:pt x="4114800" y="185057"/>
                  </a:lnTo>
                  <a:cubicBezTo>
                    <a:pt x="4085771" y="195943"/>
                    <a:pt x="4055444" y="203849"/>
                    <a:pt x="4027714" y="217714"/>
                  </a:cubicBezTo>
                  <a:cubicBezTo>
                    <a:pt x="4018534" y="222304"/>
                    <a:pt x="4013956" y="233074"/>
                    <a:pt x="4005942" y="239485"/>
                  </a:cubicBezTo>
                  <a:cubicBezTo>
                    <a:pt x="3973695" y="265283"/>
                    <a:pt x="3982791" y="261257"/>
                    <a:pt x="3951514" y="261257"/>
                  </a:cubicBezTo>
                  <a:lnTo>
                    <a:pt x="2656114" y="598714"/>
                  </a:lnTo>
                  <a:lnTo>
                    <a:pt x="2547257" y="533400"/>
                  </a:lnTo>
                  <a:lnTo>
                    <a:pt x="1306285" y="0"/>
                  </a:lnTo>
                  <a:cubicBezTo>
                    <a:pt x="1273628" y="7257"/>
                    <a:pt x="1240769" y="13657"/>
                    <a:pt x="1208314" y="21771"/>
                  </a:cubicBezTo>
                  <a:cubicBezTo>
                    <a:pt x="1197182" y="24554"/>
                    <a:pt x="1186975" y="30771"/>
                    <a:pt x="1175657" y="32657"/>
                  </a:cubicBezTo>
                  <a:cubicBezTo>
                    <a:pt x="1143246" y="38059"/>
                    <a:pt x="1077685" y="43542"/>
                    <a:pt x="1077685" y="43542"/>
                  </a:cubicBezTo>
                  <a:lnTo>
                    <a:pt x="446314" y="359228"/>
                  </a:lnTo>
                  <a:lnTo>
                    <a:pt x="283028" y="446314"/>
                  </a:lnTo>
                  <a:lnTo>
                    <a:pt x="185057" y="457200"/>
                  </a:lnTo>
                  <a:lnTo>
                    <a:pt x="185057" y="500742"/>
                  </a:lnTo>
                  <a:lnTo>
                    <a:pt x="174171" y="424542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438403" y="1126531"/>
              <a:ext cx="1634501" cy="1398581"/>
            </a:xfrm>
            <a:custGeom>
              <a:avLst/>
              <a:gdLst>
                <a:gd name="connsiteX0" fmla="*/ 664028 w 5148943"/>
                <a:gd name="connsiteY0" fmla="*/ 174172 h 4669972"/>
                <a:gd name="connsiteX1" fmla="*/ 0 w 5148943"/>
                <a:gd name="connsiteY1" fmla="*/ 1338943 h 4669972"/>
                <a:gd name="connsiteX2" fmla="*/ 293914 w 5148943"/>
                <a:gd name="connsiteY2" fmla="*/ 3124200 h 4669972"/>
                <a:gd name="connsiteX3" fmla="*/ 2100943 w 5148943"/>
                <a:gd name="connsiteY3" fmla="*/ 3211286 h 4669972"/>
                <a:gd name="connsiteX4" fmla="*/ 2144486 w 5148943"/>
                <a:gd name="connsiteY4" fmla="*/ 4365172 h 4669972"/>
                <a:gd name="connsiteX5" fmla="*/ 2481943 w 5148943"/>
                <a:gd name="connsiteY5" fmla="*/ 4659086 h 4669972"/>
                <a:gd name="connsiteX6" fmla="*/ 3614057 w 5148943"/>
                <a:gd name="connsiteY6" fmla="*/ 4669972 h 4669972"/>
                <a:gd name="connsiteX7" fmla="*/ 5116286 w 5148943"/>
                <a:gd name="connsiteY7" fmla="*/ 4561115 h 4669972"/>
                <a:gd name="connsiteX8" fmla="*/ 5148943 w 5148943"/>
                <a:gd name="connsiteY8" fmla="*/ 3875315 h 4669972"/>
                <a:gd name="connsiteX9" fmla="*/ 5007428 w 5148943"/>
                <a:gd name="connsiteY9" fmla="*/ 3167743 h 4669972"/>
                <a:gd name="connsiteX10" fmla="*/ 3614057 w 5148943"/>
                <a:gd name="connsiteY10" fmla="*/ 3222172 h 4669972"/>
                <a:gd name="connsiteX11" fmla="*/ 3701143 w 5148943"/>
                <a:gd name="connsiteY11" fmla="*/ 1905000 h 4669972"/>
                <a:gd name="connsiteX12" fmla="*/ 3015343 w 5148943"/>
                <a:gd name="connsiteY12" fmla="*/ 1752600 h 4669972"/>
                <a:gd name="connsiteX13" fmla="*/ 2155371 w 5148943"/>
                <a:gd name="connsiteY13" fmla="*/ 1621972 h 4669972"/>
                <a:gd name="connsiteX14" fmla="*/ 2275114 w 5148943"/>
                <a:gd name="connsiteY14" fmla="*/ 381000 h 4669972"/>
                <a:gd name="connsiteX15" fmla="*/ 892628 w 5148943"/>
                <a:gd name="connsiteY15" fmla="*/ 0 h 4669972"/>
                <a:gd name="connsiteX16" fmla="*/ 664028 w 5148943"/>
                <a:gd name="connsiteY16" fmla="*/ 174172 h 46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8943" h="4669972">
                  <a:moveTo>
                    <a:pt x="664028" y="174172"/>
                  </a:moveTo>
                  <a:lnTo>
                    <a:pt x="0" y="1338943"/>
                  </a:lnTo>
                  <a:lnTo>
                    <a:pt x="293914" y="3124200"/>
                  </a:lnTo>
                  <a:lnTo>
                    <a:pt x="2100943" y="3211286"/>
                  </a:lnTo>
                  <a:lnTo>
                    <a:pt x="2144486" y="4365172"/>
                  </a:lnTo>
                  <a:lnTo>
                    <a:pt x="2481943" y="4659086"/>
                  </a:lnTo>
                  <a:lnTo>
                    <a:pt x="3614057" y="4669972"/>
                  </a:lnTo>
                  <a:lnTo>
                    <a:pt x="5116286" y="4561115"/>
                  </a:lnTo>
                  <a:lnTo>
                    <a:pt x="5148943" y="3875315"/>
                  </a:lnTo>
                  <a:lnTo>
                    <a:pt x="5007428" y="3167743"/>
                  </a:lnTo>
                  <a:lnTo>
                    <a:pt x="3614057" y="3222172"/>
                  </a:lnTo>
                  <a:lnTo>
                    <a:pt x="3701143" y="1905000"/>
                  </a:lnTo>
                  <a:lnTo>
                    <a:pt x="3015343" y="1752600"/>
                  </a:lnTo>
                  <a:lnTo>
                    <a:pt x="2155371" y="1621972"/>
                  </a:lnTo>
                  <a:lnTo>
                    <a:pt x="2275114" y="381000"/>
                  </a:lnTo>
                  <a:lnTo>
                    <a:pt x="892628" y="0"/>
                  </a:lnTo>
                  <a:lnTo>
                    <a:pt x="664028" y="174172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666038" y="1279756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66038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184750" y="1279755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84750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666038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66038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184750" y="2124121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184749" y="2551193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77340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677339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96051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6051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677339" y="2124122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77339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196051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196050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800073" y="9183947"/>
            <a:ext cx="1294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SLICC</a:t>
            </a:r>
            <a:endParaRPr lang="en-US" sz="2800" b="1" cap="all" spc="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948863" y="92313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2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35001" y="3498132"/>
            <a:ext cx="5029200" cy="1461939"/>
          </a:xfr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500" dirty="0" smtClean="0">
                <a:cs typeface="HelveticaNeueLT Std Bold" charset="0"/>
              </a:rPr>
              <a:t>Thanks!</a:t>
            </a:r>
            <a:endParaRPr lang="en-US" sz="3100" dirty="0">
              <a:cs typeface="HelveticaNeueLT Std Bold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6502400" y="3775504"/>
            <a:ext cx="594360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1337"/>
                </a:solidFill>
                <a:latin typeface="HelveticaNeueLT Std" pitchFamily="34" charset="0"/>
                <a:ea typeface="ヒラギノ角ゴ ProN W6" charset="-128"/>
                <a:sym typeface="Helvetica Neue" charset="0"/>
              </a:rPr>
              <a:t>Email: </a:t>
            </a:r>
            <a:r>
              <a:rPr lang="en-US" sz="2400" dirty="0" smtClean="0">
                <a:solidFill>
                  <a:srgbClr val="001337"/>
                </a:solidFill>
                <a:latin typeface="Georgia" pitchFamily="18" charset="0"/>
                <a:ea typeface="ヒラギノ角ゴ ProN W6" charset="-128"/>
                <a:sym typeface="Helvetica Neue" charset="0"/>
                <a:hlinkClick r:id="rId2"/>
              </a:rPr>
              <a:t>iatta@eecg.toronto.edu</a:t>
            </a:r>
            <a:endParaRPr lang="en-US" sz="2400" dirty="0" smtClean="0">
              <a:solidFill>
                <a:srgbClr val="001337"/>
              </a:solidFill>
              <a:latin typeface="Georgia" pitchFamily="18" charset="0"/>
              <a:ea typeface="ヒラギノ角ゴ ProN W6" charset="-128"/>
              <a:sym typeface="Helvetica Neue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001337"/>
                </a:solidFill>
                <a:latin typeface="Georgia" pitchFamily="18" charset="0"/>
                <a:ea typeface="ヒラギノ角ゴ ProN W6" charset="-128"/>
                <a:sym typeface="Helvetica Neue" charset="0"/>
              </a:rPr>
              <a:t>Website:</a:t>
            </a:r>
            <a:r>
              <a:rPr lang="en-US" sz="2400" dirty="0" smtClean="0">
                <a:solidFill>
                  <a:srgbClr val="001337"/>
                </a:solidFill>
                <a:latin typeface="Georgia" pitchFamily="18" charset="0"/>
                <a:ea typeface="ヒラギノ角ゴ ProN W6" charset="-128"/>
                <a:sym typeface="Helvetica Neue" charset="0"/>
              </a:rPr>
              <a:t> </a:t>
            </a:r>
            <a:r>
              <a:rPr lang="en-US" sz="2400" dirty="0" smtClean="0">
                <a:solidFill>
                  <a:srgbClr val="001337"/>
                </a:solidFill>
                <a:latin typeface="Georgia" pitchFamily="18" charset="0"/>
                <a:ea typeface="ヒラギノ角ゴ ProN W6" charset="-128"/>
                <a:sym typeface="Helvetica Neue" charset="0"/>
                <a:hlinkClick r:id="rId3"/>
              </a:rPr>
              <a:t>http://islamatta.com</a:t>
            </a:r>
            <a:r>
              <a:rPr lang="en-US" sz="2400" dirty="0" smtClean="0">
                <a:solidFill>
                  <a:srgbClr val="001337"/>
                </a:solidFill>
                <a:latin typeface="Georgia" pitchFamily="18" charset="0"/>
                <a:ea typeface="ヒラギノ角ゴ ProN W6" charset="-128"/>
                <a:sym typeface="Helvetica Neue" charset="0"/>
              </a:rPr>
              <a:t> </a:t>
            </a:r>
            <a:endParaRPr lang="en-US" sz="2400" dirty="0">
              <a:latin typeface="HelveticaNeueLT Std Bold" charset="0"/>
              <a:ea typeface="ヒラギノ角ゴ ProN W3" charset="-128"/>
            </a:endParaRPr>
          </a:p>
        </p:txBody>
      </p:sp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 rot="5400000">
            <a:off x="4407694" y="4228306"/>
            <a:ext cx="3429001" cy="158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03773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457330" y="3743340"/>
            <a:ext cx="3215456" cy="2431486"/>
            <a:chOff x="2438403" y="1045029"/>
            <a:chExt cx="2296884" cy="1894115"/>
          </a:xfrm>
        </p:grpSpPr>
        <p:sp>
          <p:nvSpPr>
            <p:cNvPr id="4" name="Freeform 3"/>
            <p:cNvSpPr/>
            <p:nvPr/>
          </p:nvSpPr>
          <p:spPr bwMode="auto">
            <a:xfrm>
              <a:off x="2498110" y="2075219"/>
              <a:ext cx="2201726" cy="863925"/>
            </a:xfrm>
            <a:custGeom>
              <a:avLst/>
              <a:gdLst>
                <a:gd name="connsiteX0" fmla="*/ 370115 w 6847115"/>
                <a:gd name="connsiteY0" fmla="*/ 43543 h 3091543"/>
                <a:gd name="connsiteX1" fmla="*/ 0 w 6847115"/>
                <a:gd name="connsiteY1" fmla="*/ 1567543 h 3091543"/>
                <a:gd name="connsiteX2" fmla="*/ 707572 w 6847115"/>
                <a:gd name="connsiteY2" fmla="*/ 3080657 h 3091543"/>
                <a:gd name="connsiteX3" fmla="*/ 2601686 w 6847115"/>
                <a:gd name="connsiteY3" fmla="*/ 3058886 h 3091543"/>
                <a:gd name="connsiteX4" fmla="*/ 6847115 w 6847115"/>
                <a:gd name="connsiteY4" fmla="*/ 3091543 h 3091543"/>
                <a:gd name="connsiteX5" fmla="*/ 6564086 w 6847115"/>
                <a:gd name="connsiteY5" fmla="*/ 783772 h 3091543"/>
                <a:gd name="connsiteX6" fmla="*/ 6204858 w 6847115"/>
                <a:gd name="connsiteY6" fmla="*/ 0 h 3091543"/>
                <a:gd name="connsiteX7" fmla="*/ 4811486 w 6847115"/>
                <a:gd name="connsiteY7" fmla="*/ 65315 h 3091543"/>
                <a:gd name="connsiteX8" fmla="*/ 4746172 w 6847115"/>
                <a:gd name="connsiteY8" fmla="*/ 1219200 h 3091543"/>
                <a:gd name="connsiteX9" fmla="*/ 3995058 w 6847115"/>
                <a:gd name="connsiteY9" fmla="*/ 1491343 h 3091543"/>
                <a:gd name="connsiteX10" fmla="*/ 2754086 w 6847115"/>
                <a:gd name="connsiteY10" fmla="*/ 1458686 h 3091543"/>
                <a:gd name="connsiteX11" fmla="*/ 1839686 w 6847115"/>
                <a:gd name="connsiteY11" fmla="*/ 1404257 h 3091543"/>
                <a:gd name="connsiteX12" fmla="*/ 1774372 w 6847115"/>
                <a:gd name="connsiteY12" fmla="*/ 108857 h 3091543"/>
                <a:gd name="connsiteX13" fmla="*/ 370115 w 6847115"/>
                <a:gd name="connsiteY13" fmla="*/ 43543 h 30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7115" h="3091543">
                  <a:moveTo>
                    <a:pt x="370115" y="43543"/>
                  </a:moveTo>
                  <a:lnTo>
                    <a:pt x="0" y="1567543"/>
                  </a:lnTo>
                  <a:lnTo>
                    <a:pt x="707572" y="3080657"/>
                  </a:lnTo>
                  <a:lnTo>
                    <a:pt x="2601686" y="3058886"/>
                  </a:lnTo>
                  <a:lnTo>
                    <a:pt x="6847115" y="3091543"/>
                  </a:lnTo>
                  <a:lnTo>
                    <a:pt x="6564086" y="783772"/>
                  </a:lnTo>
                  <a:lnTo>
                    <a:pt x="6204858" y="0"/>
                  </a:lnTo>
                  <a:lnTo>
                    <a:pt x="4811486" y="65315"/>
                  </a:lnTo>
                  <a:lnTo>
                    <a:pt x="4746172" y="1219200"/>
                  </a:lnTo>
                  <a:lnTo>
                    <a:pt x="3995058" y="1491343"/>
                  </a:lnTo>
                  <a:lnTo>
                    <a:pt x="2754086" y="1458686"/>
                  </a:lnTo>
                  <a:lnTo>
                    <a:pt x="1839686" y="1404257"/>
                  </a:lnTo>
                  <a:lnTo>
                    <a:pt x="1774372" y="108857"/>
                  </a:lnTo>
                  <a:lnTo>
                    <a:pt x="370115" y="435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3141835" y="1045029"/>
              <a:ext cx="1593452" cy="1033450"/>
            </a:xfrm>
            <a:custGeom>
              <a:avLst/>
              <a:gdLst>
                <a:gd name="connsiteX0" fmla="*/ 239485 w 4648200"/>
                <a:gd name="connsiteY0" fmla="*/ 402771 h 3450771"/>
                <a:gd name="connsiteX1" fmla="*/ 0 w 4648200"/>
                <a:gd name="connsiteY1" fmla="*/ 968828 h 3450771"/>
                <a:gd name="connsiteX2" fmla="*/ 10885 w 4648200"/>
                <a:gd name="connsiteY2" fmla="*/ 2046514 h 3450771"/>
                <a:gd name="connsiteX3" fmla="*/ 1360714 w 4648200"/>
                <a:gd name="connsiteY3" fmla="*/ 2002971 h 3450771"/>
                <a:gd name="connsiteX4" fmla="*/ 1447800 w 4648200"/>
                <a:gd name="connsiteY4" fmla="*/ 2503714 h 3450771"/>
                <a:gd name="connsiteX5" fmla="*/ 1480457 w 4648200"/>
                <a:gd name="connsiteY5" fmla="*/ 3450771 h 3450771"/>
                <a:gd name="connsiteX6" fmla="*/ 4267200 w 4648200"/>
                <a:gd name="connsiteY6" fmla="*/ 3407228 h 3450771"/>
                <a:gd name="connsiteX7" fmla="*/ 4408714 w 4648200"/>
                <a:gd name="connsiteY7" fmla="*/ 2057400 h 3450771"/>
                <a:gd name="connsiteX8" fmla="*/ 4648200 w 4648200"/>
                <a:gd name="connsiteY8" fmla="*/ 892628 h 3450771"/>
                <a:gd name="connsiteX9" fmla="*/ 4114800 w 4648200"/>
                <a:gd name="connsiteY9" fmla="*/ 185057 h 3450771"/>
                <a:gd name="connsiteX10" fmla="*/ 4027714 w 4648200"/>
                <a:gd name="connsiteY10" fmla="*/ 217714 h 3450771"/>
                <a:gd name="connsiteX11" fmla="*/ 4005942 w 4648200"/>
                <a:gd name="connsiteY11" fmla="*/ 239485 h 3450771"/>
                <a:gd name="connsiteX12" fmla="*/ 3951514 w 4648200"/>
                <a:gd name="connsiteY12" fmla="*/ 261257 h 3450771"/>
                <a:gd name="connsiteX13" fmla="*/ 2656114 w 4648200"/>
                <a:gd name="connsiteY13" fmla="*/ 598714 h 3450771"/>
                <a:gd name="connsiteX14" fmla="*/ 2547257 w 4648200"/>
                <a:gd name="connsiteY14" fmla="*/ 533400 h 3450771"/>
                <a:gd name="connsiteX15" fmla="*/ 1306285 w 4648200"/>
                <a:gd name="connsiteY15" fmla="*/ 0 h 3450771"/>
                <a:gd name="connsiteX16" fmla="*/ 1208314 w 4648200"/>
                <a:gd name="connsiteY16" fmla="*/ 21771 h 3450771"/>
                <a:gd name="connsiteX17" fmla="*/ 1175657 w 4648200"/>
                <a:gd name="connsiteY17" fmla="*/ 32657 h 3450771"/>
                <a:gd name="connsiteX18" fmla="*/ 1077685 w 4648200"/>
                <a:gd name="connsiteY18" fmla="*/ 43542 h 3450771"/>
                <a:gd name="connsiteX19" fmla="*/ 446314 w 4648200"/>
                <a:gd name="connsiteY19" fmla="*/ 359228 h 3450771"/>
                <a:gd name="connsiteX20" fmla="*/ 283028 w 4648200"/>
                <a:gd name="connsiteY20" fmla="*/ 446314 h 3450771"/>
                <a:gd name="connsiteX21" fmla="*/ 185057 w 4648200"/>
                <a:gd name="connsiteY21" fmla="*/ 457200 h 3450771"/>
                <a:gd name="connsiteX22" fmla="*/ 185057 w 4648200"/>
                <a:gd name="connsiteY22" fmla="*/ 500742 h 3450771"/>
                <a:gd name="connsiteX23" fmla="*/ 174171 w 4648200"/>
                <a:gd name="connsiteY23" fmla="*/ 424542 h 345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48200" h="3450771">
                  <a:moveTo>
                    <a:pt x="239485" y="402771"/>
                  </a:moveTo>
                  <a:lnTo>
                    <a:pt x="0" y="968828"/>
                  </a:lnTo>
                  <a:lnTo>
                    <a:pt x="10885" y="2046514"/>
                  </a:lnTo>
                  <a:lnTo>
                    <a:pt x="1360714" y="2002971"/>
                  </a:lnTo>
                  <a:lnTo>
                    <a:pt x="1447800" y="2503714"/>
                  </a:lnTo>
                  <a:lnTo>
                    <a:pt x="1480457" y="3450771"/>
                  </a:lnTo>
                  <a:lnTo>
                    <a:pt x="4267200" y="3407228"/>
                  </a:lnTo>
                  <a:lnTo>
                    <a:pt x="4408714" y="2057400"/>
                  </a:lnTo>
                  <a:lnTo>
                    <a:pt x="4648200" y="892628"/>
                  </a:lnTo>
                  <a:lnTo>
                    <a:pt x="4114800" y="185057"/>
                  </a:lnTo>
                  <a:cubicBezTo>
                    <a:pt x="4085771" y="195943"/>
                    <a:pt x="4055444" y="203849"/>
                    <a:pt x="4027714" y="217714"/>
                  </a:cubicBezTo>
                  <a:cubicBezTo>
                    <a:pt x="4018534" y="222304"/>
                    <a:pt x="4013956" y="233074"/>
                    <a:pt x="4005942" y="239485"/>
                  </a:cubicBezTo>
                  <a:cubicBezTo>
                    <a:pt x="3973695" y="265283"/>
                    <a:pt x="3982791" y="261257"/>
                    <a:pt x="3951514" y="261257"/>
                  </a:cubicBezTo>
                  <a:lnTo>
                    <a:pt x="2656114" y="598714"/>
                  </a:lnTo>
                  <a:lnTo>
                    <a:pt x="2547257" y="533400"/>
                  </a:lnTo>
                  <a:lnTo>
                    <a:pt x="1306285" y="0"/>
                  </a:lnTo>
                  <a:cubicBezTo>
                    <a:pt x="1273628" y="7257"/>
                    <a:pt x="1240769" y="13657"/>
                    <a:pt x="1208314" y="21771"/>
                  </a:cubicBezTo>
                  <a:cubicBezTo>
                    <a:pt x="1197182" y="24554"/>
                    <a:pt x="1186975" y="30771"/>
                    <a:pt x="1175657" y="32657"/>
                  </a:cubicBezTo>
                  <a:cubicBezTo>
                    <a:pt x="1143246" y="38059"/>
                    <a:pt x="1077685" y="43542"/>
                    <a:pt x="1077685" y="43542"/>
                  </a:cubicBezTo>
                  <a:lnTo>
                    <a:pt x="446314" y="359228"/>
                  </a:lnTo>
                  <a:lnTo>
                    <a:pt x="283028" y="446314"/>
                  </a:lnTo>
                  <a:lnTo>
                    <a:pt x="185057" y="457200"/>
                  </a:lnTo>
                  <a:lnTo>
                    <a:pt x="185057" y="500742"/>
                  </a:lnTo>
                  <a:lnTo>
                    <a:pt x="174171" y="424542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438403" y="1126531"/>
              <a:ext cx="1634501" cy="1398581"/>
            </a:xfrm>
            <a:custGeom>
              <a:avLst/>
              <a:gdLst>
                <a:gd name="connsiteX0" fmla="*/ 664028 w 5148943"/>
                <a:gd name="connsiteY0" fmla="*/ 174172 h 4669972"/>
                <a:gd name="connsiteX1" fmla="*/ 0 w 5148943"/>
                <a:gd name="connsiteY1" fmla="*/ 1338943 h 4669972"/>
                <a:gd name="connsiteX2" fmla="*/ 293914 w 5148943"/>
                <a:gd name="connsiteY2" fmla="*/ 3124200 h 4669972"/>
                <a:gd name="connsiteX3" fmla="*/ 2100943 w 5148943"/>
                <a:gd name="connsiteY3" fmla="*/ 3211286 h 4669972"/>
                <a:gd name="connsiteX4" fmla="*/ 2144486 w 5148943"/>
                <a:gd name="connsiteY4" fmla="*/ 4365172 h 4669972"/>
                <a:gd name="connsiteX5" fmla="*/ 2481943 w 5148943"/>
                <a:gd name="connsiteY5" fmla="*/ 4659086 h 4669972"/>
                <a:gd name="connsiteX6" fmla="*/ 3614057 w 5148943"/>
                <a:gd name="connsiteY6" fmla="*/ 4669972 h 4669972"/>
                <a:gd name="connsiteX7" fmla="*/ 5116286 w 5148943"/>
                <a:gd name="connsiteY7" fmla="*/ 4561115 h 4669972"/>
                <a:gd name="connsiteX8" fmla="*/ 5148943 w 5148943"/>
                <a:gd name="connsiteY8" fmla="*/ 3875315 h 4669972"/>
                <a:gd name="connsiteX9" fmla="*/ 5007428 w 5148943"/>
                <a:gd name="connsiteY9" fmla="*/ 3167743 h 4669972"/>
                <a:gd name="connsiteX10" fmla="*/ 3614057 w 5148943"/>
                <a:gd name="connsiteY10" fmla="*/ 3222172 h 4669972"/>
                <a:gd name="connsiteX11" fmla="*/ 3701143 w 5148943"/>
                <a:gd name="connsiteY11" fmla="*/ 1905000 h 4669972"/>
                <a:gd name="connsiteX12" fmla="*/ 3015343 w 5148943"/>
                <a:gd name="connsiteY12" fmla="*/ 1752600 h 4669972"/>
                <a:gd name="connsiteX13" fmla="*/ 2155371 w 5148943"/>
                <a:gd name="connsiteY13" fmla="*/ 1621972 h 4669972"/>
                <a:gd name="connsiteX14" fmla="*/ 2275114 w 5148943"/>
                <a:gd name="connsiteY14" fmla="*/ 381000 h 4669972"/>
                <a:gd name="connsiteX15" fmla="*/ 892628 w 5148943"/>
                <a:gd name="connsiteY15" fmla="*/ 0 h 4669972"/>
                <a:gd name="connsiteX16" fmla="*/ 664028 w 5148943"/>
                <a:gd name="connsiteY16" fmla="*/ 174172 h 46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8943" h="4669972">
                  <a:moveTo>
                    <a:pt x="664028" y="174172"/>
                  </a:moveTo>
                  <a:lnTo>
                    <a:pt x="0" y="1338943"/>
                  </a:lnTo>
                  <a:lnTo>
                    <a:pt x="293914" y="3124200"/>
                  </a:lnTo>
                  <a:lnTo>
                    <a:pt x="2100943" y="3211286"/>
                  </a:lnTo>
                  <a:lnTo>
                    <a:pt x="2144486" y="4365172"/>
                  </a:lnTo>
                  <a:lnTo>
                    <a:pt x="2481943" y="4659086"/>
                  </a:lnTo>
                  <a:lnTo>
                    <a:pt x="3614057" y="4669972"/>
                  </a:lnTo>
                  <a:lnTo>
                    <a:pt x="5116286" y="4561115"/>
                  </a:lnTo>
                  <a:lnTo>
                    <a:pt x="5148943" y="3875315"/>
                  </a:lnTo>
                  <a:lnTo>
                    <a:pt x="5007428" y="3167743"/>
                  </a:lnTo>
                  <a:lnTo>
                    <a:pt x="3614057" y="3222172"/>
                  </a:lnTo>
                  <a:lnTo>
                    <a:pt x="3701143" y="1905000"/>
                  </a:lnTo>
                  <a:lnTo>
                    <a:pt x="3015343" y="1752600"/>
                  </a:lnTo>
                  <a:lnTo>
                    <a:pt x="2155371" y="1621972"/>
                  </a:lnTo>
                  <a:lnTo>
                    <a:pt x="2275114" y="381000"/>
                  </a:lnTo>
                  <a:lnTo>
                    <a:pt x="892628" y="0"/>
                  </a:lnTo>
                  <a:lnTo>
                    <a:pt x="664028" y="174172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66038" y="1279756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666038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184750" y="1279755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84750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66038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666038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184750" y="2124121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84749" y="2551193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77340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677339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96051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196051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77339" y="2124122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677339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96051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6050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31706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9029"/>
            <a:ext cx="13004800" cy="1175657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95400"/>
            <a:ext cx="117475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eorgia" pitchFamily="18" charset="0"/>
              </a:rPr>
              <a:t>Second level</a:t>
            </a:r>
          </a:p>
          <a:p>
            <a:pPr lvl="2"/>
            <a:r>
              <a:rPr lang="en-US" dirty="0" smtClean="0">
                <a:sym typeface="Georgia" pitchFamily="18" charset="0"/>
              </a:rPr>
              <a:t>Third level</a:t>
            </a:r>
          </a:p>
          <a:p>
            <a:pPr lvl="3"/>
            <a:r>
              <a:rPr lang="en-US" dirty="0" smtClean="0">
                <a:sym typeface="Georgia" pitchFamily="18" charset="0"/>
              </a:rPr>
              <a:t>Fourth level</a:t>
            </a:r>
          </a:p>
          <a:p>
            <a:pPr lvl="4"/>
            <a:r>
              <a:rPr lang="en-US" dirty="0" smtClean="0">
                <a:sym typeface="Georgia" pitchFamily="18" charset="0"/>
              </a:rPr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© Islam Atta                     </a:t>
            </a:r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50" r:id="rId3"/>
    <p:sldLayoutId id="2147484355" r:id="rId4"/>
    <p:sldLayoutId id="2147484356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261938" indent="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HelveticaNeueLT Std Bold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4572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9144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13716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8288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800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1pPr>
      <a:lvl2pPr marL="2286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2pPr>
      <a:lvl3pPr marL="5334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3pPr>
      <a:lvl4pPr marL="8382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4pPr>
      <a:lvl5pPr marL="11430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5pPr>
      <a:lvl6pPr marL="16002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20574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25146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9718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Pınar Tözün</a:t>
            </a:r>
          </a:p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Anastasia </a:t>
            </a: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Ailamaki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ceat.epfl.ch/files/content/sites/ceat/files/shared/images/menus/ecussons/EPF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94" y="7895771"/>
            <a:ext cx="3549211" cy="10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0714315" y="1294202"/>
            <a:ext cx="1558700" cy="1252068"/>
            <a:chOff x="2438403" y="1045029"/>
            <a:chExt cx="2296884" cy="1894115"/>
          </a:xfrm>
        </p:grpSpPr>
        <p:sp>
          <p:nvSpPr>
            <p:cNvPr id="11" name="Freeform 10"/>
            <p:cNvSpPr/>
            <p:nvPr/>
          </p:nvSpPr>
          <p:spPr bwMode="auto">
            <a:xfrm>
              <a:off x="2498110" y="2075219"/>
              <a:ext cx="2201726" cy="863925"/>
            </a:xfrm>
            <a:custGeom>
              <a:avLst/>
              <a:gdLst>
                <a:gd name="connsiteX0" fmla="*/ 370115 w 6847115"/>
                <a:gd name="connsiteY0" fmla="*/ 43543 h 3091543"/>
                <a:gd name="connsiteX1" fmla="*/ 0 w 6847115"/>
                <a:gd name="connsiteY1" fmla="*/ 1567543 h 3091543"/>
                <a:gd name="connsiteX2" fmla="*/ 707572 w 6847115"/>
                <a:gd name="connsiteY2" fmla="*/ 3080657 h 3091543"/>
                <a:gd name="connsiteX3" fmla="*/ 2601686 w 6847115"/>
                <a:gd name="connsiteY3" fmla="*/ 3058886 h 3091543"/>
                <a:gd name="connsiteX4" fmla="*/ 6847115 w 6847115"/>
                <a:gd name="connsiteY4" fmla="*/ 3091543 h 3091543"/>
                <a:gd name="connsiteX5" fmla="*/ 6564086 w 6847115"/>
                <a:gd name="connsiteY5" fmla="*/ 783772 h 3091543"/>
                <a:gd name="connsiteX6" fmla="*/ 6204858 w 6847115"/>
                <a:gd name="connsiteY6" fmla="*/ 0 h 3091543"/>
                <a:gd name="connsiteX7" fmla="*/ 4811486 w 6847115"/>
                <a:gd name="connsiteY7" fmla="*/ 65315 h 3091543"/>
                <a:gd name="connsiteX8" fmla="*/ 4746172 w 6847115"/>
                <a:gd name="connsiteY8" fmla="*/ 1219200 h 3091543"/>
                <a:gd name="connsiteX9" fmla="*/ 3995058 w 6847115"/>
                <a:gd name="connsiteY9" fmla="*/ 1491343 h 3091543"/>
                <a:gd name="connsiteX10" fmla="*/ 2754086 w 6847115"/>
                <a:gd name="connsiteY10" fmla="*/ 1458686 h 3091543"/>
                <a:gd name="connsiteX11" fmla="*/ 1839686 w 6847115"/>
                <a:gd name="connsiteY11" fmla="*/ 1404257 h 3091543"/>
                <a:gd name="connsiteX12" fmla="*/ 1774372 w 6847115"/>
                <a:gd name="connsiteY12" fmla="*/ 108857 h 3091543"/>
                <a:gd name="connsiteX13" fmla="*/ 370115 w 6847115"/>
                <a:gd name="connsiteY13" fmla="*/ 43543 h 30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7115" h="3091543">
                  <a:moveTo>
                    <a:pt x="370115" y="43543"/>
                  </a:moveTo>
                  <a:lnTo>
                    <a:pt x="0" y="1567543"/>
                  </a:lnTo>
                  <a:lnTo>
                    <a:pt x="707572" y="3080657"/>
                  </a:lnTo>
                  <a:lnTo>
                    <a:pt x="2601686" y="3058886"/>
                  </a:lnTo>
                  <a:lnTo>
                    <a:pt x="6847115" y="3091543"/>
                  </a:lnTo>
                  <a:lnTo>
                    <a:pt x="6564086" y="783772"/>
                  </a:lnTo>
                  <a:lnTo>
                    <a:pt x="6204858" y="0"/>
                  </a:lnTo>
                  <a:lnTo>
                    <a:pt x="4811486" y="65315"/>
                  </a:lnTo>
                  <a:lnTo>
                    <a:pt x="4746172" y="1219200"/>
                  </a:lnTo>
                  <a:lnTo>
                    <a:pt x="3995058" y="1491343"/>
                  </a:lnTo>
                  <a:lnTo>
                    <a:pt x="2754086" y="1458686"/>
                  </a:lnTo>
                  <a:lnTo>
                    <a:pt x="1839686" y="1404257"/>
                  </a:lnTo>
                  <a:lnTo>
                    <a:pt x="1774372" y="108857"/>
                  </a:lnTo>
                  <a:lnTo>
                    <a:pt x="370115" y="435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141835" y="1045029"/>
              <a:ext cx="1593452" cy="1033450"/>
            </a:xfrm>
            <a:custGeom>
              <a:avLst/>
              <a:gdLst>
                <a:gd name="connsiteX0" fmla="*/ 239485 w 4648200"/>
                <a:gd name="connsiteY0" fmla="*/ 402771 h 3450771"/>
                <a:gd name="connsiteX1" fmla="*/ 0 w 4648200"/>
                <a:gd name="connsiteY1" fmla="*/ 968828 h 3450771"/>
                <a:gd name="connsiteX2" fmla="*/ 10885 w 4648200"/>
                <a:gd name="connsiteY2" fmla="*/ 2046514 h 3450771"/>
                <a:gd name="connsiteX3" fmla="*/ 1360714 w 4648200"/>
                <a:gd name="connsiteY3" fmla="*/ 2002971 h 3450771"/>
                <a:gd name="connsiteX4" fmla="*/ 1447800 w 4648200"/>
                <a:gd name="connsiteY4" fmla="*/ 2503714 h 3450771"/>
                <a:gd name="connsiteX5" fmla="*/ 1480457 w 4648200"/>
                <a:gd name="connsiteY5" fmla="*/ 3450771 h 3450771"/>
                <a:gd name="connsiteX6" fmla="*/ 4267200 w 4648200"/>
                <a:gd name="connsiteY6" fmla="*/ 3407228 h 3450771"/>
                <a:gd name="connsiteX7" fmla="*/ 4408714 w 4648200"/>
                <a:gd name="connsiteY7" fmla="*/ 2057400 h 3450771"/>
                <a:gd name="connsiteX8" fmla="*/ 4648200 w 4648200"/>
                <a:gd name="connsiteY8" fmla="*/ 892628 h 3450771"/>
                <a:gd name="connsiteX9" fmla="*/ 4114800 w 4648200"/>
                <a:gd name="connsiteY9" fmla="*/ 185057 h 3450771"/>
                <a:gd name="connsiteX10" fmla="*/ 4027714 w 4648200"/>
                <a:gd name="connsiteY10" fmla="*/ 217714 h 3450771"/>
                <a:gd name="connsiteX11" fmla="*/ 4005942 w 4648200"/>
                <a:gd name="connsiteY11" fmla="*/ 239485 h 3450771"/>
                <a:gd name="connsiteX12" fmla="*/ 3951514 w 4648200"/>
                <a:gd name="connsiteY12" fmla="*/ 261257 h 3450771"/>
                <a:gd name="connsiteX13" fmla="*/ 2656114 w 4648200"/>
                <a:gd name="connsiteY13" fmla="*/ 598714 h 3450771"/>
                <a:gd name="connsiteX14" fmla="*/ 2547257 w 4648200"/>
                <a:gd name="connsiteY14" fmla="*/ 533400 h 3450771"/>
                <a:gd name="connsiteX15" fmla="*/ 1306285 w 4648200"/>
                <a:gd name="connsiteY15" fmla="*/ 0 h 3450771"/>
                <a:gd name="connsiteX16" fmla="*/ 1208314 w 4648200"/>
                <a:gd name="connsiteY16" fmla="*/ 21771 h 3450771"/>
                <a:gd name="connsiteX17" fmla="*/ 1175657 w 4648200"/>
                <a:gd name="connsiteY17" fmla="*/ 32657 h 3450771"/>
                <a:gd name="connsiteX18" fmla="*/ 1077685 w 4648200"/>
                <a:gd name="connsiteY18" fmla="*/ 43542 h 3450771"/>
                <a:gd name="connsiteX19" fmla="*/ 446314 w 4648200"/>
                <a:gd name="connsiteY19" fmla="*/ 359228 h 3450771"/>
                <a:gd name="connsiteX20" fmla="*/ 283028 w 4648200"/>
                <a:gd name="connsiteY20" fmla="*/ 446314 h 3450771"/>
                <a:gd name="connsiteX21" fmla="*/ 185057 w 4648200"/>
                <a:gd name="connsiteY21" fmla="*/ 457200 h 3450771"/>
                <a:gd name="connsiteX22" fmla="*/ 185057 w 4648200"/>
                <a:gd name="connsiteY22" fmla="*/ 500742 h 3450771"/>
                <a:gd name="connsiteX23" fmla="*/ 174171 w 4648200"/>
                <a:gd name="connsiteY23" fmla="*/ 424542 h 345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48200" h="3450771">
                  <a:moveTo>
                    <a:pt x="239485" y="402771"/>
                  </a:moveTo>
                  <a:lnTo>
                    <a:pt x="0" y="968828"/>
                  </a:lnTo>
                  <a:lnTo>
                    <a:pt x="10885" y="2046514"/>
                  </a:lnTo>
                  <a:lnTo>
                    <a:pt x="1360714" y="2002971"/>
                  </a:lnTo>
                  <a:lnTo>
                    <a:pt x="1447800" y="2503714"/>
                  </a:lnTo>
                  <a:lnTo>
                    <a:pt x="1480457" y="3450771"/>
                  </a:lnTo>
                  <a:lnTo>
                    <a:pt x="4267200" y="3407228"/>
                  </a:lnTo>
                  <a:lnTo>
                    <a:pt x="4408714" y="2057400"/>
                  </a:lnTo>
                  <a:lnTo>
                    <a:pt x="4648200" y="892628"/>
                  </a:lnTo>
                  <a:lnTo>
                    <a:pt x="4114800" y="185057"/>
                  </a:lnTo>
                  <a:cubicBezTo>
                    <a:pt x="4085771" y="195943"/>
                    <a:pt x="4055444" y="203849"/>
                    <a:pt x="4027714" y="217714"/>
                  </a:cubicBezTo>
                  <a:cubicBezTo>
                    <a:pt x="4018534" y="222304"/>
                    <a:pt x="4013956" y="233074"/>
                    <a:pt x="4005942" y="239485"/>
                  </a:cubicBezTo>
                  <a:cubicBezTo>
                    <a:pt x="3973695" y="265283"/>
                    <a:pt x="3982791" y="261257"/>
                    <a:pt x="3951514" y="261257"/>
                  </a:cubicBezTo>
                  <a:lnTo>
                    <a:pt x="2656114" y="598714"/>
                  </a:lnTo>
                  <a:lnTo>
                    <a:pt x="2547257" y="533400"/>
                  </a:lnTo>
                  <a:lnTo>
                    <a:pt x="1306285" y="0"/>
                  </a:lnTo>
                  <a:cubicBezTo>
                    <a:pt x="1273628" y="7257"/>
                    <a:pt x="1240769" y="13657"/>
                    <a:pt x="1208314" y="21771"/>
                  </a:cubicBezTo>
                  <a:cubicBezTo>
                    <a:pt x="1197182" y="24554"/>
                    <a:pt x="1186975" y="30771"/>
                    <a:pt x="1175657" y="32657"/>
                  </a:cubicBezTo>
                  <a:cubicBezTo>
                    <a:pt x="1143246" y="38059"/>
                    <a:pt x="1077685" y="43542"/>
                    <a:pt x="1077685" y="43542"/>
                  </a:cubicBezTo>
                  <a:lnTo>
                    <a:pt x="446314" y="359228"/>
                  </a:lnTo>
                  <a:lnTo>
                    <a:pt x="283028" y="446314"/>
                  </a:lnTo>
                  <a:lnTo>
                    <a:pt x="185057" y="457200"/>
                  </a:lnTo>
                  <a:lnTo>
                    <a:pt x="185057" y="500742"/>
                  </a:lnTo>
                  <a:lnTo>
                    <a:pt x="174171" y="424542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438403" y="1126531"/>
              <a:ext cx="1634501" cy="1398581"/>
            </a:xfrm>
            <a:custGeom>
              <a:avLst/>
              <a:gdLst>
                <a:gd name="connsiteX0" fmla="*/ 664028 w 5148943"/>
                <a:gd name="connsiteY0" fmla="*/ 174172 h 4669972"/>
                <a:gd name="connsiteX1" fmla="*/ 0 w 5148943"/>
                <a:gd name="connsiteY1" fmla="*/ 1338943 h 4669972"/>
                <a:gd name="connsiteX2" fmla="*/ 293914 w 5148943"/>
                <a:gd name="connsiteY2" fmla="*/ 3124200 h 4669972"/>
                <a:gd name="connsiteX3" fmla="*/ 2100943 w 5148943"/>
                <a:gd name="connsiteY3" fmla="*/ 3211286 h 4669972"/>
                <a:gd name="connsiteX4" fmla="*/ 2144486 w 5148943"/>
                <a:gd name="connsiteY4" fmla="*/ 4365172 h 4669972"/>
                <a:gd name="connsiteX5" fmla="*/ 2481943 w 5148943"/>
                <a:gd name="connsiteY5" fmla="*/ 4659086 h 4669972"/>
                <a:gd name="connsiteX6" fmla="*/ 3614057 w 5148943"/>
                <a:gd name="connsiteY6" fmla="*/ 4669972 h 4669972"/>
                <a:gd name="connsiteX7" fmla="*/ 5116286 w 5148943"/>
                <a:gd name="connsiteY7" fmla="*/ 4561115 h 4669972"/>
                <a:gd name="connsiteX8" fmla="*/ 5148943 w 5148943"/>
                <a:gd name="connsiteY8" fmla="*/ 3875315 h 4669972"/>
                <a:gd name="connsiteX9" fmla="*/ 5007428 w 5148943"/>
                <a:gd name="connsiteY9" fmla="*/ 3167743 h 4669972"/>
                <a:gd name="connsiteX10" fmla="*/ 3614057 w 5148943"/>
                <a:gd name="connsiteY10" fmla="*/ 3222172 h 4669972"/>
                <a:gd name="connsiteX11" fmla="*/ 3701143 w 5148943"/>
                <a:gd name="connsiteY11" fmla="*/ 1905000 h 4669972"/>
                <a:gd name="connsiteX12" fmla="*/ 3015343 w 5148943"/>
                <a:gd name="connsiteY12" fmla="*/ 1752600 h 4669972"/>
                <a:gd name="connsiteX13" fmla="*/ 2155371 w 5148943"/>
                <a:gd name="connsiteY13" fmla="*/ 1621972 h 4669972"/>
                <a:gd name="connsiteX14" fmla="*/ 2275114 w 5148943"/>
                <a:gd name="connsiteY14" fmla="*/ 381000 h 4669972"/>
                <a:gd name="connsiteX15" fmla="*/ 892628 w 5148943"/>
                <a:gd name="connsiteY15" fmla="*/ 0 h 4669972"/>
                <a:gd name="connsiteX16" fmla="*/ 664028 w 5148943"/>
                <a:gd name="connsiteY16" fmla="*/ 174172 h 46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8943" h="4669972">
                  <a:moveTo>
                    <a:pt x="664028" y="174172"/>
                  </a:moveTo>
                  <a:lnTo>
                    <a:pt x="0" y="1338943"/>
                  </a:lnTo>
                  <a:lnTo>
                    <a:pt x="293914" y="3124200"/>
                  </a:lnTo>
                  <a:lnTo>
                    <a:pt x="2100943" y="3211286"/>
                  </a:lnTo>
                  <a:lnTo>
                    <a:pt x="2144486" y="4365172"/>
                  </a:lnTo>
                  <a:lnTo>
                    <a:pt x="2481943" y="4659086"/>
                  </a:lnTo>
                  <a:lnTo>
                    <a:pt x="3614057" y="4669972"/>
                  </a:lnTo>
                  <a:lnTo>
                    <a:pt x="5116286" y="4561115"/>
                  </a:lnTo>
                  <a:lnTo>
                    <a:pt x="5148943" y="3875315"/>
                  </a:lnTo>
                  <a:lnTo>
                    <a:pt x="5007428" y="3167743"/>
                  </a:lnTo>
                  <a:lnTo>
                    <a:pt x="3614057" y="3222172"/>
                  </a:lnTo>
                  <a:lnTo>
                    <a:pt x="3701143" y="1905000"/>
                  </a:lnTo>
                  <a:lnTo>
                    <a:pt x="3015343" y="1752600"/>
                  </a:lnTo>
                  <a:lnTo>
                    <a:pt x="2155371" y="1621972"/>
                  </a:lnTo>
                  <a:lnTo>
                    <a:pt x="2275114" y="381000"/>
                  </a:lnTo>
                  <a:lnTo>
                    <a:pt x="892628" y="0"/>
                  </a:lnTo>
                  <a:lnTo>
                    <a:pt x="664028" y="174172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666038" y="1279756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666038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184750" y="1279755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184750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666038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66038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84750" y="2124121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84749" y="2551193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677340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677339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196051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196051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677339" y="2124122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677339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196051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196050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sp>
        <p:nvSpPr>
          <p:cNvPr id="30" name="Title 2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SLICC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Self-Assembly of Instruction Cache </a:t>
            </a:r>
            <a:r>
              <a:rPr lang="en-US" b="1" dirty="0" smtClean="0">
                <a:solidFill>
                  <a:srgbClr val="002060"/>
                </a:solidFill>
              </a:rPr>
              <a:t>Collectives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for </a:t>
            </a:r>
            <a:r>
              <a:rPr lang="en-US" b="1" dirty="0">
                <a:solidFill>
                  <a:srgbClr val="002060"/>
                </a:solidFill>
              </a:rPr>
              <a:t>OLTP Workloads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Islam Atta</a:t>
            </a:r>
          </a:p>
          <a:p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Andreas Moshovos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08753" y="7149994"/>
            <a:ext cx="4762500" cy="2115235"/>
            <a:chOff x="209730" y="7667110"/>
            <a:chExt cx="4762500" cy="2115235"/>
          </a:xfrm>
        </p:grpSpPr>
        <p:pic>
          <p:nvPicPr>
            <p:cNvPr id="36" name="Picture 3" descr="D:\Documents\Google Drive\SLICC Poster &amp; Presentation\500px-UofT_Logo.svg_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30" y="7667110"/>
              <a:ext cx="4762500" cy="211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Documents\Google Drive\SLICC Poster &amp; Presentation\UofT_log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9" y="8072155"/>
              <a:ext cx="767001" cy="133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79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Enable </a:t>
            </a:r>
            <a:r>
              <a:rPr lang="en-US" dirty="0"/>
              <a:t>usage of </a:t>
            </a:r>
            <a:r>
              <a:rPr lang="en-US" b="1" i="1" dirty="0"/>
              <a:t>aggregate</a:t>
            </a:r>
            <a:r>
              <a:rPr lang="en-US" dirty="0"/>
              <a:t> L1-I </a:t>
            </a:r>
            <a:r>
              <a:rPr lang="en-US" dirty="0" smtClean="0"/>
              <a:t>capacity</a:t>
            </a:r>
          </a:p>
          <a:p>
            <a:pPr lvl="2"/>
            <a:r>
              <a:rPr lang="en-US" i="1" dirty="0" smtClean="0"/>
              <a:t>Large </a:t>
            </a:r>
            <a:r>
              <a:rPr lang="en-US" i="1" dirty="0"/>
              <a:t>cache size without increased latency</a:t>
            </a:r>
            <a:endParaRPr lang="en-US" sz="4600" i="1" dirty="0"/>
          </a:p>
          <a:p>
            <a:endParaRPr lang="en-US" dirty="0" smtClean="0"/>
          </a:p>
          <a:p>
            <a:r>
              <a:rPr lang="en-US" dirty="0" smtClean="0"/>
              <a:t>Exploit </a:t>
            </a:r>
            <a:r>
              <a:rPr lang="en-US" dirty="0"/>
              <a:t>instruction </a:t>
            </a:r>
            <a:r>
              <a:rPr lang="en-US" b="1" i="1" dirty="0"/>
              <a:t>commonality</a:t>
            </a:r>
            <a:endParaRPr lang="en-US" sz="4000" b="1" i="1" dirty="0"/>
          </a:p>
          <a:p>
            <a:pPr lvl="2"/>
            <a:r>
              <a:rPr lang="en-US" i="1" dirty="0"/>
              <a:t>Localizes common transaction instructions</a:t>
            </a:r>
          </a:p>
          <a:p>
            <a:endParaRPr lang="en-US" b="1" dirty="0" smtClean="0"/>
          </a:p>
          <a:p>
            <a:r>
              <a:rPr lang="en-US" b="1" i="1" dirty="0" smtClean="0"/>
              <a:t>Dynamic</a:t>
            </a:r>
            <a:endParaRPr lang="en-US" dirty="0"/>
          </a:p>
          <a:p>
            <a:pPr marL="538163" lvl="3">
              <a:tabLst>
                <a:tab pos="900113" algn="l"/>
              </a:tabLst>
            </a:pPr>
            <a:r>
              <a:rPr lang="en-US" sz="3200" dirty="0" smtClean="0"/>
              <a:t>Independent of footprint size or cache configuration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07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Intra/Inter-thread instruction locality is high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SLICC Concept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SLICC Ingredients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Summary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Talk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4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9157695" y="2059969"/>
            <a:ext cx="2365369" cy="3874334"/>
            <a:chOff x="1918250" y="3067059"/>
            <a:chExt cx="1663150" cy="2724141"/>
          </a:xfrm>
        </p:grpSpPr>
        <p:grpSp>
          <p:nvGrpSpPr>
            <p:cNvPr id="56" name="Group 55"/>
            <p:cNvGrpSpPr/>
            <p:nvPr/>
          </p:nvGrpSpPr>
          <p:grpSpPr>
            <a:xfrm>
              <a:off x="1918250" y="3067059"/>
              <a:ext cx="1663150" cy="2724141"/>
              <a:chOff x="4308200" y="1857369"/>
              <a:chExt cx="1663150" cy="272414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862584" y="1857369"/>
                <a:ext cx="554383" cy="3446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08200" y="2789053"/>
                <a:ext cx="554383" cy="3446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16967" y="2789051"/>
                <a:ext cx="554383" cy="3446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16967" y="4236853"/>
                <a:ext cx="554383" cy="3446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6" idx="2"/>
                <a:endCxn id="7" idx="0"/>
              </p:cNvCxnSpPr>
              <p:nvPr/>
            </p:nvCxnSpPr>
            <p:spPr>
              <a:xfrm flipH="1">
                <a:off x="4585392" y="2202026"/>
                <a:ext cx="554384" cy="58702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6" idx="2"/>
                <a:endCxn id="8" idx="0"/>
              </p:cNvCxnSpPr>
              <p:nvPr/>
            </p:nvCxnSpPr>
            <p:spPr>
              <a:xfrm>
                <a:off x="5139776" y="2202026"/>
                <a:ext cx="554383" cy="5870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8" idx="2"/>
                <a:endCxn id="9" idx="0"/>
              </p:cNvCxnSpPr>
              <p:nvPr/>
            </p:nvCxnSpPr>
            <p:spPr>
              <a:xfrm>
                <a:off x="5694159" y="3133708"/>
                <a:ext cx="0" cy="11031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7" idx="3"/>
                <a:endCxn id="8" idx="1"/>
              </p:cNvCxnSpPr>
              <p:nvPr/>
            </p:nvCxnSpPr>
            <p:spPr>
              <a:xfrm flipV="1">
                <a:off x="4862583" y="2961380"/>
                <a:ext cx="554384" cy="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>
                <a:stCxn id="8" idx="3"/>
                <a:endCxn id="6" idx="3"/>
              </p:cNvCxnSpPr>
              <p:nvPr/>
            </p:nvCxnSpPr>
            <p:spPr>
              <a:xfrm flipH="1" flipV="1">
                <a:off x="5416967" y="2029698"/>
                <a:ext cx="554383" cy="931682"/>
              </a:xfrm>
              <a:prstGeom prst="bentConnector3">
                <a:avLst>
                  <a:gd name="adj1" fmla="val -41235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Arrow Connector 85"/>
            <p:cNvCxnSpPr>
              <a:stCxn id="7" idx="2"/>
              <a:endCxn id="9" idx="1"/>
            </p:cNvCxnSpPr>
            <p:nvPr/>
          </p:nvCxnSpPr>
          <p:spPr>
            <a:xfrm>
              <a:off x="2195442" y="4343400"/>
              <a:ext cx="831575" cy="12754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Example for Concurrent Transactions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828729" y="2694722"/>
            <a:ext cx="788456" cy="4901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+mj-lt"/>
              </a:rPr>
              <a:t>T1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28727" y="3184914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28724" y="3675093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28724" y="4165272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28724" y="4655449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129217" y="2694722"/>
            <a:ext cx="788456" cy="4901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+mj-lt"/>
              </a:rPr>
              <a:t>T2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129211" y="3184900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29211" y="3675093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129211" y="4169486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29677" y="2694722"/>
            <a:ext cx="788456" cy="4901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+mj-lt"/>
              </a:rPr>
              <a:t>T3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432170" y="3184914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29676" y="3675078"/>
            <a:ext cx="788443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32170" y="4169486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96721" y="5982498"/>
            <a:ext cx="3966625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 dirty="0" smtClean="0">
                <a:latin typeface="Calibri" pitchFamily="34" charset="0"/>
                <a:cs typeface="Calibri" pitchFamily="34" charset="0"/>
              </a:rPr>
              <a:t>Code segments that can fit </a:t>
            </a:r>
            <a:r>
              <a:rPr lang="en-US" sz="3400" dirty="0">
                <a:latin typeface="Calibri" pitchFamily="34" charset="0"/>
                <a:cs typeface="Calibri" pitchFamily="34" charset="0"/>
              </a:rPr>
              <a:t>into L1-I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94479" y="1895612"/>
            <a:ext cx="3223640" cy="65453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 dirty="0" smtClean="0">
                <a:latin typeface="Calibri" pitchFamily="34" charset="0"/>
                <a:cs typeface="Calibri" pitchFamily="34" charset="0"/>
              </a:rPr>
              <a:t>Transactions</a:t>
            </a:r>
            <a:endParaRPr lang="en-US" sz="3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15733" y="2401108"/>
            <a:ext cx="2290759" cy="170097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 smtClean="0">
                <a:latin typeface="Calibri" pitchFamily="34" charset="0"/>
                <a:cs typeface="Calibri" pitchFamily="34" charset="0"/>
              </a:rPr>
              <a:t>Control Flow</a:t>
            </a:r>
          </a:p>
          <a:p>
            <a:r>
              <a:rPr lang="en-US" sz="3400" dirty="0" smtClean="0">
                <a:latin typeface="Calibri" pitchFamily="34" charset="0"/>
                <a:cs typeface="Calibri" pitchFamily="34" charset="0"/>
              </a:rPr>
              <a:t>Graph</a:t>
            </a:r>
            <a:endParaRPr lang="en-US" sz="3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02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 animBg="1"/>
      <p:bldP spid="61" grpId="0" animBg="1"/>
      <p:bldP spid="62" grpId="0" animBg="1"/>
      <p:bldP spid="64" grpId="0"/>
      <p:bldP spid="65" grpId="0" animBg="1"/>
      <p:bldP spid="66" grpId="0" animBg="1"/>
      <p:bldP spid="67" grpId="0" animBg="1"/>
      <p:bldP spid="69" grpId="0"/>
      <p:bldP spid="70" grpId="0" animBg="1"/>
      <p:bldP spid="71" grpId="0" animBg="1"/>
      <p:bldP spid="72" grpId="0" animBg="1"/>
      <p:bldP spid="79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/>
          <p:cNvGrpSpPr/>
          <p:nvPr/>
        </p:nvGrpSpPr>
        <p:grpSpPr>
          <a:xfrm>
            <a:off x="3197516" y="5238183"/>
            <a:ext cx="3358656" cy="490199"/>
            <a:chOff x="4110567" y="4516494"/>
            <a:chExt cx="3358656" cy="490199"/>
          </a:xfrm>
        </p:grpSpPr>
        <p:sp>
          <p:nvSpPr>
            <p:cNvPr id="135" name="Rectangle 134"/>
            <p:cNvSpPr/>
            <p:nvPr/>
          </p:nvSpPr>
          <p:spPr>
            <a:xfrm>
              <a:off x="4110567" y="451651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T1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972143" y="451649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T2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826811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680767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3195555" y="5237329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8281931" y="4341596"/>
            <a:ext cx="3351036" cy="490199"/>
            <a:chOff x="4118187" y="4516494"/>
            <a:chExt cx="3351036" cy="490199"/>
          </a:xfrm>
        </p:grpSpPr>
        <p:sp>
          <p:nvSpPr>
            <p:cNvPr id="209" name="Rectangle 208"/>
            <p:cNvSpPr/>
            <p:nvPr/>
          </p:nvSpPr>
          <p:spPr>
            <a:xfrm>
              <a:off x="4972143" y="451649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826811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6680767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118187" y="451651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8248825" y="6141797"/>
            <a:ext cx="3377571" cy="490200"/>
            <a:chOff x="4118187" y="4516494"/>
            <a:chExt cx="3377571" cy="490200"/>
          </a:xfrm>
        </p:grpSpPr>
        <p:sp>
          <p:nvSpPr>
            <p:cNvPr id="183" name="Rectangle 182"/>
            <p:cNvSpPr/>
            <p:nvPr/>
          </p:nvSpPr>
          <p:spPr>
            <a:xfrm>
              <a:off x="6707302" y="4516514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972143" y="451649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826811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118187" y="451651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7" name="Rectangle 256"/>
          <p:cNvSpPr/>
          <p:nvPr/>
        </p:nvSpPr>
        <p:spPr>
          <a:xfrm>
            <a:off x="9134324" y="4336740"/>
            <a:ext cx="788456" cy="490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3202510" y="7016875"/>
            <a:ext cx="3351036" cy="490199"/>
            <a:chOff x="4118187" y="4516494"/>
            <a:chExt cx="3351036" cy="490199"/>
          </a:xfrm>
        </p:grpSpPr>
        <p:sp>
          <p:nvSpPr>
            <p:cNvPr id="146" name="Rectangle 145"/>
            <p:cNvSpPr/>
            <p:nvPr/>
          </p:nvSpPr>
          <p:spPr>
            <a:xfrm>
              <a:off x="4972143" y="451649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826811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T3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680767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118187" y="451651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202510" y="6137430"/>
            <a:ext cx="3351036" cy="490199"/>
            <a:chOff x="4118187" y="4516494"/>
            <a:chExt cx="3351036" cy="490199"/>
          </a:xfrm>
        </p:grpSpPr>
        <p:sp>
          <p:nvSpPr>
            <p:cNvPr id="137" name="Rectangle 136"/>
            <p:cNvSpPr/>
            <p:nvPr/>
          </p:nvSpPr>
          <p:spPr>
            <a:xfrm>
              <a:off x="4979763" y="451649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T2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826811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T3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680767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18187" y="451651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T1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5136" y="4337229"/>
            <a:ext cx="3351036" cy="490199"/>
            <a:chOff x="4118187" y="4516494"/>
            <a:chExt cx="3351036" cy="490199"/>
          </a:xfrm>
        </p:grpSpPr>
        <p:sp>
          <p:nvSpPr>
            <p:cNvPr id="172" name="Rectangle 171"/>
            <p:cNvSpPr/>
            <p:nvPr/>
          </p:nvSpPr>
          <p:spPr>
            <a:xfrm>
              <a:off x="4972143" y="451649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826811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680767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118187" y="451651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T1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Scheduling Threads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3208595" y="4337228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059092" y="4339375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T2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059098" y="5238203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T2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914274" y="5237328"/>
            <a:ext cx="788456" cy="490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3202510" y="6137428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913763" y="6137450"/>
            <a:ext cx="788456" cy="490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5716" y="2014256"/>
            <a:ext cx="2996734" cy="934142"/>
            <a:chOff x="4288767" y="2014256"/>
            <a:chExt cx="2996734" cy="934142"/>
          </a:xfrm>
        </p:grpSpPr>
        <p:grpSp>
          <p:nvGrpSpPr>
            <p:cNvPr id="3" name="Group 2"/>
            <p:cNvGrpSpPr/>
            <p:nvPr/>
          </p:nvGrpSpPr>
          <p:grpSpPr>
            <a:xfrm>
              <a:off x="4288767" y="2447750"/>
              <a:ext cx="2996734" cy="500648"/>
              <a:chOff x="4288767" y="2447750"/>
              <a:chExt cx="2996734" cy="500648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4288767" y="2447750"/>
                <a:ext cx="434154" cy="500648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0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142723" y="2447750"/>
                <a:ext cx="434154" cy="500648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1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994129" y="2447750"/>
                <a:ext cx="434154" cy="500648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2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6851347" y="2447750"/>
                <a:ext cx="434154" cy="500648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3</a:t>
                </a: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5142492" y="2014256"/>
              <a:ext cx="1176344" cy="439093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CORES</a:t>
              </a:r>
            </a:p>
          </p:txBody>
        </p:sp>
      </p:grpSp>
      <p:sp>
        <p:nvSpPr>
          <p:cNvPr id="166" name="Rectangle 165"/>
          <p:cNvSpPr/>
          <p:nvPr/>
        </p:nvSpPr>
        <p:spPr>
          <a:xfrm>
            <a:off x="4913763" y="7016874"/>
            <a:ext cx="788456" cy="490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546169" y="1468479"/>
            <a:ext cx="2540500" cy="5622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Conventional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805928" y="3396609"/>
            <a:ext cx="1001617" cy="623758"/>
          </a:xfrm>
          <a:prstGeom prst="rect">
            <a:avLst/>
          </a:prstGeom>
          <a:noFill/>
          <a:ln>
            <a:noFill/>
          </a:ln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L1-I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14833" y="1814364"/>
            <a:ext cx="788456" cy="4901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T1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514832" y="2304556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14833" y="2794735"/>
            <a:ext cx="788456" cy="4901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514829" y="3259659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14830" y="3749838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14837" y="4516501"/>
            <a:ext cx="788456" cy="4901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T2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514836" y="5006693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14837" y="5496872"/>
            <a:ext cx="788456" cy="4901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514833" y="5961796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14829" y="6631736"/>
            <a:ext cx="788456" cy="4901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T3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514828" y="7121928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514831" y="7612107"/>
            <a:ext cx="788443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514825" y="8077031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22767" y="1248933"/>
            <a:ext cx="1517228" cy="50064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Threads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5136" y="3436640"/>
            <a:ext cx="3351039" cy="490180"/>
            <a:chOff x="4118187" y="3486520"/>
            <a:chExt cx="3351039" cy="490180"/>
          </a:xfrm>
        </p:grpSpPr>
        <p:sp>
          <p:nvSpPr>
            <p:cNvPr id="120" name="Rectangle 119"/>
            <p:cNvSpPr/>
            <p:nvPr/>
          </p:nvSpPr>
          <p:spPr>
            <a:xfrm>
              <a:off x="4972146" y="3486521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26814" y="348652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680770" y="348652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4118187" y="3486521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06" name="Straight Arrow Connector 205"/>
          <p:cNvCxnSpPr/>
          <p:nvPr/>
        </p:nvCxnSpPr>
        <p:spPr>
          <a:xfrm flipV="1">
            <a:off x="2093843" y="3499780"/>
            <a:ext cx="0" cy="2996507"/>
          </a:xfrm>
          <a:prstGeom prst="straightConnector1">
            <a:avLst/>
          </a:prstGeom>
          <a:ln w="76200">
            <a:solidFill>
              <a:schemeClr val="tx1">
                <a:lumMod val="25000"/>
                <a:lumOff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 rot="16200000">
            <a:off x="1450123" y="4787235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</a:t>
            </a:r>
            <a:endParaRPr lang="en-US" sz="2400" dirty="0"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207381" y="3443025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8248825" y="7021242"/>
            <a:ext cx="3351036" cy="490199"/>
            <a:chOff x="4118187" y="4516494"/>
            <a:chExt cx="3351036" cy="490199"/>
          </a:xfrm>
        </p:grpSpPr>
        <p:sp>
          <p:nvSpPr>
            <p:cNvPr id="161" name="Rectangle 160"/>
            <p:cNvSpPr/>
            <p:nvPr/>
          </p:nvSpPr>
          <p:spPr>
            <a:xfrm>
              <a:off x="4972143" y="451649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826811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680767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118187" y="451651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8281931" y="5233025"/>
            <a:ext cx="3351036" cy="499724"/>
            <a:chOff x="4118187" y="4506969"/>
            <a:chExt cx="3351036" cy="499724"/>
          </a:xfrm>
        </p:grpSpPr>
        <p:sp>
          <p:nvSpPr>
            <p:cNvPr id="186" name="Rectangle 185"/>
            <p:cNvSpPr/>
            <p:nvPr/>
          </p:nvSpPr>
          <p:spPr>
            <a:xfrm>
              <a:off x="4972143" y="4506969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826811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680767" y="451650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118187" y="4516514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9129316" y="4343742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8452511" y="2018623"/>
            <a:ext cx="2996734" cy="934142"/>
            <a:chOff x="4288767" y="2014256"/>
            <a:chExt cx="2996734" cy="934142"/>
          </a:xfrm>
        </p:grpSpPr>
        <p:grpSp>
          <p:nvGrpSpPr>
            <p:cNvPr id="224" name="Group 223"/>
            <p:cNvGrpSpPr/>
            <p:nvPr/>
          </p:nvGrpSpPr>
          <p:grpSpPr>
            <a:xfrm>
              <a:off x="4288767" y="2447750"/>
              <a:ext cx="2996734" cy="500648"/>
              <a:chOff x="4288767" y="2447750"/>
              <a:chExt cx="2996734" cy="500648"/>
            </a:xfrm>
          </p:grpSpPr>
          <p:sp>
            <p:nvSpPr>
              <p:cNvPr id="226" name="TextBox 225"/>
              <p:cNvSpPr txBox="1"/>
              <p:nvPr/>
            </p:nvSpPr>
            <p:spPr>
              <a:xfrm>
                <a:off x="4288767" y="2447750"/>
                <a:ext cx="434154" cy="500648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0</a:t>
                </a: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5142723" y="2447750"/>
                <a:ext cx="434154" cy="500648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1</a:t>
                </a: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5994129" y="2447750"/>
                <a:ext cx="434154" cy="500648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2</a:t>
                </a: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6851347" y="2447750"/>
                <a:ext cx="434154" cy="500648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3</a:t>
                </a:r>
              </a:p>
            </p:txBody>
          </p:sp>
        </p:grpSp>
        <p:sp>
          <p:nvSpPr>
            <p:cNvPr id="225" name="TextBox 224"/>
            <p:cNvSpPr txBox="1"/>
            <p:nvPr/>
          </p:nvSpPr>
          <p:spPr>
            <a:xfrm>
              <a:off x="5142492" y="2014256"/>
              <a:ext cx="1176344" cy="439093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CORES</a:t>
              </a:r>
            </a:p>
          </p:txBody>
        </p:sp>
      </p:grpSp>
      <p:sp>
        <p:nvSpPr>
          <p:cNvPr id="231" name="TextBox 230"/>
          <p:cNvSpPr txBox="1"/>
          <p:nvPr/>
        </p:nvSpPr>
        <p:spPr>
          <a:xfrm>
            <a:off x="9201270" y="1456420"/>
            <a:ext cx="1339850" cy="5622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SLICC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8281931" y="3441007"/>
            <a:ext cx="3351039" cy="490180"/>
            <a:chOff x="4118187" y="3486520"/>
            <a:chExt cx="3351039" cy="490180"/>
          </a:xfrm>
        </p:grpSpPr>
        <p:sp>
          <p:nvSpPr>
            <p:cNvPr id="233" name="Rectangle 232"/>
            <p:cNvSpPr/>
            <p:nvPr/>
          </p:nvSpPr>
          <p:spPr>
            <a:xfrm>
              <a:off x="4972146" y="3486521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826814" y="348652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680770" y="3486520"/>
              <a:ext cx="788456" cy="4901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4118187" y="3486521"/>
              <a:ext cx="788456" cy="4901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7" name="Rectangle 236"/>
          <p:cNvSpPr/>
          <p:nvPr/>
        </p:nvSpPr>
        <p:spPr>
          <a:xfrm>
            <a:off x="8284176" y="3447392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237" idx="2"/>
            <a:endCxn id="216" idx="0"/>
          </p:cNvCxnSpPr>
          <p:nvPr/>
        </p:nvCxnSpPr>
        <p:spPr bwMode="auto">
          <a:xfrm>
            <a:off x="8678404" y="3937571"/>
            <a:ext cx="845140" cy="40617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39" name="Rectangle 238"/>
          <p:cNvSpPr/>
          <p:nvPr/>
        </p:nvSpPr>
        <p:spPr>
          <a:xfrm>
            <a:off x="8284176" y="4343742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T2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8284176" y="5237328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1" name="Straight Arrow Connector 240"/>
          <p:cNvCxnSpPr>
            <a:stCxn id="214" idx="2"/>
            <a:endCxn id="186" idx="0"/>
          </p:cNvCxnSpPr>
          <p:nvPr/>
        </p:nvCxnSpPr>
        <p:spPr bwMode="auto">
          <a:xfrm>
            <a:off x="8676159" y="4831795"/>
            <a:ext cx="853956" cy="40123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42" name="Straight Arrow Connector 241"/>
          <p:cNvCxnSpPr>
            <a:stCxn id="216" idx="2"/>
            <a:endCxn id="219" idx="0"/>
          </p:cNvCxnSpPr>
          <p:nvPr/>
        </p:nvCxnSpPr>
        <p:spPr bwMode="auto">
          <a:xfrm>
            <a:off x="9523544" y="4833921"/>
            <a:ext cx="863890" cy="40428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43" name="Rectangle 242"/>
          <p:cNvSpPr/>
          <p:nvPr/>
        </p:nvSpPr>
        <p:spPr>
          <a:xfrm>
            <a:off x="9140052" y="5232191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T2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8248825" y="6141816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5" name="Straight Arrow Connector 244"/>
          <p:cNvCxnSpPr>
            <a:stCxn id="219" idx="2"/>
            <a:endCxn id="244" idx="0"/>
          </p:cNvCxnSpPr>
          <p:nvPr/>
        </p:nvCxnSpPr>
        <p:spPr bwMode="auto">
          <a:xfrm flipH="1">
            <a:off x="8643053" y="5728383"/>
            <a:ext cx="1744381" cy="41343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46" name="Straight Arrow Connector 245"/>
          <p:cNvCxnSpPr>
            <a:stCxn id="186" idx="2"/>
            <a:endCxn id="183" idx="0"/>
          </p:cNvCxnSpPr>
          <p:nvPr/>
        </p:nvCxnSpPr>
        <p:spPr bwMode="auto">
          <a:xfrm>
            <a:off x="9530115" y="5723204"/>
            <a:ext cx="1702053" cy="41861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47" name="Straight Arrow Connector 246"/>
          <p:cNvCxnSpPr>
            <a:stCxn id="205" idx="2"/>
            <a:endCxn id="182" idx="0"/>
          </p:cNvCxnSpPr>
          <p:nvPr/>
        </p:nvCxnSpPr>
        <p:spPr bwMode="auto">
          <a:xfrm>
            <a:off x="8676159" y="5732749"/>
            <a:ext cx="1675518" cy="40905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48" name="Rectangle 247"/>
          <p:cNvSpPr/>
          <p:nvPr/>
        </p:nvSpPr>
        <p:spPr>
          <a:xfrm>
            <a:off x="9952034" y="6136940"/>
            <a:ext cx="788456" cy="490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0" name="Straight Arrow Connector 249"/>
          <p:cNvCxnSpPr>
            <a:stCxn id="248" idx="2"/>
            <a:endCxn id="163" idx="0"/>
          </p:cNvCxnSpPr>
          <p:nvPr/>
        </p:nvCxnSpPr>
        <p:spPr bwMode="auto">
          <a:xfrm>
            <a:off x="10346262" y="6627120"/>
            <a:ext cx="859371" cy="39412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51" name="Rectangle 250"/>
          <p:cNvSpPr/>
          <p:nvPr/>
        </p:nvSpPr>
        <p:spPr>
          <a:xfrm>
            <a:off x="10811405" y="7021262"/>
            <a:ext cx="788456" cy="490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9990558" y="5238182"/>
            <a:ext cx="788456" cy="490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9993206" y="5238203"/>
            <a:ext cx="788456" cy="490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4903984" y="7016874"/>
            <a:ext cx="788456" cy="490180"/>
          </a:xfrm>
          <a:prstGeom prst="rect">
            <a:avLst/>
          </a:prstGeom>
          <a:noFill/>
          <a:ln w="1016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4898198" y="6136025"/>
            <a:ext cx="788456" cy="490180"/>
          </a:xfrm>
          <a:prstGeom prst="rect">
            <a:avLst/>
          </a:prstGeom>
          <a:noFill/>
          <a:ln w="1016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4890113" y="5236840"/>
            <a:ext cx="788456" cy="490180"/>
          </a:xfrm>
          <a:prstGeom prst="rect">
            <a:avLst/>
          </a:prstGeom>
          <a:noFill/>
          <a:ln w="1016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4052521" y="5236840"/>
            <a:ext cx="788456" cy="490180"/>
          </a:xfrm>
          <a:prstGeom prst="rect">
            <a:avLst/>
          </a:prstGeom>
          <a:noFill/>
          <a:ln w="1016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3198565" y="3463398"/>
            <a:ext cx="788456" cy="490180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4059098" y="4336740"/>
            <a:ext cx="788456" cy="490180"/>
          </a:xfrm>
          <a:prstGeom prst="rect">
            <a:avLst/>
          </a:prstGeom>
          <a:noFill/>
          <a:ln w="1016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1990" y="8431208"/>
            <a:ext cx="3841116" cy="523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Cache Filled 10 times</a:t>
            </a:r>
            <a:endParaRPr lang="en-US" sz="2800" b="1" dirty="0"/>
          </a:p>
        </p:txBody>
      </p:sp>
      <p:sp>
        <p:nvSpPr>
          <p:cNvPr id="271" name="Rectangle 270"/>
          <p:cNvSpPr/>
          <p:nvPr/>
        </p:nvSpPr>
        <p:spPr>
          <a:xfrm>
            <a:off x="8275360" y="3447392"/>
            <a:ext cx="788456" cy="490180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9151633" y="4343741"/>
            <a:ext cx="788456" cy="490180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9981030" y="5236840"/>
            <a:ext cx="788456" cy="490180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8027859" y="8438618"/>
            <a:ext cx="3740126" cy="523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Cache Filled 4 times</a:t>
            </a:r>
            <a:endParaRPr lang="en-US" sz="2800" b="1" dirty="0"/>
          </a:p>
        </p:txBody>
      </p:sp>
      <p:sp>
        <p:nvSpPr>
          <p:cNvPr id="266" name="Rectangle 265"/>
          <p:cNvSpPr/>
          <p:nvPr/>
        </p:nvSpPr>
        <p:spPr>
          <a:xfrm>
            <a:off x="3194765" y="5236840"/>
            <a:ext cx="788456" cy="490180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3198565" y="4343742"/>
            <a:ext cx="788456" cy="490180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067257" y="6137451"/>
            <a:ext cx="788456" cy="490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T2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4074098" y="6136940"/>
            <a:ext cx="788456" cy="490180"/>
          </a:xfrm>
          <a:prstGeom prst="rect">
            <a:avLst/>
          </a:prstGeom>
          <a:noFill/>
          <a:ln w="1016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3202510" y="6141556"/>
            <a:ext cx="788456" cy="490180"/>
          </a:xfrm>
          <a:prstGeom prst="rect">
            <a:avLst/>
          </a:prstGeom>
          <a:noFill/>
          <a:ln w="101600"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10835358" y="6137901"/>
            <a:ext cx="788456" cy="49018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T2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10844514" y="6141817"/>
            <a:ext cx="788456" cy="490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T2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10844514" y="6136025"/>
            <a:ext cx="788456" cy="490180"/>
          </a:xfrm>
          <a:prstGeom prst="rect">
            <a:avLst/>
          </a:prstGeom>
          <a:noFill/>
          <a:ln w="1016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9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257" grpId="0" animBg="1"/>
      <p:bldP spid="130" grpId="0" animBg="1"/>
      <p:bldP spid="131" grpId="0" animBg="1"/>
      <p:bldP spid="142" grpId="0" animBg="1"/>
      <p:bldP spid="143" grpId="0" animBg="1"/>
      <p:bldP spid="152" grpId="0" animBg="1"/>
      <p:bldP spid="154" grpId="0" animBg="1"/>
      <p:bldP spid="166" grpId="0" animBg="1"/>
      <p:bldP spid="177" grpId="0" animBg="1"/>
      <p:bldP spid="179" grpId="0"/>
      <p:bldP spid="207" grpId="0"/>
      <p:bldP spid="119" grpId="0" animBg="1"/>
      <p:bldP spid="216" grpId="0" animBg="1"/>
      <p:bldP spid="231" grpId="0" animBg="1"/>
      <p:bldP spid="237" grpId="0" animBg="1"/>
      <p:bldP spid="239" grpId="0" animBg="1"/>
      <p:bldP spid="240" grpId="0" animBg="1"/>
      <p:bldP spid="243" grpId="0" animBg="1"/>
      <p:bldP spid="244" grpId="0" animBg="1"/>
      <p:bldP spid="248" grpId="0" animBg="1"/>
      <p:bldP spid="251" grpId="0" animBg="1"/>
      <p:bldP spid="256" grpId="0" animBg="1"/>
      <p:bldP spid="219" grpId="0" animBg="1"/>
      <p:bldP spid="261" grpId="0" animBg="1"/>
      <p:bldP spid="262" grpId="0" animBg="1"/>
      <p:bldP spid="263" grpId="0" animBg="1"/>
      <p:bldP spid="267" grpId="0" animBg="1"/>
      <p:bldP spid="268" grpId="0" animBg="1"/>
      <p:bldP spid="270" grpId="0" animBg="1"/>
      <p:bldP spid="87" grpId="0" animBg="1"/>
      <p:bldP spid="271" grpId="0" animBg="1"/>
      <p:bldP spid="272" grpId="0" animBg="1"/>
      <p:bldP spid="273" grpId="0" animBg="1"/>
      <p:bldP spid="275" grpId="0" animBg="1"/>
      <p:bldP spid="266" grpId="0" animBg="1"/>
      <p:bldP spid="269" grpId="0" animBg="1"/>
      <p:bldP spid="153" grpId="0" animBg="1"/>
      <p:bldP spid="264" grpId="0" animBg="1"/>
      <p:bldP spid="265" grpId="0" animBg="1"/>
      <p:bldP spid="258" grpId="0" animBg="1"/>
      <p:bldP spid="249" grpId="0" animBg="1"/>
      <p:bldP spid="2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Intra/Inter-thread instruction locality is high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SLICC Concept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SLICC Ingredients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Summary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Talk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88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7799" y="1295400"/>
            <a:ext cx="10185401" cy="6858000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When </a:t>
            </a:r>
            <a:r>
              <a:rPr lang="en-US" dirty="0" smtClean="0">
                <a:solidFill>
                  <a:srgbClr val="C00000"/>
                </a:solidFill>
              </a:rPr>
              <a:t>to migrate?</a:t>
            </a:r>
          </a:p>
          <a:p>
            <a:pPr marL="0" indent="0"/>
            <a:r>
              <a:rPr lang="en-US" dirty="0" smtClean="0"/>
              <a:t>   Step 1: </a:t>
            </a:r>
          </a:p>
          <a:p>
            <a:pPr marL="0" indent="0"/>
            <a:r>
              <a:rPr lang="en-US" b="0" dirty="0"/>
              <a:t>	</a:t>
            </a:r>
            <a:r>
              <a:rPr lang="en-US" b="0" dirty="0" smtClean="0"/>
              <a:t>Detect: cache </a:t>
            </a:r>
            <a:r>
              <a:rPr lang="en-US" i="1" dirty="0" smtClean="0"/>
              <a:t>full</a:t>
            </a:r>
          </a:p>
          <a:p>
            <a:pPr marL="0" indent="0"/>
            <a:endParaRPr lang="en-US" b="1" i="1" dirty="0"/>
          </a:p>
          <a:p>
            <a:pPr marL="0" indent="0"/>
            <a:r>
              <a:rPr lang="en-US" b="1" i="1" dirty="0" smtClean="0"/>
              <a:t>   </a:t>
            </a:r>
            <a:r>
              <a:rPr lang="en-US" dirty="0" smtClean="0"/>
              <a:t>Step 2: </a:t>
            </a:r>
          </a:p>
          <a:p>
            <a:pPr marL="0" indent="0"/>
            <a:r>
              <a:rPr lang="en-US" b="0" dirty="0"/>
              <a:t>	</a:t>
            </a:r>
            <a:r>
              <a:rPr lang="en-US" b="0" dirty="0" smtClean="0"/>
              <a:t>Detect: </a:t>
            </a:r>
            <a:r>
              <a:rPr lang="en-US" i="1" dirty="0" smtClean="0"/>
              <a:t>new</a:t>
            </a:r>
            <a:r>
              <a:rPr lang="en-US" b="0" i="1" dirty="0" smtClean="0"/>
              <a:t> </a:t>
            </a:r>
            <a:r>
              <a:rPr lang="en-US" b="0" dirty="0" smtClean="0"/>
              <a:t>code segment</a:t>
            </a:r>
            <a:endParaRPr lang="en-US" b="0" u="sng" dirty="0" smtClean="0"/>
          </a:p>
          <a:p>
            <a:pPr marL="0" indent="0"/>
            <a:endParaRPr lang="en-US" dirty="0"/>
          </a:p>
          <a:p>
            <a:pPr marL="0" indent="0"/>
            <a:r>
              <a:rPr lang="en-US" b="1" i="1" dirty="0" smtClean="0">
                <a:solidFill>
                  <a:srgbClr val="C00000"/>
                </a:solidFill>
              </a:rPr>
              <a:t>Where</a:t>
            </a:r>
            <a:r>
              <a:rPr lang="en-US" dirty="0" smtClean="0">
                <a:solidFill>
                  <a:srgbClr val="C00000"/>
                </a:solidFill>
              </a:rPr>
              <a:t> to go?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Step 3: </a:t>
            </a:r>
          </a:p>
          <a:p>
            <a:pPr marL="0" indent="0"/>
            <a:r>
              <a:rPr lang="en-US" b="0" dirty="0"/>
              <a:t>	</a:t>
            </a:r>
            <a:r>
              <a:rPr lang="en-US" b="0" dirty="0" smtClean="0"/>
              <a:t>Predict where is the </a:t>
            </a:r>
            <a:r>
              <a:rPr lang="en-US" i="1" dirty="0" smtClean="0"/>
              <a:t>next</a:t>
            </a:r>
            <a:r>
              <a:rPr lang="en-US" b="0" dirty="0" smtClean="0"/>
              <a:t> code segment?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Migration Ingredients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Elbow Connector 57"/>
          <p:cNvCxnSpPr>
            <a:endCxn id="23" idx="2"/>
          </p:cNvCxnSpPr>
          <p:nvPr/>
        </p:nvCxnSpPr>
        <p:spPr bwMode="auto">
          <a:xfrm rot="10800000">
            <a:off x="6709188" y="2969135"/>
            <a:ext cx="2453862" cy="1542496"/>
          </a:xfrm>
          <a:prstGeom prst="bentConnector2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smtClean="0"/>
              <a:t>Migration Ingredients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1092675" y="2093769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491411" y="2067584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491411" y="2071840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878377" y="2104318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88426" y="2106950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277140" y="2105039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77140" y="2106950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283810" y="4225812"/>
            <a:ext cx="848425" cy="34535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277140" y="4222984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77140" y="5089908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277140" y="5954004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77140" y="6815272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6687595" y="3155023"/>
            <a:ext cx="0" cy="8966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8316607" y="3155023"/>
            <a:ext cx="0" cy="8966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9900152" y="3117559"/>
            <a:ext cx="0" cy="8966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2676163" y="2525817"/>
            <a:ext cx="0" cy="422995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4" name="TextBox 43"/>
          <p:cNvSpPr txBox="1"/>
          <p:nvPr/>
        </p:nvSpPr>
        <p:spPr>
          <a:xfrm rot="16200000">
            <a:off x="11972878" y="4280798"/>
            <a:ext cx="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Time</a:t>
            </a:r>
            <a:endParaRPr lang="en-US" sz="24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88091" y="1068964"/>
            <a:ext cx="266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Idle cores</a:t>
            </a:r>
            <a:endParaRPr lang="en-US" sz="2800" i="1" dirty="0">
              <a:latin typeface="+mn-lt"/>
            </a:endParaRPr>
          </a:p>
        </p:txBody>
      </p:sp>
      <p:sp>
        <p:nvSpPr>
          <p:cNvPr id="47" name="Right Brace 46"/>
          <p:cNvSpPr/>
          <p:nvPr/>
        </p:nvSpPr>
        <p:spPr bwMode="auto">
          <a:xfrm rot="16200000">
            <a:off x="9767152" y="-210851"/>
            <a:ext cx="325033" cy="4054205"/>
          </a:xfrm>
          <a:prstGeom prst="rightBrace">
            <a:avLst>
              <a:gd name="adj1" fmla="val 8333"/>
              <a:gd name="adj2" fmla="val 68309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0551" y="1295406"/>
            <a:ext cx="7694997" cy="6553200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When </a:t>
            </a:r>
            <a:r>
              <a:rPr lang="en-US" dirty="0" smtClean="0">
                <a:solidFill>
                  <a:srgbClr val="C00000"/>
                </a:solidFill>
              </a:rPr>
              <a:t>to migrate?</a:t>
            </a:r>
          </a:p>
          <a:p>
            <a:pPr marL="0" indent="0"/>
            <a:r>
              <a:rPr lang="en-US" dirty="0" smtClean="0"/>
              <a:t>Step 1: </a:t>
            </a:r>
          </a:p>
          <a:p>
            <a:pPr marL="0" indent="0"/>
            <a:r>
              <a:rPr lang="en-US" b="0" dirty="0" smtClean="0"/>
              <a:t>    Detect: cache </a:t>
            </a:r>
            <a:r>
              <a:rPr lang="en-US" i="1" dirty="0" smtClean="0"/>
              <a:t>full</a:t>
            </a:r>
          </a:p>
          <a:p>
            <a:pPr marL="0" indent="0"/>
            <a:endParaRPr lang="en-US" b="1" i="1" dirty="0" smtClean="0"/>
          </a:p>
          <a:p>
            <a:pPr marL="0" indent="0"/>
            <a:r>
              <a:rPr lang="en-US" dirty="0" smtClean="0"/>
              <a:t>Step 2: </a:t>
            </a:r>
          </a:p>
          <a:p>
            <a:pPr marL="0" indent="0"/>
            <a:r>
              <a:rPr lang="en-US" b="0" dirty="0" smtClean="0"/>
              <a:t>    Detect: </a:t>
            </a:r>
            <a:r>
              <a:rPr lang="en-US" i="1" dirty="0" smtClean="0"/>
              <a:t>new</a:t>
            </a:r>
            <a:r>
              <a:rPr lang="en-US" b="0" i="1" dirty="0" smtClean="0"/>
              <a:t> </a:t>
            </a:r>
            <a:r>
              <a:rPr lang="en-US" b="0" dirty="0" smtClean="0"/>
              <a:t>segment</a:t>
            </a:r>
            <a:endParaRPr lang="en-US" b="0" u="sng" dirty="0" smtClean="0"/>
          </a:p>
          <a:p>
            <a:pPr marL="0" indent="0"/>
            <a:endParaRPr lang="en-US" dirty="0" smtClean="0"/>
          </a:p>
          <a:p>
            <a:pPr marL="0" indent="0"/>
            <a:r>
              <a:rPr lang="en-US" b="1" i="1" dirty="0" smtClean="0">
                <a:solidFill>
                  <a:srgbClr val="C00000"/>
                </a:solidFill>
              </a:rPr>
              <a:t>Where</a:t>
            </a:r>
            <a:r>
              <a:rPr lang="en-US" dirty="0" smtClean="0">
                <a:solidFill>
                  <a:srgbClr val="C00000"/>
                </a:solidFill>
              </a:rPr>
              <a:t> to go?</a:t>
            </a:r>
          </a:p>
          <a:p>
            <a:pPr marL="0" indent="0"/>
            <a:r>
              <a:rPr lang="en-US" dirty="0" smtClean="0"/>
              <a:t>Step 3: </a:t>
            </a:r>
          </a:p>
          <a:p>
            <a:pPr marL="0" indent="0"/>
            <a:r>
              <a:rPr lang="en-US" b="0" dirty="0" smtClean="0"/>
              <a:t>    Where is the </a:t>
            </a:r>
            <a:r>
              <a:rPr lang="en-US" i="1" dirty="0" smtClean="0"/>
              <a:t>next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   segment?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2" name="Curved Right Arrow 51"/>
          <p:cNvSpPr/>
          <p:nvPr/>
        </p:nvSpPr>
        <p:spPr bwMode="auto">
          <a:xfrm flipV="1">
            <a:off x="5478948" y="2143995"/>
            <a:ext cx="606155" cy="634946"/>
          </a:xfrm>
          <a:prstGeom prst="curvedRightArrow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76784" y="2825171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Loops</a:t>
            </a:r>
            <a:endParaRPr lang="en-US" sz="3200" dirty="0">
              <a:latin typeface="+mn-lt"/>
            </a:endParaRPr>
          </a:p>
        </p:txBody>
      </p:sp>
      <p:cxnSp>
        <p:nvCxnSpPr>
          <p:cNvPr id="6" name="Elbow Connector 5"/>
          <p:cNvCxnSpPr>
            <a:endCxn id="16" idx="2"/>
          </p:cNvCxnSpPr>
          <p:nvPr/>
        </p:nvCxnSpPr>
        <p:spPr bwMode="auto">
          <a:xfrm rot="5400000" flipH="1" flipV="1">
            <a:off x="10443304" y="3430212"/>
            <a:ext cx="1553765" cy="609073"/>
          </a:xfrm>
          <a:prstGeom prst="bentConnector3">
            <a:avLst>
              <a:gd name="adj1" fmla="val 95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11092675" y="4640796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+mn-lt"/>
              </a:rPr>
              <a:t>Idle</a:t>
            </a:r>
            <a:endParaRPr lang="en-US" sz="3200" i="1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96886" y="4633967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+mn-lt"/>
              </a:rPr>
              <a:t>Return back</a:t>
            </a:r>
            <a:endParaRPr lang="en-US" sz="3200" i="1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702955" y="7848606"/>
            <a:ext cx="788456" cy="4901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6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125E-6 -1.09375E-6 L 0.12439 -1.09375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3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3 -2.76042E-6 L 0.12463 -2.7604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2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969E-6 0.00082 L 0.1239 0.0008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9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813E-6 -0.00016 L 0.12329 -0.0001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63 -2.76042E-6 L 0.24719 -2.7604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9 0.00082 L 0.24719 0.0008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9 -0.00016 L 0.24805 -0.0001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8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4" repeatCount="6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66 0.00082 L -7.42188E-7 0.0008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9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05 -0.00016 L 1.32813E-6 -0.0001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"/>
                            </p:stCondLst>
                            <p:childTnLst>
                              <p:par>
                                <p:cTn id="18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0" animBg="1"/>
      <p:bldP spid="25" grpId="1" animBg="1"/>
      <p:bldP spid="25" grpId="2" animBg="1"/>
      <p:bldP spid="25" grpId="3" animBg="1"/>
      <p:bldP spid="26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  <p:bldP spid="46" grpId="0"/>
      <p:bldP spid="46" grpId="1"/>
      <p:bldP spid="47" grpId="0" animBg="1"/>
      <p:bldP spid="47" grpId="1" animBg="1"/>
      <p:bldP spid="52" grpId="0" animBg="1"/>
      <p:bldP spid="52" grpId="1" animBg="1"/>
      <p:bldP spid="53" grpId="0"/>
      <p:bldP spid="53" grpId="1"/>
      <p:bldP spid="61" grpId="0"/>
      <p:bldP spid="61" grpId="1"/>
      <p:bldP spid="62" grpId="0"/>
      <p:bldP spid="62" grpId="1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Migration Ingredients</a:t>
            </a:r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0551" y="1295406"/>
            <a:ext cx="7694997" cy="65532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When </a:t>
            </a:r>
            <a:r>
              <a:rPr lang="en-US" dirty="0">
                <a:solidFill>
                  <a:srgbClr val="C00000"/>
                </a:solidFill>
              </a:rPr>
              <a:t>to migrate?</a:t>
            </a:r>
          </a:p>
          <a:p>
            <a:pPr marL="0" indent="0"/>
            <a:r>
              <a:rPr lang="en-US" dirty="0"/>
              <a:t>Step 1: </a:t>
            </a:r>
          </a:p>
          <a:p>
            <a:pPr marL="0" indent="0"/>
            <a:r>
              <a:rPr lang="en-US" b="0" dirty="0"/>
              <a:t>    Detect: cache </a:t>
            </a:r>
            <a:r>
              <a:rPr lang="en-US" i="1" dirty="0"/>
              <a:t>full</a:t>
            </a:r>
          </a:p>
          <a:p>
            <a:pPr marL="0" indent="0"/>
            <a:endParaRPr lang="en-US" i="1" dirty="0"/>
          </a:p>
          <a:p>
            <a:pPr marL="0" indent="0"/>
            <a:r>
              <a:rPr lang="en-US" dirty="0"/>
              <a:t>Step 2: </a:t>
            </a:r>
          </a:p>
          <a:p>
            <a:pPr marL="0" indent="0"/>
            <a:r>
              <a:rPr lang="en-US" b="0" dirty="0"/>
              <a:t>    Detect: </a:t>
            </a:r>
            <a:r>
              <a:rPr lang="en-US" i="1" dirty="0"/>
              <a:t>new</a:t>
            </a:r>
            <a:r>
              <a:rPr lang="en-US" b="0" i="1" dirty="0"/>
              <a:t> </a:t>
            </a:r>
            <a:r>
              <a:rPr lang="en-US" b="0" dirty="0"/>
              <a:t>segment</a:t>
            </a:r>
            <a:endParaRPr lang="en-US" b="0" u="sng" dirty="0"/>
          </a:p>
          <a:p>
            <a:pPr marL="0" indent="0"/>
            <a:endParaRPr lang="en-US" dirty="0"/>
          </a:p>
          <a:p>
            <a:pPr marL="0" indent="0"/>
            <a:r>
              <a:rPr lang="en-US" i="1" dirty="0">
                <a:solidFill>
                  <a:srgbClr val="C00000"/>
                </a:solidFill>
              </a:rPr>
              <a:t>Where</a:t>
            </a:r>
            <a:r>
              <a:rPr lang="en-US" dirty="0">
                <a:solidFill>
                  <a:srgbClr val="C00000"/>
                </a:solidFill>
              </a:rPr>
              <a:t> to go?</a:t>
            </a:r>
          </a:p>
          <a:p>
            <a:pPr marL="0" indent="0"/>
            <a:r>
              <a:rPr lang="en-US" dirty="0"/>
              <a:t>Step 3: </a:t>
            </a:r>
          </a:p>
          <a:p>
            <a:pPr marL="0" indent="0"/>
            <a:r>
              <a:rPr lang="en-US" b="0" dirty="0"/>
              <a:t>    Where is the </a:t>
            </a:r>
            <a:r>
              <a:rPr lang="en-US" i="1" dirty="0"/>
              <a:t>next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   segment?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1097438" y="2109125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1097438" y="2112599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491411" y="2097227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491411" y="2096494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892664" y="2114911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893189" y="2117543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277140" y="2115632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277140" y="2117543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876987" y="4240521"/>
            <a:ext cx="848425" cy="25922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861316" y="4241386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861316" y="5104617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861316" y="5968713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6687595" y="3165616"/>
            <a:ext cx="0" cy="8966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8316607" y="3165616"/>
            <a:ext cx="0" cy="8966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11532489" y="3165616"/>
            <a:ext cx="0" cy="8966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12676163" y="2536410"/>
            <a:ext cx="0" cy="422995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1" name="TextBox 70"/>
          <p:cNvSpPr txBox="1"/>
          <p:nvPr/>
        </p:nvSpPr>
        <p:spPr>
          <a:xfrm rot="16200000">
            <a:off x="11972878" y="4291391"/>
            <a:ext cx="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Time</a:t>
            </a:r>
            <a:endParaRPr lang="en-US" sz="2400" dirty="0">
              <a:latin typeface="+mj-l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702955" y="7848606"/>
            <a:ext cx="788456" cy="4901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T2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2.29167E-6 L -0.12183 2.29167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145E-6 3.38542E-6 L -0.1218 3.38542E-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9 -1.04167E-6 L -0.12171 0.00065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1" y="3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1 0.00048 L -0.12305 0.00048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3 3.38542E-6 L 0.00256 3.38542E-6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 0.00065 L 0.0028 -1.04167E-6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6 3.38542E-6 L 0.00134 3.38542E-6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5 -0.00033 L 0.24842 3.4375E-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4" y="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2 3.38542E-6 L 0.24781 3.38542E-6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0" grpId="0" animBg="1"/>
      <p:bldP spid="50" grpId="1" animBg="1"/>
      <p:bldP spid="50" grpId="2" animBg="1"/>
      <p:bldP spid="50" grpId="3" animBg="1"/>
      <p:bldP spid="50" grpId="4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6" grpId="4" animBg="1"/>
      <p:bldP spid="72" grpId="0"/>
      <p:bldP spid="7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0551" y="1295406"/>
            <a:ext cx="7694997" cy="65532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When </a:t>
            </a:r>
            <a:r>
              <a:rPr lang="en-US" dirty="0">
                <a:solidFill>
                  <a:srgbClr val="C00000"/>
                </a:solidFill>
              </a:rPr>
              <a:t>to migrate?</a:t>
            </a:r>
          </a:p>
          <a:p>
            <a:pPr marL="0" indent="0"/>
            <a:r>
              <a:rPr lang="en-US" dirty="0"/>
              <a:t>Step 1: </a:t>
            </a:r>
          </a:p>
          <a:p>
            <a:pPr marL="0" indent="0"/>
            <a:r>
              <a:rPr lang="en-US" b="0" dirty="0"/>
              <a:t>    Detect: cache </a:t>
            </a:r>
            <a:r>
              <a:rPr lang="en-US" i="1" dirty="0"/>
              <a:t>full</a:t>
            </a:r>
          </a:p>
          <a:p>
            <a:pPr marL="0" indent="0"/>
            <a:endParaRPr lang="en-US" i="1" dirty="0"/>
          </a:p>
          <a:p>
            <a:pPr marL="0" indent="0"/>
            <a:r>
              <a:rPr lang="en-US" dirty="0"/>
              <a:t>Step 2: </a:t>
            </a:r>
          </a:p>
          <a:p>
            <a:pPr marL="0" indent="0"/>
            <a:r>
              <a:rPr lang="en-US" b="0" dirty="0"/>
              <a:t>    Detect: </a:t>
            </a:r>
            <a:r>
              <a:rPr lang="en-US" i="1" dirty="0"/>
              <a:t>new</a:t>
            </a:r>
            <a:r>
              <a:rPr lang="en-US" b="0" i="1" dirty="0"/>
              <a:t> </a:t>
            </a:r>
            <a:r>
              <a:rPr lang="en-US" b="0" dirty="0"/>
              <a:t>segment</a:t>
            </a:r>
            <a:endParaRPr lang="en-US" b="0" u="sng" dirty="0"/>
          </a:p>
          <a:p>
            <a:pPr marL="0" indent="0"/>
            <a:endParaRPr lang="en-US" dirty="0"/>
          </a:p>
          <a:p>
            <a:pPr marL="0" indent="0"/>
            <a:r>
              <a:rPr lang="en-US" i="1" dirty="0">
                <a:solidFill>
                  <a:srgbClr val="C00000"/>
                </a:solidFill>
              </a:rPr>
              <a:t>Where</a:t>
            </a:r>
            <a:r>
              <a:rPr lang="en-US" dirty="0">
                <a:solidFill>
                  <a:srgbClr val="C00000"/>
                </a:solidFill>
              </a:rPr>
              <a:t> to go?</a:t>
            </a:r>
          </a:p>
          <a:p>
            <a:pPr marL="0" indent="0"/>
            <a:r>
              <a:rPr lang="en-US" dirty="0"/>
              <a:t>Step 3: </a:t>
            </a:r>
          </a:p>
          <a:p>
            <a:pPr marL="0" indent="0"/>
            <a:r>
              <a:rPr lang="en-US" b="0" dirty="0"/>
              <a:t>    Where is the </a:t>
            </a:r>
            <a:r>
              <a:rPr lang="en-US" i="1" dirty="0"/>
              <a:t>next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   segment?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7229272" y="7156108"/>
            <a:ext cx="3092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Find signature blocks on remote cores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34999" y="2667072"/>
            <a:ext cx="3822701" cy="6300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34999" y="4771912"/>
            <a:ext cx="4605021" cy="6300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35000" y="7570086"/>
            <a:ext cx="3822700" cy="117386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177859" y="2458887"/>
            <a:ext cx="236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Miss Counter</a:t>
            </a:r>
            <a:endParaRPr lang="en-US" sz="2800" dirty="0"/>
          </a:p>
        </p:txBody>
      </p:sp>
      <p:cxnSp>
        <p:nvCxnSpPr>
          <p:cNvPr id="27" name="Straight Arrow Connector 26"/>
          <p:cNvCxnSpPr>
            <a:stCxn id="23" idx="3"/>
            <a:endCxn id="26" idx="3"/>
          </p:cNvCxnSpPr>
          <p:nvPr/>
        </p:nvCxnSpPr>
        <p:spPr bwMode="auto">
          <a:xfrm flipV="1">
            <a:off x="4457700" y="2720497"/>
            <a:ext cx="1720159" cy="26161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 flipH="1">
            <a:off x="7802170" y="4563727"/>
            <a:ext cx="222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Miss Dilution</a:t>
            </a:r>
            <a:endParaRPr lang="en-US" sz="2800" dirty="0"/>
          </a:p>
        </p:txBody>
      </p:sp>
      <p:cxnSp>
        <p:nvCxnSpPr>
          <p:cNvPr id="29" name="Straight Arrow Connector 28"/>
          <p:cNvCxnSpPr>
            <a:stCxn id="24" idx="3"/>
            <a:endCxn id="28" idx="3"/>
          </p:cNvCxnSpPr>
          <p:nvPr/>
        </p:nvCxnSpPr>
        <p:spPr bwMode="auto">
          <a:xfrm flipV="1">
            <a:off x="5240020" y="4825337"/>
            <a:ext cx="2562150" cy="26161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5" idx="3"/>
            <a:endCxn id="22" idx="3"/>
          </p:cNvCxnSpPr>
          <p:nvPr/>
        </p:nvCxnSpPr>
        <p:spPr bwMode="auto">
          <a:xfrm flipV="1">
            <a:off x="4457700" y="7848606"/>
            <a:ext cx="2771572" cy="30841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More overlap across transactions of the same-type</a:t>
            </a:r>
          </a:p>
          <a:p>
            <a:endParaRPr lang="en-US" dirty="0" smtClean="0"/>
          </a:p>
          <a:p>
            <a:r>
              <a:rPr lang="en-US" dirty="0" smtClean="0"/>
              <a:t>SLICC: Transaction Type-oblivious </a:t>
            </a:r>
          </a:p>
          <a:p>
            <a:endParaRPr lang="en-US" dirty="0" smtClean="0"/>
          </a:p>
          <a:p>
            <a:r>
              <a:rPr lang="en-US" dirty="0" smtClean="0"/>
              <a:t>Transaction Type-aware</a:t>
            </a:r>
          </a:p>
          <a:p>
            <a:pPr lvl="2"/>
            <a:r>
              <a:rPr lang="en-US" dirty="0" smtClean="0"/>
              <a:t>SLICC-</a:t>
            </a:r>
            <a:r>
              <a:rPr lang="en-US" dirty="0" err="1" smtClean="0"/>
              <a:t>Pp</a:t>
            </a:r>
            <a:r>
              <a:rPr lang="en-US" dirty="0" smtClean="0"/>
              <a:t>: Pre-processing to detect similar transactions</a:t>
            </a:r>
            <a:br>
              <a:rPr lang="en-US" dirty="0" smtClean="0"/>
            </a:br>
            <a:endParaRPr lang="en-US" i="1" dirty="0" smtClean="0"/>
          </a:p>
          <a:p>
            <a:pPr lvl="2"/>
            <a:r>
              <a:rPr lang="en-US" dirty="0" smtClean="0"/>
              <a:t>SLICC-SW : Software provides information </a:t>
            </a:r>
            <a:br>
              <a:rPr lang="en-US" dirty="0" smtClean="0"/>
            </a:br>
            <a:endParaRPr lang="en-US" dirty="0" smtClean="0"/>
          </a:p>
          <a:p>
            <a:pPr lvl="2"/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Boosting Effectiveness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01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$100 Billion/</a:t>
            </a:r>
            <a:r>
              <a:rPr lang="en-US" dirty="0" err="1"/>
              <a:t>Yr</a:t>
            </a:r>
            <a:r>
              <a:rPr lang="en-US" dirty="0"/>
              <a:t>, +10% annually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banking, online purchases, stock </a:t>
            </a:r>
            <a:r>
              <a:rPr lang="en-US" dirty="0" smtClean="0"/>
              <a:t>market…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Benchmarking</a:t>
            </a:r>
            <a:endParaRPr lang="en-US" dirty="0"/>
          </a:p>
          <a:p>
            <a:pPr lvl="1"/>
            <a:r>
              <a:rPr lang="en-US" dirty="0"/>
              <a:t>Transaction Processing Council</a:t>
            </a:r>
          </a:p>
          <a:p>
            <a:pPr lvl="2"/>
            <a:r>
              <a:rPr lang="en-US" dirty="0" smtClean="0"/>
              <a:t>TPC-C: Wholesale retailer</a:t>
            </a:r>
          </a:p>
          <a:p>
            <a:pPr lvl="2"/>
            <a:r>
              <a:rPr lang="en-US" dirty="0" smtClean="0"/>
              <a:t>TPC-E: Brokerage market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/>
              <a:t>Online Transaction Processing (OLTP)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300637"/>
            <a:ext cx="56864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172818"/>
            <a:ext cx="13004800" cy="70442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130046" tIns="0" rIns="130046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OLTP drives innovation for HW and DB vendors</a:t>
            </a:r>
            <a:endParaRPr lang="en-US" sz="3600" b="1" i="1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3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Intra/Inter-thread instruction locality is high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SLICC Concept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SLICC Ingredients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2060"/>
                </a:solidFill>
              </a:rPr>
              <a:t>Results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Summary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Talk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88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does SLICC affect </a:t>
            </a:r>
            <a:r>
              <a:rPr lang="en-US" i="1" dirty="0" smtClean="0">
                <a:solidFill>
                  <a:srgbClr val="C00000"/>
                </a:solidFill>
              </a:rPr>
              <a:t>INSTRUCTION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misses?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0" dirty="0" smtClean="0">
                <a:sym typeface="Wingdings" pitchFamily="2" charset="2"/>
              </a:rPr>
              <a:t>Our primary goal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How does it affect </a:t>
            </a:r>
            <a:r>
              <a:rPr lang="en-US" i="1" dirty="0" smtClean="0">
                <a:solidFill>
                  <a:srgbClr val="C00000"/>
                </a:solidFill>
                <a:sym typeface="Wingdings" pitchFamily="2" charset="2"/>
              </a:rPr>
              <a:t>DATA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misses?</a:t>
            </a:r>
          </a:p>
          <a:p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0" dirty="0" smtClean="0">
                <a:sym typeface="Wingdings" pitchFamily="2" charset="2"/>
              </a:rPr>
              <a:t>Expected to increase, by how much?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Performance</a:t>
            </a:r>
            <a:r>
              <a:rPr lang="en-US" dirty="0" smtClean="0"/>
              <a:t> impact: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0" dirty="0" smtClean="0">
                <a:sym typeface="Wingdings" pitchFamily="2" charset="2"/>
              </a:rPr>
              <a:t>Are </a:t>
            </a:r>
            <a:r>
              <a:rPr lang="en-US" b="0" i="1" dirty="0" smtClean="0">
                <a:sym typeface="Wingdings" pitchFamily="2" charset="2"/>
              </a:rPr>
              <a:t>DATA</a:t>
            </a:r>
            <a:r>
              <a:rPr lang="en-US" b="0" dirty="0" smtClean="0">
                <a:sym typeface="Wingdings" pitchFamily="2" charset="2"/>
              </a:rPr>
              <a:t> misses and </a:t>
            </a:r>
            <a:r>
              <a:rPr lang="en-US" b="0" i="1" dirty="0" smtClean="0">
                <a:sym typeface="Wingdings" pitchFamily="2" charset="2"/>
              </a:rPr>
              <a:t>MIGRATION OVERHEADS</a:t>
            </a:r>
            <a:r>
              <a:rPr lang="en-US" b="0" dirty="0" smtClean="0">
                <a:sym typeface="Wingdings" pitchFamily="2" charset="2"/>
              </a:rPr>
              <a:t> amortized?</a:t>
            </a:r>
            <a:endParaRPr lang="en-US" b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1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Simulation</a:t>
            </a:r>
          </a:p>
          <a:p>
            <a:pPr lvl="1"/>
            <a:r>
              <a:rPr lang="en-US" dirty="0" err="1" smtClean="0"/>
              <a:t>Zesto</a:t>
            </a:r>
            <a:r>
              <a:rPr lang="en-US" dirty="0" smtClean="0"/>
              <a:t> </a:t>
            </a:r>
            <a:r>
              <a:rPr lang="en-US" dirty="0"/>
              <a:t>(x86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16 </a:t>
            </a:r>
            <a:r>
              <a:rPr lang="en-US" dirty="0" err="1" smtClean="0"/>
              <a:t>OoO</a:t>
            </a:r>
            <a:r>
              <a:rPr lang="en-US" dirty="0"/>
              <a:t> </a:t>
            </a:r>
            <a:r>
              <a:rPr lang="en-US" dirty="0" smtClean="0"/>
              <a:t>cores, 32KB L1-I, 32KB L1-D, 1MB per core L2</a:t>
            </a:r>
            <a:endParaRPr lang="en-US" dirty="0"/>
          </a:p>
          <a:p>
            <a:pPr lvl="1"/>
            <a:r>
              <a:rPr lang="en-US" dirty="0"/>
              <a:t>QEMU </a:t>
            </a:r>
            <a:r>
              <a:rPr lang="en-US" dirty="0" smtClean="0"/>
              <a:t>extension</a:t>
            </a:r>
          </a:p>
          <a:p>
            <a:pPr lvl="2"/>
            <a:r>
              <a:rPr lang="en-US" dirty="0" smtClean="0"/>
              <a:t>User and Kernel space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Workloads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smtClean="0"/>
              <a:t>Methodology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74" y="5904735"/>
            <a:ext cx="6610773" cy="318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Brace 6"/>
          <p:cNvSpPr/>
          <p:nvPr/>
        </p:nvSpPr>
        <p:spPr bwMode="auto">
          <a:xfrm>
            <a:off x="9973747" y="5950455"/>
            <a:ext cx="404693" cy="2370585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0360" y="6903720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Shore-MT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26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Baseline</a:t>
            </a:r>
            <a:r>
              <a:rPr lang="en-US" dirty="0"/>
              <a:t>: </a:t>
            </a:r>
            <a:r>
              <a:rPr lang="en-US" b="0" dirty="0"/>
              <a:t>no effort to reduce instruction misses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smtClean="0"/>
              <a:t>Effect on Misses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1215" y="3004592"/>
            <a:ext cx="411509" cy="2059093"/>
            <a:chOff x="211792" y="2743200"/>
            <a:chExt cx="289342" cy="14478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01134" y="2743200"/>
              <a:ext cx="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47459" y="3317189"/>
              <a:ext cx="609993" cy="281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Better</a:t>
              </a: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8305614"/>
            <a:ext cx="13004800" cy="70442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130046" tIns="0" rIns="130046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Reduce I-MPKI by 58%. Increase D-MPKI by 7%.</a:t>
            </a:r>
            <a:endParaRPr lang="en-US" sz="4600" b="1" i="1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01432" y="3111643"/>
            <a:ext cx="1346373" cy="895878"/>
            <a:chOff x="11327132" y="3111643"/>
            <a:chExt cx="1346373" cy="895878"/>
          </a:xfrm>
        </p:grpSpPr>
        <p:sp>
          <p:nvSpPr>
            <p:cNvPr id="11" name="Rectangle 10"/>
            <p:cNvSpPr>
              <a:spLocks noChangeAspect="1"/>
            </p:cNvSpPr>
            <p:nvPr/>
          </p:nvSpPr>
          <p:spPr bwMode="auto">
            <a:xfrm>
              <a:off x="11327132" y="3170309"/>
              <a:ext cx="252000" cy="2520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 bwMode="auto">
            <a:xfrm>
              <a:off x="11327132" y="3665608"/>
              <a:ext cx="252000" cy="252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80926" y="3111643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I-MPKI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80926" y="3638189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D-MPKI</a:t>
              </a:r>
              <a:endParaRPr lang="en-US" sz="1800" dirty="0">
                <a:latin typeface="+mj-lt"/>
              </a:endParaRPr>
            </a:p>
          </p:txBody>
        </p:sp>
      </p:grp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551521"/>
              </p:ext>
            </p:extLst>
          </p:nvPr>
        </p:nvGraphicFramePr>
        <p:xfrm>
          <a:off x="1843315" y="2714171"/>
          <a:ext cx="8795656" cy="523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0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7" grpId="0" uiExpand="1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0392" y="1066800"/>
            <a:ext cx="12664036" cy="7470297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Next-line</a:t>
            </a:r>
            <a:r>
              <a:rPr lang="en-US" sz="3200" b="1" dirty="0"/>
              <a:t>: </a:t>
            </a:r>
            <a:r>
              <a:rPr lang="en-US" sz="3200" b="0" dirty="0"/>
              <a:t>always prefetch the next-line</a:t>
            </a:r>
          </a:p>
          <a:p>
            <a:r>
              <a:rPr lang="en-US" sz="3200" b="0" dirty="0" smtClean="0"/>
              <a:t>Upper bound for </a:t>
            </a:r>
            <a:r>
              <a:rPr lang="en-US" sz="3200" b="1" i="1" dirty="0" smtClean="0"/>
              <a:t>Proactive Instruction Fetch </a:t>
            </a:r>
            <a:r>
              <a:rPr lang="en-US" sz="1800" dirty="0" smtClean="0"/>
              <a:t>[</a:t>
            </a:r>
            <a:r>
              <a:rPr lang="en-US" sz="1800" dirty="0" err="1" smtClean="0"/>
              <a:t>Ferdman</a:t>
            </a:r>
            <a:r>
              <a:rPr lang="en-US" sz="1800" dirty="0" smtClean="0"/>
              <a:t>, MICRO’11]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284356"/>
              </p:ext>
            </p:extLst>
          </p:nvPr>
        </p:nvGraphicFramePr>
        <p:xfrm>
          <a:off x="1273629" y="3015343"/>
          <a:ext cx="10112895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4618" y="4300736"/>
            <a:ext cx="411509" cy="2059093"/>
            <a:chOff x="211792" y="2743200"/>
            <a:chExt cx="289342" cy="14478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01134" y="2743200"/>
              <a:ext cx="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16200000">
              <a:off x="47459" y="3317189"/>
              <a:ext cx="609993" cy="281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Better</a:t>
              </a: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8193122"/>
            <a:ext cx="13004800" cy="70442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130046" tIns="0" rIns="130046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TPC-C: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+60%		</a:t>
            </a:r>
            <a:r>
              <a:rPr lang="en-US" sz="3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TPC-E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+79%</a:t>
            </a:r>
            <a:endParaRPr lang="en-US" sz="3600" b="1" i="1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3580" y="5615615"/>
            <a:ext cx="26308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Storage per core</a:t>
            </a:r>
          </a:p>
          <a:p>
            <a:r>
              <a:rPr lang="en-US" sz="2400" dirty="0" smtClean="0"/>
              <a:t>- PIF: ~40KB</a:t>
            </a:r>
          </a:p>
          <a:p>
            <a:r>
              <a:rPr lang="en-US" sz="2400" dirty="0" smtClean="0"/>
              <a:t>- SLICC: &lt;1KB.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342998" y="3201630"/>
            <a:ext cx="2410767" cy="1900758"/>
            <a:chOff x="11155782" y="3637050"/>
            <a:chExt cx="2410767" cy="1900758"/>
          </a:xfrm>
        </p:grpSpPr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>
              <a:off x="11155782" y="3695716"/>
              <a:ext cx="252000" cy="2520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11155782" y="4191015"/>
              <a:ext cx="252000" cy="252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509576" y="36370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+mj-lt"/>
                </a:rPr>
                <a:t>Next-Line</a:t>
              </a:r>
              <a:endParaRPr lang="en-US" sz="1800" b="1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509576" y="4163596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+mj-lt"/>
                </a:rPr>
                <a:t>PIF-No Overhead</a:t>
              </a:r>
              <a:endParaRPr lang="en-US" sz="1800" b="1" dirty="0">
                <a:latin typeface="+mj-lt"/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 bwMode="auto">
            <a:xfrm>
              <a:off x="11155782" y="4700596"/>
              <a:ext cx="252000" cy="252000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 bwMode="auto">
            <a:xfrm>
              <a:off x="11155782" y="5195895"/>
              <a:ext cx="252000" cy="252000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509576" y="464193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+mj-lt"/>
                </a:rPr>
                <a:t>SLICC</a:t>
              </a:r>
              <a:endParaRPr lang="en-US" sz="1800" b="1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509576" y="5168476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+mj-lt"/>
                </a:rPr>
                <a:t>SLICC-SW</a:t>
              </a:r>
              <a:endParaRPr lang="en-US" sz="1800" b="1" dirty="0">
                <a:latin typeface="+mj-lt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3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6187" y="1197428"/>
            <a:ext cx="12237070" cy="6553200"/>
          </a:xfrm>
        </p:spPr>
        <p:txBody>
          <a:bodyPr/>
          <a:lstStyle/>
          <a:p>
            <a:r>
              <a:rPr lang="en-US" sz="3200" dirty="0" smtClean="0"/>
              <a:t>OLTP’s performance suffers due </a:t>
            </a:r>
            <a:r>
              <a:rPr lang="en-US" sz="3200" dirty="0"/>
              <a:t>to </a:t>
            </a:r>
            <a:r>
              <a:rPr lang="en-US" sz="3200" b="1" i="1" dirty="0"/>
              <a:t>instruction </a:t>
            </a:r>
            <a:r>
              <a:rPr lang="en-US" sz="3200" b="1" i="1" dirty="0" smtClean="0"/>
              <a:t>stalls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Technology &amp; Application Opportunities: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0" dirty="0"/>
              <a:t>Instruction footprint fits on </a:t>
            </a:r>
            <a:r>
              <a:rPr lang="en-US" sz="3200" i="1" dirty="0"/>
              <a:t>aggregate</a:t>
            </a:r>
            <a:r>
              <a:rPr lang="en-US" sz="3200" b="0" i="1" dirty="0"/>
              <a:t> </a:t>
            </a:r>
            <a:r>
              <a:rPr lang="en-US" sz="3200" b="0" dirty="0"/>
              <a:t>L1-I capacity of CMPs.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0" dirty="0" smtClean="0"/>
              <a:t>Inter- </a:t>
            </a:r>
            <a:r>
              <a:rPr lang="en-US" sz="3200" b="0" dirty="0"/>
              <a:t>and intra-thread </a:t>
            </a:r>
            <a:r>
              <a:rPr lang="en-US" sz="3200" i="1" dirty="0" smtClean="0"/>
              <a:t>locality</a:t>
            </a:r>
            <a:r>
              <a:rPr lang="en-US" sz="3200" b="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r>
              <a:rPr lang="en-US" sz="3200" dirty="0" smtClean="0"/>
              <a:t>SLICC: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0" dirty="0" smtClean="0"/>
              <a:t>Thread </a:t>
            </a:r>
            <a:r>
              <a:rPr lang="en-US" sz="3200" b="0" i="1" dirty="0"/>
              <a:t>migration</a:t>
            </a:r>
            <a:r>
              <a:rPr lang="en-US" sz="3200" b="0" dirty="0"/>
              <a:t> </a:t>
            </a:r>
            <a:r>
              <a:rPr lang="en-US" sz="3200" b="0" dirty="0" smtClean="0">
                <a:sym typeface="Wingdings" pitchFamily="2" charset="2"/>
              </a:rPr>
              <a:t> </a:t>
            </a:r>
            <a:r>
              <a:rPr lang="en-US" sz="3200" b="0" dirty="0" smtClean="0"/>
              <a:t>spread instruction footprint over multiple cores.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0" dirty="0" smtClean="0"/>
              <a:t>Reduce </a:t>
            </a:r>
            <a:r>
              <a:rPr lang="en-US" sz="3200" b="0" dirty="0"/>
              <a:t>I-MPKI by </a:t>
            </a:r>
            <a:r>
              <a:rPr lang="en-US" sz="3200" b="0" dirty="0" smtClean="0"/>
              <a:t>58%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0" dirty="0" smtClean="0"/>
              <a:t>Improve performance by</a:t>
            </a:r>
            <a:endParaRPr lang="en-US" sz="32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6304408" y="7021286"/>
            <a:ext cx="4233295" cy="16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8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2286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2pPr>
            <a:lvl3pPr marL="5334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3pPr>
            <a:lvl4pPr marL="8382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4pPr>
            <a:lvl5pPr marL="11430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Baseline: </a:t>
            </a:r>
            <a:r>
              <a:rPr lang="en-US" dirty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70%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Next-line: +44%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PIF: ±2% to +21%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5578436" y="7021285"/>
            <a:ext cx="522853" cy="1585685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ヒラギノ角ゴ ProN W3" pitchFamily="-65" charset="-128"/>
              <a:cs typeface="Arial" pitchFamily="34" charset="0"/>
              <a:sym typeface="Gill Sans" pitchFamily="-65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41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500" dirty="0" smtClean="0">
                <a:cs typeface="HelveticaNeueLT Std Bold" charset="0"/>
              </a:rPr>
              <a:t>Thanks!</a:t>
            </a:r>
            <a:endParaRPr lang="en-US" sz="3100" dirty="0">
              <a:cs typeface="HelveticaNeueLT Std Bold" charset="0"/>
            </a:endParaRPr>
          </a:p>
        </p:txBody>
      </p:sp>
      <p:cxnSp>
        <p:nvCxnSpPr>
          <p:cNvPr id="18436" name="Straight Connector 6"/>
          <p:cNvCxnSpPr>
            <a:cxnSpLocks noChangeShapeType="1"/>
          </p:cNvCxnSpPr>
          <p:nvPr/>
        </p:nvCxnSpPr>
        <p:spPr bwMode="auto">
          <a:xfrm rot="5400000">
            <a:off x="4407694" y="4228306"/>
            <a:ext cx="3429001" cy="158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74938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Example: thread migrates from core 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core B.</a:t>
            </a:r>
          </a:p>
          <a:p>
            <a:pPr marL="0" indent="0"/>
            <a:endParaRPr lang="en-US" dirty="0" smtClean="0"/>
          </a:p>
          <a:p>
            <a:pPr marL="554038" lvl="2" indent="0"/>
            <a:r>
              <a:rPr lang="en-US" dirty="0" smtClean="0"/>
              <a:t>Read data on core B that is fetched on core A.</a:t>
            </a:r>
          </a:p>
          <a:p>
            <a:pPr marL="554038" lvl="2" indent="0"/>
            <a:endParaRPr lang="en-US" dirty="0"/>
          </a:p>
          <a:p>
            <a:pPr marL="554038" lvl="2" indent="0"/>
            <a:r>
              <a:rPr lang="en-US" dirty="0" smtClean="0"/>
              <a:t>Write data on core B to invalidate data on core A.</a:t>
            </a:r>
          </a:p>
          <a:p>
            <a:pPr marL="554038" lvl="2" indent="0"/>
            <a:endParaRPr lang="en-US" dirty="0"/>
          </a:p>
          <a:p>
            <a:pPr marL="554038" lvl="2" indent="0"/>
            <a:r>
              <a:rPr lang="en-US" dirty="0" smtClean="0"/>
              <a:t>When returning to core A, cache blocks might be evicted by other threads.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Why data misses increase?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6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SLICC Agent per Core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6846456"/>
              </p:ext>
            </p:extLst>
          </p:nvPr>
        </p:nvGraphicFramePr>
        <p:xfrm>
          <a:off x="1605856" y="1924472"/>
          <a:ext cx="9712325" cy="64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9" name="Visio" r:id="rId4" imgW="2381762" imgH="1577502" progId="Visio.Drawing.11">
                  <p:embed/>
                </p:oleObj>
              </mc:Choice>
              <mc:Fallback>
                <p:oleObj name="Visio" r:id="rId4" imgW="2381762" imgH="157750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5856" y="1924472"/>
                        <a:ext cx="9712325" cy="643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866885" y="1681445"/>
            <a:ext cx="4185465" cy="33303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66885" y="5031413"/>
            <a:ext cx="4095455" cy="34007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42360" y="2401525"/>
            <a:ext cx="4995555" cy="58187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914612" y="4606770"/>
            <a:ext cx="0" cy="1395155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" name="Elbow Connector 11"/>
          <p:cNvCxnSpPr/>
          <p:nvPr/>
        </p:nvCxnSpPr>
        <p:spPr bwMode="auto">
          <a:xfrm flipV="1">
            <a:off x="3914612" y="3571656"/>
            <a:ext cx="3892933" cy="1215134"/>
          </a:xfrm>
          <a:prstGeom prst="bentConnector3">
            <a:avLst>
              <a:gd name="adj1" fmla="val 71287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92310" y="7757120"/>
            <a:ext cx="1755195" cy="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18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err="1" smtClean="0"/>
              <a:t>Zesto</a:t>
            </a:r>
            <a:r>
              <a:rPr lang="en-US" sz="3200" dirty="0" smtClean="0"/>
              <a:t> </a:t>
            </a:r>
            <a:r>
              <a:rPr lang="en-US" sz="3200" dirty="0"/>
              <a:t>(x86)</a:t>
            </a:r>
          </a:p>
          <a:p>
            <a:r>
              <a:rPr lang="en-US" sz="3200" dirty="0" err="1" smtClean="0"/>
              <a:t>Qtrace</a:t>
            </a:r>
            <a:r>
              <a:rPr lang="en-US" sz="3200" dirty="0" smtClean="0"/>
              <a:t> (QEMU extension)</a:t>
            </a:r>
            <a:endParaRPr lang="en-US" sz="3200" dirty="0"/>
          </a:p>
          <a:p>
            <a:r>
              <a:rPr lang="en-US" sz="3200" dirty="0"/>
              <a:t>Shore-MT</a:t>
            </a:r>
          </a:p>
          <a:p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Detailed Methodology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8" y="5020816"/>
            <a:ext cx="6610773" cy="318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45" y="2194008"/>
            <a:ext cx="58293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9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9929623" y="3517035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29623" y="3517034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33245" y="3519444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29623" y="3522404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937157" y="3522404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815651" y="3517035"/>
            <a:ext cx="848425" cy="36100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3503" y="2090057"/>
            <a:ext cx="8675712" cy="801715"/>
          </a:xfrm>
        </p:spPr>
        <p:txBody>
          <a:bodyPr/>
          <a:lstStyle/>
          <a:p>
            <a:r>
              <a:rPr lang="en-US" i="1" dirty="0" smtClean="0"/>
              <a:t>Many</a:t>
            </a:r>
            <a:r>
              <a:rPr lang="en-US" dirty="0" smtClean="0"/>
              <a:t> concurrent transactions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Transactions Suffer from Instruction Misses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673855" y="604446"/>
            <a:ext cx="440434" cy="4574653"/>
          </a:xfrm>
          <a:prstGeom prst="leftBrace">
            <a:avLst>
              <a:gd name="adj1" fmla="val 8333"/>
              <a:gd name="adj2" fmla="val 83827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455612" y="3517035"/>
            <a:ext cx="0" cy="361001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1009743" y="3517035"/>
            <a:ext cx="0" cy="8640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1129971" y="349386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L1-I </a:t>
            </a:r>
          </a:p>
          <a:p>
            <a:r>
              <a:rPr lang="en-US" sz="2400" dirty="0" smtClean="0">
                <a:latin typeface="+mj-lt"/>
              </a:rPr>
              <a:t>size</a:t>
            </a:r>
            <a:endParaRPr lang="en-US" sz="24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5876855" y="5203566"/>
            <a:ext cx="260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Footprint</a:t>
            </a:r>
            <a:endParaRPr lang="en-US" sz="2400" dirty="0">
              <a:latin typeface="+mj-lt"/>
            </a:endParaRPr>
          </a:p>
        </p:txBody>
      </p:sp>
      <p:cxnSp>
        <p:nvCxnSpPr>
          <p:cNvPr id="35" name="Straight Arrow Connector 34"/>
          <p:cNvCxnSpPr>
            <a:stCxn id="9" idx="6"/>
          </p:cNvCxnSpPr>
          <p:nvPr/>
        </p:nvCxnSpPr>
        <p:spPr bwMode="auto">
          <a:xfrm>
            <a:off x="5122091" y="4341040"/>
            <a:ext cx="1692901" cy="7338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702642" y="3626614"/>
            <a:ext cx="109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Each</a:t>
            </a:r>
            <a:endParaRPr lang="en-US" sz="24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06651" y="3517035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06651" y="4381131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06651" y="5245227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06651" y="6103549"/>
            <a:ext cx="864096" cy="1029183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6" name="Straight Arrow Connector 5"/>
          <p:cNvCxnSpPr>
            <a:stCxn id="26" idx="3"/>
            <a:endCxn id="25" idx="1"/>
          </p:cNvCxnSpPr>
          <p:nvPr/>
        </p:nvCxnSpPr>
        <p:spPr bwMode="auto">
          <a:xfrm>
            <a:off x="8670747" y="3949083"/>
            <a:ext cx="125887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28" idx="3"/>
            <a:endCxn id="25" idx="1"/>
          </p:cNvCxnSpPr>
          <p:nvPr/>
        </p:nvCxnSpPr>
        <p:spPr bwMode="auto">
          <a:xfrm flipV="1">
            <a:off x="8670747" y="3949083"/>
            <a:ext cx="1258876" cy="86409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0" idx="3"/>
            <a:endCxn id="25" idx="1"/>
          </p:cNvCxnSpPr>
          <p:nvPr/>
        </p:nvCxnSpPr>
        <p:spPr bwMode="auto">
          <a:xfrm flipV="1">
            <a:off x="8670747" y="3949083"/>
            <a:ext cx="1258876" cy="17281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31" idx="3"/>
            <a:endCxn id="25" idx="1"/>
          </p:cNvCxnSpPr>
          <p:nvPr/>
        </p:nvCxnSpPr>
        <p:spPr bwMode="auto">
          <a:xfrm flipV="1">
            <a:off x="8670747" y="3949083"/>
            <a:ext cx="1258876" cy="266905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12419295" y="3259413"/>
            <a:ext cx="0" cy="422995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3" name="TextBox 72"/>
          <p:cNvSpPr txBox="1"/>
          <p:nvPr/>
        </p:nvSpPr>
        <p:spPr>
          <a:xfrm rot="16200000">
            <a:off x="11716010" y="5014394"/>
            <a:ext cx="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Time</a:t>
            </a:r>
            <a:endParaRPr lang="en-US" sz="24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6903" y="3448629"/>
            <a:ext cx="4333180" cy="3809787"/>
            <a:chOff x="716903" y="3448629"/>
            <a:chExt cx="4333180" cy="3809787"/>
          </a:xfrm>
        </p:grpSpPr>
        <p:grpSp>
          <p:nvGrpSpPr>
            <p:cNvPr id="7" name="Group 6"/>
            <p:cNvGrpSpPr/>
            <p:nvPr/>
          </p:nvGrpSpPr>
          <p:grpSpPr>
            <a:xfrm>
              <a:off x="4834059" y="3769768"/>
              <a:ext cx="216024" cy="1155047"/>
              <a:chOff x="716903" y="3693569"/>
              <a:chExt cx="216024" cy="1155047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716903" y="3693569"/>
                <a:ext cx="216024" cy="2886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16903" y="3982215"/>
                <a:ext cx="216024" cy="2886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716903" y="4271324"/>
                <a:ext cx="216024" cy="2886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716903" y="4559970"/>
                <a:ext cx="216024" cy="2886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 bwMode="auto">
            <a:xfrm>
              <a:off x="1085327" y="3657373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085327" y="3946019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085327" y="4235128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085327" y="452377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085327" y="481242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453751" y="3693569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453751" y="3982215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453751" y="4271323"/>
              <a:ext cx="216024" cy="40758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453751" y="4688487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22175" y="3735478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822175" y="402412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822175" y="4313233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1822175" y="4601879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822175" y="4890526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210158" y="3569743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210158" y="3858389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210158" y="4147498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210158" y="443614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947006" y="3670707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947006" y="3959353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947006" y="4248462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947006" y="4537108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084511" y="3674517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4084511" y="3963163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4084511" y="4252272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084511" y="4540920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4452935" y="3861208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4452935" y="414985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4452935" y="4438963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6903" y="3448629"/>
              <a:ext cx="216024" cy="1443694"/>
              <a:chOff x="4821359" y="3693567"/>
              <a:chExt cx="216024" cy="1443694"/>
            </a:xfrm>
          </p:grpSpPr>
          <p:sp>
            <p:nvSpPr>
              <p:cNvPr id="126" name="Rectangle 125"/>
              <p:cNvSpPr/>
              <p:nvPr/>
            </p:nvSpPr>
            <p:spPr bwMode="auto">
              <a:xfrm>
                <a:off x="4821359" y="3693567"/>
                <a:ext cx="216024" cy="2886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4821359" y="3982213"/>
                <a:ext cx="216024" cy="2886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4821359" y="4271322"/>
                <a:ext cx="216024" cy="2886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4821359" y="4559968"/>
                <a:ext cx="216024" cy="2886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4821359" y="4848615"/>
                <a:ext cx="216024" cy="28864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 bwMode="auto">
            <a:xfrm>
              <a:off x="3716087" y="3541166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3716087" y="3829812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3716087" y="411892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3716087" y="4407567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3716087" y="469621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3315430" y="3522116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3315430" y="3810762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3315430" y="409987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578582" y="355069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578582" y="3839337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578582" y="4128446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578582" y="4417092"/>
              <a:ext cx="216024" cy="43297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578582" y="5145753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578582" y="5434399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578582" y="5723508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578582" y="601215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2578582" y="630080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3315430" y="4697388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3315430" y="498603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3315430" y="5275142"/>
              <a:ext cx="216024" cy="40758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3315430" y="5692306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716903" y="511555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716903" y="5404200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716903" y="5693309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16903" y="5981955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16903" y="6270602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085327" y="541352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085327" y="5702167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1085327" y="5991276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1085327" y="6279922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1453751" y="5245119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1453751" y="5533765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1453751" y="582287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1453751" y="6111520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3716087" y="5259429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3716087" y="5548075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716087" y="583718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3716087" y="6125832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947006" y="5118295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947006" y="540694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2947006" y="5696050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4084511" y="5094395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4084511" y="538304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4084511" y="5672150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4084511" y="5960796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4084511" y="6249443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4452935" y="5033026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4452935" y="5321672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4452935" y="561078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4452935" y="5899427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4452935" y="618807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210158" y="5017945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210158" y="530659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2210158" y="5595700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4821359" y="5289358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4821359" y="557800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4821359" y="5867113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4821359" y="6155759"/>
              <a:ext cx="216024" cy="43297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2210158" y="6103369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2210158" y="6392015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2210158" y="6681124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2210158" y="6969770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822175" y="5408736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822175" y="5697382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1822175" y="598649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822175" y="6275137"/>
              <a:ext cx="216024" cy="43297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3315430" y="6240610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3315430" y="6529256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3315430" y="6818365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2947006" y="6272811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2947006" y="6561457"/>
              <a:ext cx="216024" cy="288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2947006" y="6850565"/>
              <a:ext cx="216024" cy="40758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sp>
        <p:nvSpPr>
          <p:cNvPr id="9" name="Oval 8"/>
          <p:cNvSpPr/>
          <p:nvPr/>
        </p:nvSpPr>
        <p:spPr bwMode="auto">
          <a:xfrm>
            <a:off x="4762051" y="3607149"/>
            <a:ext cx="360040" cy="1467781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061496"/>
            <a:ext cx="13004800" cy="76944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Instruction Stalls due to L1 Instruction Cache Thrashing</a:t>
            </a:r>
            <a:endParaRPr lang="en-US" sz="4400" b="1" i="1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63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8" grpId="0" animBg="1"/>
      <p:bldP spid="54" grpId="0" animBg="1"/>
      <p:bldP spid="60" grpId="0" animBg="1"/>
      <p:bldP spid="69" grpId="0" animBg="1"/>
      <p:bldP spid="39" grpId="1" animBg="1"/>
      <p:bldP spid="23" grpId="0" animBg="1"/>
      <p:bldP spid="32" grpId="0"/>
      <p:bldP spid="33" grpId="0"/>
      <p:bldP spid="36" grpId="0"/>
      <p:bldP spid="26" grpId="1" animBg="1"/>
      <p:bldP spid="26" grpId="2" animBg="1"/>
      <p:bldP spid="28" grpId="1" animBg="1"/>
      <p:bldP spid="28" grpId="2" animBg="1"/>
      <p:bldP spid="30" grpId="1" animBg="1"/>
      <p:bldP spid="30" grpId="2" animBg="1"/>
      <p:bldP spid="31" grpId="1" animBg="1"/>
      <p:bldP spid="31" grpId="2" animBg="1"/>
      <p:bldP spid="73" grpId="0"/>
      <p:bldP spid="9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Hardware Cost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00" y="1564432"/>
            <a:ext cx="7296150" cy="686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78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Larger I-caches?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377668"/>
              </p:ext>
            </p:extLst>
          </p:nvPr>
        </p:nvGraphicFramePr>
        <p:xfrm>
          <a:off x="655784" y="1708448"/>
          <a:ext cx="11921065" cy="704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2155423" y="5527040"/>
            <a:ext cx="446276" cy="2059093"/>
            <a:chOff x="195560" y="2743200"/>
            <a:chExt cx="313788" cy="14478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01134" y="2743200"/>
              <a:ext cx="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-11716" y="3300960"/>
              <a:ext cx="728340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/>
                <a:t>Better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190" y="5513890"/>
            <a:ext cx="446276" cy="2059093"/>
            <a:chOff x="195560" y="2743200"/>
            <a:chExt cx="313788" cy="14478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501134" y="2743200"/>
              <a:ext cx="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-11716" y="3300960"/>
              <a:ext cx="728340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/>
                <a:t>Better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26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smtClean="0"/>
              <a:t>Replacement Policies?</a:t>
            </a:r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905555"/>
              </p:ext>
            </p:extLst>
          </p:nvPr>
        </p:nvGraphicFramePr>
        <p:xfrm>
          <a:off x="1695450" y="2011680"/>
          <a:ext cx="10325099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88120" y="4144434"/>
            <a:ext cx="446276" cy="2059093"/>
            <a:chOff x="195560" y="2743200"/>
            <a:chExt cx="313788" cy="14478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01134" y="2743200"/>
              <a:ext cx="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-11716" y="3300960"/>
              <a:ext cx="728340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/>
                <a:t>Better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25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Parameter Space (1)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551443"/>
              </p:ext>
            </p:extLst>
          </p:nvPr>
        </p:nvGraphicFramePr>
        <p:xfrm>
          <a:off x="332903" y="2269067"/>
          <a:ext cx="12243718" cy="629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2391954" y="6316960"/>
            <a:ext cx="396124" cy="2059093"/>
            <a:chOff x="222609" y="2743200"/>
            <a:chExt cx="278525" cy="14478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01134" y="2743200"/>
              <a:ext cx="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53092" y="3328012"/>
              <a:ext cx="598722" cy="259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Better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8236" y="6303812"/>
            <a:ext cx="396124" cy="2059093"/>
            <a:chOff x="222609" y="2743200"/>
            <a:chExt cx="278525" cy="14478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501134" y="2743200"/>
              <a:ext cx="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53092" y="3328012"/>
              <a:ext cx="598722" cy="259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Better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42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Parameter Space (2)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586611"/>
              </p:ext>
            </p:extLst>
          </p:nvPr>
        </p:nvGraphicFramePr>
        <p:xfrm>
          <a:off x="309712" y="2114550"/>
          <a:ext cx="12385376" cy="581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391954" y="6316960"/>
            <a:ext cx="396124" cy="2059093"/>
            <a:chOff x="222609" y="2743200"/>
            <a:chExt cx="278525" cy="14478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01134" y="2743200"/>
              <a:ext cx="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53092" y="3328012"/>
              <a:ext cx="598722" cy="259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Better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8236" y="6303812"/>
            <a:ext cx="396124" cy="2059093"/>
            <a:chOff x="222609" y="2743200"/>
            <a:chExt cx="278525" cy="144780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501134" y="2743200"/>
              <a:ext cx="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53092" y="3328012"/>
              <a:ext cx="598722" cy="259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Better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71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Partial Bloom Filter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Cache Signature Accuracy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70824"/>
              </p:ext>
            </p:extLst>
          </p:nvPr>
        </p:nvGraphicFramePr>
        <p:xfrm>
          <a:off x="3118024" y="3220616"/>
          <a:ext cx="6502400" cy="449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859957" y="4768427"/>
            <a:ext cx="446276" cy="2059093"/>
            <a:chOff x="195560" y="2743200"/>
            <a:chExt cx="313788" cy="14478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01134" y="2743200"/>
              <a:ext cx="0" cy="1447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-11716" y="3300960"/>
              <a:ext cx="728340" cy="31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/>
                <a:t>Better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53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 bwMode="auto">
          <a:xfrm>
            <a:off x="9023388" y="1806842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9024851" y="1804499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9023388" y="1804499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9023388" y="1807459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48634" y="1792328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863148" y="1806842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863797" y="1804499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863797" y="1807459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02908" y="1804677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17422" y="1821102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717422" y="1821102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717422" y="1819191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717422" y="1819191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dirty="0" smtClean="0"/>
              <a:t>Even on a CMP all Transactions Suffer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702908" y="4114543"/>
            <a:ext cx="848425" cy="34535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03071" y="4111715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3071" y="4978639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03071" y="5842735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3162" y="6704003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872148" y="4111715"/>
            <a:ext cx="848425" cy="25922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864312" y="4112580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863148" y="4975811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63148" y="5839907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032388" y="4111715"/>
            <a:ext cx="848425" cy="25922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023388" y="4111715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9023388" y="4975811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9023388" y="5839907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305515" y="1762453"/>
            <a:ext cx="2225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Cores</a:t>
            </a:r>
          </a:p>
          <a:p>
            <a:pPr algn="ctr"/>
            <a:r>
              <a:rPr lang="en-US" sz="2800" dirty="0" smtClean="0"/>
              <a:t>L1-1 Caches</a:t>
            </a:r>
            <a:endParaRPr lang="en-US" sz="2800" dirty="0"/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5127120" y="2896580"/>
            <a:ext cx="0" cy="108012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72" name="Straight Arrow Connector 171"/>
          <p:cNvCxnSpPr/>
          <p:nvPr/>
        </p:nvCxnSpPr>
        <p:spPr bwMode="auto">
          <a:xfrm flipV="1">
            <a:off x="7295196" y="2896580"/>
            <a:ext cx="0" cy="108012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73" name="Straight Arrow Connector 172"/>
          <p:cNvCxnSpPr/>
          <p:nvPr/>
        </p:nvCxnSpPr>
        <p:spPr bwMode="auto">
          <a:xfrm flipV="1">
            <a:off x="9456899" y="2896580"/>
            <a:ext cx="0" cy="108012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6" name="TextBox 175"/>
          <p:cNvSpPr txBox="1"/>
          <p:nvPr/>
        </p:nvSpPr>
        <p:spPr>
          <a:xfrm>
            <a:off x="1299616" y="5410687"/>
            <a:ext cx="22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Transactions</a:t>
            </a:r>
            <a:endParaRPr lang="en-US" sz="2800" dirty="0"/>
          </a:p>
        </p:txBody>
      </p:sp>
      <p:sp>
        <p:nvSpPr>
          <p:cNvPr id="177" name="Rectangle 3"/>
          <p:cNvSpPr txBox="1">
            <a:spLocks noChangeArrowheads="1"/>
          </p:cNvSpPr>
          <p:nvPr/>
        </p:nvSpPr>
        <p:spPr>
          <a:xfrm>
            <a:off x="0" y="8200390"/>
            <a:ext cx="13004800" cy="70442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130046" tIns="0" rIns="130046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All caches thrashed with similar code blocks</a:t>
            </a:r>
            <a:endParaRPr lang="en-US" sz="3600" b="1" i="1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12188463" y="2308243"/>
            <a:ext cx="0" cy="422995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8" name="TextBox 87"/>
          <p:cNvSpPr txBox="1"/>
          <p:nvPr/>
        </p:nvSpPr>
        <p:spPr>
          <a:xfrm rot="16200000">
            <a:off x="11485178" y="4063224"/>
            <a:ext cx="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Time</a:t>
            </a:r>
            <a:endParaRPr lang="en-US" sz="2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54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4" grpId="0" animBg="1"/>
      <p:bldP spid="120" grpId="0" animBg="1"/>
      <p:bldP spid="70" grpId="0" animBg="1"/>
      <p:bldP spid="76" grpId="0" animBg="1"/>
      <p:bldP spid="82" grpId="0" animBg="1"/>
      <p:bldP spid="26" grpId="0" animBg="1"/>
      <p:bldP spid="32" grpId="0" animBg="1"/>
      <p:bldP spid="38" grpId="0" animBg="1"/>
      <p:bldP spid="44" grpId="0" animBg="1"/>
      <p:bldP spid="10" grpId="1" animBg="1"/>
      <p:bldP spid="11" grpId="1" animBg="1"/>
      <p:bldP spid="12" grpId="1" animBg="1"/>
      <p:bldP spid="13" grpId="1" animBg="1"/>
      <p:bldP spid="54" grpId="1" animBg="1"/>
      <p:bldP spid="55" grpId="1" animBg="1"/>
      <p:bldP spid="56" grpId="1" animBg="1"/>
      <p:bldP spid="92" grpId="1" animBg="1"/>
      <p:bldP spid="93" grpId="1" animBg="1"/>
      <p:bldP spid="94" grpId="1" animBg="1"/>
      <p:bldP spid="177" grpId="0" animBg="1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163"/>
            <a:ext cx="13004800" cy="1035781"/>
          </a:xfrm>
        </p:spPr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0" y="8293163"/>
            <a:ext cx="13004800" cy="70442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130046" tIns="0" rIns="130046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Footprint over Multiple Cores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Reduced Instruction Misses </a:t>
            </a:r>
            <a:endParaRPr lang="en-US" sz="3600" b="1" i="1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097438" y="2137700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1097438" y="2141174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9491411" y="2125802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491411" y="2125069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892664" y="2143486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893189" y="2146118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277140" y="2144207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277140" y="2146118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283810" y="4264980"/>
            <a:ext cx="848425" cy="34535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277140" y="4262152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277140" y="5129076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277140" y="5993172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277140" y="6854440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876987" y="4269096"/>
            <a:ext cx="848425" cy="25922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861316" y="4269961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861316" y="5133192"/>
            <a:ext cx="86409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861316" y="5997288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9488166" y="4263856"/>
            <a:ext cx="848425" cy="25922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472495" y="4263856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9472495" y="5127952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9472495" y="5992048"/>
            <a:ext cx="864096" cy="86409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2" name="Text Placeholder 1"/>
          <p:cNvSpPr txBox="1">
            <a:spLocks/>
          </p:cNvSpPr>
          <p:nvPr/>
        </p:nvSpPr>
        <p:spPr bwMode="auto">
          <a:xfrm>
            <a:off x="144913" y="1301911"/>
            <a:ext cx="5660801" cy="662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3600" b="1">
                <a:solidFill>
                  <a:srgbClr val="001337"/>
                </a:solidFill>
                <a:latin typeface="Arial" pitchFamily="34" charset="0"/>
                <a:ea typeface="+mn-ea"/>
                <a:cs typeface="Arial" pitchFamily="34" charset="0"/>
                <a:sym typeface="Georgia" pitchFamily="18" charset="0"/>
              </a:defRPr>
            </a:lvl1pPr>
            <a:lvl2pPr marL="533400" indent="-3587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>
                <a:solidFill>
                  <a:srgbClr val="001337"/>
                </a:solidFill>
                <a:latin typeface="Arial" pitchFamily="34" charset="0"/>
                <a:ea typeface="+mn-ea"/>
                <a:cs typeface="Arial" pitchFamily="34" charset="0"/>
                <a:sym typeface="Georgia" pitchFamily="18" charset="0"/>
              </a:defRPr>
            </a:lvl2pPr>
            <a:lvl3pPr marL="896938" indent="-36036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 i="1">
                <a:solidFill>
                  <a:srgbClr val="001337"/>
                </a:solidFill>
                <a:latin typeface="Arial" pitchFamily="34" charset="0"/>
                <a:ea typeface="+mn-ea"/>
                <a:cs typeface="Arial" pitchFamily="34" charset="0"/>
                <a:sym typeface="Georgia" pitchFamily="18" charset="0"/>
              </a:defRPr>
            </a:lvl3pPr>
            <a:lvl4pPr marL="1262063" indent="-274638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800" i="1">
                <a:solidFill>
                  <a:srgbClr val="001337"/>
                </a:solidFill>
                <a:latin typeface="Arial" pitchFamily="34" charset="0"/>
                <a:ea typeface="+mn-ea"/>
                <a:cs typeface="Arial" pitchFamily="34" charset="0"/>
                <a:sym typeface="Georgia" pitchFamily="18" charset="0"/>
              </a:defRPr>
            </a:lvl4pPr>
            <a:lvl5pPr marL="1608138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800" i="1">
                <a:solidFill>
                  <a:srgbClr val="001337"/>
                </a:solidFill>
                <a:latin typeface="Arial" pitchFamily="34" charset="0"/>
                <a:ea typeface="+mn-ea"/>
                <a:cs typeface="Arial" pitchFamily="34" charset="0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0" indent="0"/>
            <a:r>
              <a:rPr lang="en-US" dirty="0" smtClean="0"/>
              <a:t>Technology:</a:t>
            </a:r>
          </a:p>
          <a:p>
            <a:pPr marL="647700" lvl="2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CMP’s </a:t>
            </a:r>
            <a:r>
              <a:rPr lang="en-US" b="1" dirty="0" smtClean="0">
                <a:solidFill>
                  <a:srgbClr val="C00000"/>
                </a:solidFill>
              </a:rPr>
              <a:t>aggregate</a:t>
            </a:r>
            <a:r>
              <a:rPr lang="en-US" dirty="0" smtClean="0">
                <a:solidFill>
                  <a:srgbClr val="C00000"/>
                </a:solidFill>
              </a:rPr>
              <a:t> L1 instruction cache capacity is large enough 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i="1" dirty="0" smtClean="0"/>
          </a:p>
          <a:p>
            <a:pPr marL="0" indent="0"/>
            <a:r>
              <a:rPr lang="en-US" dirty="0" smtClean="0"/>
              <a:t>Application Behavior:</a:t>
            </a:r>
          </a:p>
          <a:p>
            <a:pPr marL="647700" lvl="2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Instruction </a:t>
            </a:r>
            <a:r>
              <a:rPr lang="en-US" b="1" dirty="0" smtClean="0">
                <a:solidFill>
                  <a:srgbClr val="C00000"/>
                </a:solidFill>
              </a:rPr>
              <a:t>overlap</a:t>
            </a:r>
            <a:r>
              <a:rPr lang="en-US" dirty="0" smtClean="0">
                <a:solidFill>
                  <a:srgbClr val="C00000"/>
                </a:solidFill>
              </a:rPr>
              <a:t> within and across transactions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19152" y="1343166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Multiple L1-I caches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7846125" y="7710152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Multiple threads</a:t>
            </a:r>
            <a:endParaRPr lang="en-US" sz="2800" dirty="0"/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6687595" y="3194191"/>
            <a:ext cx="0" cy="8966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V="1">
            <a:off x="8316607" y="3194191"/>
            <a:ext cx="0" cy="8966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V="1">
            <a:off x="9900152" y="3156727"/>
            <a:ext cx="0" cy="8966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1532489" y="3194191"/>
            <a:ext cx="0" cy="8966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12676163" y="2564985"/>
            <a:ext cx="0" cy="422995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1" name="TextBox 80"/>
          <p:cNvSpPr txBox="1"/>
          <p:nvPr/>
        </p:nvSpPr>
        <p:spPr>
          <a:xfrm rot="16200000">
            <a:off x="11972878" y="4319966"/>
            <a:ext cx="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Time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47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125E-6 -1.09375E-6 L 0.12439 -1.0937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3 -2.76042E-6 L 0.12463 -2.76042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969E-6 0.00082 L 0.1239 0.0008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813E-6 -0.00016 L 0.12329 -0.0001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2.29167E-6 L -0.12183 2.29167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145E-6 3.38542E-6 L -0.1218 3.38542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9 -1.04167E-6 L -0.12171 0.0006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1" y="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1 0.00048 L -0.12305 0.0004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63 -2.76042E-6 L 0.24719 -2.76042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9 0.00082 L 0.24719 0.0008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9 -0.00016 L 0.24805 -0.0001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8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3 3.38542E-6 L 0.00256 3.38542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 0.00065 L 0.0028 -1.04167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6 3.38542E-6 L 0.00134 3.38542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9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6 -2.29167E-6 L -0.24561 -2.29167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6 0.00098 L -0.24555 0.00098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73 0.00016 L 0.00195 4.375E-6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8 -3.95833E-6 L -0.24531 0.0004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1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5 -0.00033 L 0.24842 3.4375E-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4" y="1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2 3.38542E-6 L 0.24781 3.38542E-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4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66 0.00082 L -7.42188E-7 0.0008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9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05 -0.00016 L 1.32813E-6 -0.00016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2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97 -0.00082 L 0.00159 0.0001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4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16 0.00049 L 0.00146 0.0009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5" y="1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58 0.00098 L 0.00146 -3.95833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2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8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875E-6 4.375E-6 L 0.12439 0.00016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3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1 -3.95833E-6 L 0.12402 -3.95833E-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2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7" grpId="0" animBg="1"/>
      <p:bldP spid="40" grpId="0" animBg="1"/>
      <p:bldP spid="42" grpId="0" animBg="1"/>
      <p:bldP spid="44" grpId="0" animBg="1"/>
      <p:bldP spid="45" grpId="0" animBg="1"/>
      <p:bldP spid="45" grpId="1" animBg="1"/>
      <p:bldP spid="45" grpId="2" animBg="1"/>
      <p:bldP spid="45" grpId="3" animBg="1"/>
      <p:bldP spid="46" grpId="0" animBg="1"/>
      <p:bldP spid="47" grpId="0" animBg="1"/>
      <p:bldP spid="47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2" grpId="0" animBg="1"/>
      <p:bldP spid="52" grpId="1" animBg="1"/>
      <p:bldP spid="63" grpId="0" animBg="1"/>
      <p:bldP spid="63" grpId="1" animBg="1"/>
      <p:bldP spid="63" grpId="2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1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sym typeface="Wingdings" pitchFamily="2" charset="2"/>
              </a:rPr>
              <a:t>Dynamic Hardware Solution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b="0" i="1" dirty="0" smtClean="0">
                <a:sym typeface="Wingdings" pitchFamily="2" charset="2"/>
              </a:rPr>
              <a:t>How to divide a transaction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b="0" i="1" dirty="0">
                <a:sym typeface="Wingdings" pitchFamily="2" charset="2"/>
              </a:rPr>
              <a:t>When to move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b="0" i="1" dirty="0" smtClean="0">
                <a:sym typeface="Wingdings" pitchFamily="2" charset="2"/>
              </a:rPr>
              <a:t>Where to go</a:t>
            </a:r>
          </a:p>
          <a:p>
            <a:pPr marL="571500" indent="-571500">
              <a:buFont typeface="Arial" pitchFamily="34" charset="0"/>
              <a:buChar char="•"/>
            </a:pPr>
            <a:endParaRPr lang="en-US" b="1" i="1" dirty="0" smtClean="0">
              <a:sym typeface="Wingdings" pitchFamily="2" charset="2"/>
            </a:endParaRPr>
          </a:p>
          <a:p>
            <a:r>
              <a:rPr lang="en-US" b="1" i="1" dirty="0" smtClean="0">
                <a:sym typeface="Wingdings" pitchFamily="2" charset="2"/>
              </a:rPr>
              <a:t>Performance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Reduces instruction misses by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44% (TPC-C), 68% (TPC-E)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Performance improves by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60% (TPC-C), 79% (TPC-E)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b="1" i="1" dirty="0" smtClean="0">
                <a:sym typeface="Wingdings" pitchFamily="2" charset="2"/>
              </a:rPr>
              <a:t>Robust</a:t>
            </a:r>
            <a:r>
              <a:rPr lang="en-US" dirty="0" smtClean="0">
                <a:sym typeface="Wingdings" pitchFamily="2" charset="2"/>
              </a:rPr>
              <a:t>: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	</a:t>
            </a:r>
            <a:r>
              <a:rPr lang="en-US" b="0" dirty="0" smtClean="0">
                <a:sym typeface="Wingdings" pitchFamily="2" charset="2"/>
              </a:rPr>
              <a:t>non-OLTP workload remains unaffected</a:t>
            </a:r>
            <a:endParaRPr lang="en-US" b="0" i="1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SLICC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62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Intra/Inter-thread instruction locality is high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SLICC Concept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SLICC Ingredients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Results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Summary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Talk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95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0392" y="1375647"/>
            <a:ext cx="7219079" cy="7161450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Many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concurrent transactions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Few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DB operations</a:t>
            </a:r>
          </a:p>
          <a:p>
            <a:pPr lvl="2"/>
            <a:r>
              <a:rPr lang="en-US" dirty="0" smtClean="0"/>
              <a:t>28 – 65KB 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Few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transaction types</a:t>
            </a:r>
          </a:p>
          <a:p>
            <a:pPr lvl="2"/>
            <a:r>
              <a:rPr lang="en-US" dirty="0" smtClean="0"/>
              <a:t>TPC-C: 5, TPC-E: 12</a:t>
            </a:r>
          </a:p>
          <a:p>
            <a:endParaRPr lang="en-US" dirty="0" smtClean="0"/>
          </a:p>
          <a:p>
            <a:r>
              <a:rPr lang="en-US" dirty="0" smtClean="0"/>
              <a:t>Transactions fit in </a:t>
            </a:r>
            <a:r>
              <a:rPr lang="en-US" i="1" dirty="0" smtClean="0">
                <a:solidFill>
                  <a:srgbClr val="C00000"/>
                </a:solidFill>
              </a:rPr>
              <a:t>128-512KB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/>
          <a:lstStyle/>
          <a:p>
            <a:r>
              <a:rPr lang="en-US" smtClean="0"/>
              <a:t>OLTP Facts</a:t>
            </a:r>
            <a:endParaRPr lang="en-US" dirty="0"/>
          </a:p>
        </p:txBody>
      </p:sp>
      <p:sp>
        <p:nvSpPr>
          <p:cNvPr id="244" name="Rectangle 3"/>
          <p:cNvSpPr txBox="1">
            <a:spLocks noChangeArrowheads="1"/>
          </p:cNvSpPr>
          <p:nvPr/>
        </p:nvSpPr>
        <p:spPr>
          <a:xfrm>
            <a:off x="0" y="7669558"/>
            <a:ext cx="13004800" cy="70442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130046" tIns="0" rIns="130046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Overlap within and across different transactions</a:t>
            </a:r>
            <a:endParaRPr lang="en-US" sz="4600" b="1" i="1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5796366" y="2733052"/>
            <a:ext cx="6868690" cy="624114"/>
            <a:chOff x="1277257" y="2670629"/>
            <a:chExt cx="7227209" cy="624114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277257" y="2670629"/>
              <a:ext cx="1088572" cy="62411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R()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498272" y="2670629"/>
              <a:ext cx="1088572" cy="62411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U()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3726544" y="2670629"/>
              <a:ext cx="1088572" cy="62411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I()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952094" y="2670629"/>
              <a:ext cx="1088572" cy="62411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D()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183994" y="2670629"/>
              <a:ext cx="1088572" cy="62411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IT()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7415894" y="2670629"/>
              <a:ext cx="1088572" cy="62411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ITP()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8859908" y="4517899"/>
            <a:ext cx="904452" cy="2341777"/>
            <a:chOff x="6890386" y="4223275"/>
            <a:chExt cx="904452" cy="2341777"/>
          </a:xfrm>
        </p:grpSpPr>
        <p:sp>
          <p:nvSpPr>
            <p:cNvPr id="126" name="Rectangle 125"/>
            <p:cNvSpPr/>
            <p:nvPr/>
          </p:nvSpPr>
          <p:spPr bwMode="auto">
            <a:xfrm>
              <a:off x="6890386" y="4223275"/>
              <a:ext cx="891752" cy="3120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890386" y="4660659"/>
              <a:ext cx="891752" cy="3120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890386" y="5283743"/>
              <a:ext cx="891752" cy="3120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903086" y="5767168"/>
              <a:ext cx="891752" cy="3120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6903086" y="6252995"/>
              <a:ext cx="891752" cy="3120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0" name="Elbow Connector 9"/>
            <p:cNvCxnSpPr>
              <a:stCxn id="132" idx="2"/>
              <a:endCxn id="130" idx="0"/>
            </p:cNvCxnSpPr>
            <p:nvPr/>
          </p:nvCxnSpPr>
          <p:spPr bwMode="auto">
            <a:xfrm rot="5400000" flipH="1">
              <a:off x="6701957" y="5918048"/>
              <a:ext cx="1281309" cy="12700"/>
            </a:xfrm>
            <a:prstGeom prst="bentConnector5">
              <a:avLst>
                <a:gd name="adj1" fmla="val -17841"/>
                <a:gd name="adj2" fmla="val 5410835"/>
                <a:gd name="adj3" fmla="val 11784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31" idx="2"/>
              <a:endCxn id="132" idx="0"/>
            </p:cNvCxnSpPr>
            <p:nvPr/>
          </p:nvCxnSpPr>
          <p:spPr bwMode="auto">
            <a:xfrm>
              <a:off x="7348962" y="6079225"/>
              <a:ext cx="0" cy="173770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30" idx="2"/>
              <a:endCxn id="131" idx="0"/>
            </p:cNvCxnSpPr>
            <p:nvPr/>
          </p:nvCxnSpPr>
          <p:spPr bwMode="auto">
            <a:xfrm>
              <a:off x="7336262" y="5595800"/>
              <a:ext cx="12700" cy="171368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26" idx="2"/>
              <a:endCxn id="128" idx="0"/>
            </p:cNvCxnSpPr>
            <p:nvPr/>
          </p:nvCxnSpPr>
          <p:spPr bwMode="auto">
            <a:xfrm>
              <a:off x="7336262" y="4535332"/>
              <a:ext cx="0" cy="125327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endCxn id="130" idx="0"/>
            </p:cNvCxnSpPr>
            <p:nvPr/>
          </p:nvCxnSpPr>
          <p:spPr bwMode="auto">
            <a:xfrm>
              <a:off x="7336261" y="4972716"/>
              <a:ext cx="1" cy="311027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1372966" y="4534700"/>
            <a:ext cx="894927" cy="2216490"/>
            <a:chOff x="8162201" y="4226643"/>
            <a:chExt cx="894927" cy="2216490"/>
          </a:xfrm>
        </p:grpSpPr>
        <p:sp>
          <p:nvSpPr>
            <p:cNvPr id="243" name="Rectangle 242"/>
            <p:cNvSpPr/>
            <p:nvPr/>
          </p:nvSpPr>
          <p:spPr bwMode="auto">
            <a:xfrm>
              <a:off x="8162201" y="4226643"/>
              <a:ext cx="891752" cy="3120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8164741" y="4674831"/>
              <a:ext cx="891752" cy="3120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8162201" y="5131518"/>
              <a:ext cx="891752" cy="3120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8165376" y="5620524"/>
              <a:ext cx="891752" cy="3120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8165376" y="6131076"/>
              <a:ext cx="891752" cy="3120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22" name="Straight Arrow Connector 21"/>
            <p:cNvCxnSpPr>
              <a:stCxn id="243" idx="2"/>
              <a:endCxn id="245" idx="0"/>
            </p:cNvCxnSpPr>
            <p:nvPr/>
          </p:nvCxnSpPr>
          <p:spPr bwMode="auto">
            <a:xfrm>
              <a:off x="8608077" y="4538700"/>
              <a:ext cx="2540" cy="13613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245" idx="2"/>
              <a:endCxn id="246" idx="0"/>
            </p:cNvCxnSpPr>
            <p:nvPr/>
          </p:nvCxnSpPr>
          <p:spPr bwMode="auto">
            <a:xfrm flipH="1">
              <a:off x="8608077" y="4986888"/>
              <a:ext cx="2540" cy="144630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46" idx="2"/>
              <a:endCxn id="247" idx="0"/>
            </p:cNvCxnSpPr>
            <p:nvPr/>
          </p:nvCxnSpPr>
          <p:spPr bwMode="auto">
            <a:xfrm>
              <a:off x="8608077" y="5443575"/>
              <a:ext cx="3175" cy="176949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247" idx="2"/>
              <a:endCxn id="248" idx="0"/>
            </p:cNvCxnSpPr>
            <p:nvPr/>
          </p:nvCxnSpPr>
          <p:spPr bwMode="auto">
            <a:xfrm>
              <a:off x="8611252" y="5932581"/>
              <a:ext cx="0" cy="198495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10898547" y="3902167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iriam Fixed" pitchFamily="49" charset="-79"/>
                <a:cs typeface="Miriam Fixed" pitchFamily="49" charset="-79"/>
              </a:rPr>
              <a:t>Payment</a:t>
            </a:r>
            <a:endParaRPr lang="en-US" sz="2800" b="1" dirty="0"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08617" y="3933162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iriam Fixed" pitchFamily="49" charset="-79"/>
                <a:cs typeface="Miriam Fixed" pitchFamily="49" charset="-79"/>
              </a:rPr>
              <a:t>New Order</a:t>
            </a:r>
            <a:endParaRPr lang="en-US" sz="2800" b="1" dirty="0"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253" name="Rectangle 3"/>
          <p:cNvSpPr txBox="1">
            <a:spLocks noChangeArrowheads="1"/>
          </p:cNvSpPr>
          <p:nvPr/>
        </p:nvSpPr>
        <p:spPr>
          <a:xfrm>
            <a:off x="-2877" y="8375134"/>
            <a:ext cx="13004800" cy="70442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130046" tIns="0" rIns="130046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CMPs’ aggregate L1-I cache is large enough</a:t>
            </a:r>
            <a:endParaRPr lang="en-US" sz="4600" b="1" i="1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36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31" grpId="0"/>
      <p:bldP spid="249" grpId="0"/>
      <p:bldP spid="2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77"/>
            <a:ext cx="13004800" cy="1035781"/>
          </a:xfrm>
        </p:spPr>
        <p:txBody>
          <a:bodyPr>
            <a:normAutofit/>
          </a:bodyPr>
          <a:lstStyle/>
          <a:p>
            <a:r>
              <a:rPr lang="en-US" dirty="0" smtClean="0"/>
              <a:t>Instruction Commonality Across Transactions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7629794"/>
            <a:ext cx="13004800" cy="70442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130046" tIns="0" rIns="130046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Lots of code reuse</a:t>
            </a:r>
            <a:endParaRPr lang="en-US" sz="4600" b="1" i="1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8852" y="5518425"/>
            <a:ext cx="199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More Yellow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2174" y="8327867"/>
            <a:ext cx="13004800" cy="70442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130046" tIns="0" rIns="130046" bIns="0"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Even higher across same-type transactions</a:t>
            </a:r>
            <a:endParaRPr lang="en-US" sz="4600" b="1" i="1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327132" y="3111643"/>
            <a:ext cx="1230957" cy="1354506"/>
            <a:chOff x="11327132" y="3111643"/>
            <a:chExt cx="1230957" cy="1354506"/>
          </a:xfrm>
        </p:grpSpPr>
        <p:sp>
          <p:nvSpPr>
            <p:cNvPr id="3" name="Rectangle 2"/>
            <p:cNvSpPr>
              <a:spLocks noChangeAspect="1"/>
            </p:cNvSpPr>
            <p:nvPr/>
          </p:nvSpPr>
          <p:spPr bwMode="auto">
            <a:xfrm>
              <a:off x="11327132" y="3170309"/>
              <a:ext cx="252000" cy="252000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 bwMode="auto">
            <a:xfrm>
              <a:off x="11327132" y="3665608"/>
              <a:ext cx="252000" cy="252000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>
              <a:off x="11327132" y="4155483"/>
              <a:ext cx="252000" cy="2520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680926" y="311164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+mj-lt"/>
                </a:rPr>
                <a:t>Most</a:t>
              </a:r>
              <a:endParaRPr lang="en-US" sz="1800" b="1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80926" y="363818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+mj-lt"/>
                </a:rPr>
                <a:t>Few</a:t>
              </a:r>
              <a:endParaRPr lang="en-US" sz="1800" b="1" dirty="0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680926" y="409681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+mj-lt"/>
                </a:rPr>
                <a:t>Single</a:t>
              </a:r>
              <a:endParaRPr lang="en-US" sz="1800" b="1" dirty="0">
                <a:latin typeface="+mj-lt"/>
              </a:endParaRPr>
            </a:p>
          </p:txBody>
        </p:sp>
      </p:grp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356590"/>
              </p:ext>
            </p:extLst>
          </p:nvPr>
        </p:nvGraphicFramePr>
        <p:xfrm>
          <a:off x="3867148" y="1869920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815828"/>
              </p:ext>
            </p:extLst>
          </p:nvPr>
        </p:nvGraphicFramePr>
        <p:xfrm>
          <a:off x="7728900" y="1869921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17617" y="1230145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TPC-C</a:t>
            </a:r>
            <a:endParaRPr lang="en-US" sz="32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84032" y="123014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TPC-E</a:t>
            </a:r>
            <a:endParaRPr lang="en-US" sz="32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8025" y="2837533"/>
            <a:ext cx="224991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All Threads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188545"/>
              </p:ext>
            </p:extLst>
          </p:nvPr>
        </p:nvGraphicFramePr>
        <p:xfrm>
          <a:off x="3867148" y="4697642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995387"/>
              </p:ext>
            </p:extLst>
          </p:nvPr>
        </p:nvGraphicFramePr>
        <p:xfrm>
          <a:off x="7728900" y="4697642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70375" y="5314472"/>
            <a:ext cx="3053785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Per Transaction</a:t>
            </a:r>
          </a:p>
          <a:p>
            <a:pPr algn="ctr"/>
            <a:r>
              <a:rPr lang="en-US" sz="3200" dirty="0" smtClean="0">
                <a:latin typeface="+mj-lt"/>
              </a:rPr>
              <a:t>Type</a:t>
            </a:r>
            <a:endParaRPr lang="en-US" sz="32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28728" y="6534980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More Reuse</a:t>
            </a:r>
            <a:endParaRPr lang="en-US" sz="2400" dirty="0"/>
          </a:p>
        </p:txBody>
      </p:sp>
      <p:cxnSp>
        <p:nvCxnSpPr>
          <p:cNvPr id="47" name="Straight Arrow Connector 46"/>
          <p:cNvCxnSpPr>
            <a:stCxn id="6" idx="2"/>
            <a:endCxn id="45" idx="0"/>
          </p:cNvCxnSpPr>
          <p:nvPr/>
        </p:nvCxnSpPr>
        <p:spPr bwMode="auto">
          <a:xfrm>
            <a:off x="11893897" y="5980090"/>
            <a:ext cx="0" cy="554890"/>
          </a:xfrm>
          <a:prstGeom prst="straightConnector1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© Islam Atta                     </a:t>
            </a:r>
            <a:fld id="{C6ED0C1F-4601-412C-99FA-1165431FFB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7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 animBg="1"/>
      <p:bldGraphic spid="28" grpId="0">
        <p:bldAsOne/>
      </p:bldGraphic>
      <p:bldGraphic spid="29" grpId="0">
        <p:bldAsOne/>
      </p:bldGraphic>
      <p:bldP spid="19" grpId="0"/>
      <p:bldP spid="30" grpId="0"/>
      <p:bldP spid="31" grpId="0"/>
      <p:bldGraphic spid="32" grpId="0">
        <p:bldAsOne/>
      </p:bldGraphic>
      <p:bldGraphic spid="33" grpId="0">
        <p:bldAsOne/>
      </p:bldGraphic>
      <p:bldP spid="36" grpId="0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12540</TotalTime>
  <Pages>0</Pages>
  <Words>1039</Words>
  <Characters>0</Characters>
  <Application>Microsoft Office PowerPoint</Application>
  <PresentationFormat>Custom</PresentationFormat>
  <Lines>0</Lines>
  <Paragraphs>415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Slide Master White</vt:lpstr>
      <vt:lpstr>Visio</vt:lpstr>
      <vt:lpstr>SLICC  Self-Assembly of Instruction Cache Collectives for OLTP Workloads</vt:lpstr>
      <vt:lpstr>Online Transaction Processing (OLTP)</vt:lpstr>
      <vt:lpstr>Transactions Suffer from Instruction Misses</vt:lpstr>
      <vt:lpstr>Even on a CMP all Transactions Suffer</vt:lpstr>
      <vt:lpstr>Opportunity</vt:lpstr>
      <vt:lpstr>SLICC Overview</vt:lpstr>
      <vt:lpstr>Talk Roadmap</vt:lpstr>
      <vt:lpstr>OLTP Facts</vt:lpstr>
      <vt:lpstr>Instruction Commonality Across Transactions</vt:lpstr>
      <vt:lpstr>Requirements</vt:lpstr>
      <vt:lpstr>Talk Roadmap</vt:lpstr>
      <vt:lpstr>Example for Concurrent Transactions</vt:lpstr>
      <vt:lpstr>Scheduling Threads</vt:lpstr>
      <vt:lpstr>Talk Roadmap</vt:lpstr>
      <vt:lpstr>Migration Ingredients</vt:lpstr>
      <vt:lpstr>Migration Ingredients</vt:lpstr>
      <vt:lpstr>Migration Ingredients</vt:lpstr>
      <vt:lpstr>Implementation</vt:lpstr>
      <vt:lpstr>Boosting Effectiveness</vt:lpstr>
      <vt:lpstr>Talk Roadmap</vt:lpstr>
      <vt:lpstr>Experimental Evaluation</vt:lpstr>
      <vt:lpstr>Methodology</vt:lpstr>
      <vt:lpstr>Effect on Misses</vt:lpstr>
      <vt:lpstr>Performance</vt:lpstr>
      <vt:lpstr>Summary</vt:lpstr>
      <vt:lpstr>Thanks!</vt:lpstr>
      <vt:lpstr>Why data misses increase?</vt:lpstr>
      <vt:lpstr>SLICC Agent per Core</vt:lpstr>
      <vt:lpstr>Detailed Methodology</vt:lpstr>
      <vt:lpstr>Hardware Cost</vt:lpstr>
      <vt:lpstr>Larger I-caches?</vt:lpstr>
      <vt:lpstr>Different Replacement Policies?</vt:lpstr>
      <vt:lpstr>Parameter Space (1)</vt:lpstr>
      <vt:lpstr>Parameter Space (2)</vt:lpstr>
      <vt:lpstr>Cache Signature Accuracy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iatta</dc:creator>
  <cp:lastModifiedBy>iatta</cp:lastModifiedBy>
  <cp:revision>913</cp:revision>
  <cp:lastPrinted>2010-08-27T18:31:11Z</cp:lastPrinted>
  <dcterms:created xsi:type="dcterms:W3CDTF">2010-09-10T18:01:03Z</dcterms:created>
  <dcterms:modified xsi:type="dcterms:W3CDTF">2012-12-05T08:00:01Z</dcterms:modified>
</cp:coreProperties>
</file>