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5"/>
  </p:notesMasterIdLst>
  <p:sldIdLst>
    <p:sldId id="256" r:id="rId4"/>
  </p:sldIdLst>
  <p:sldSz cx="32918400" cy="43891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00"/>
    <a:srgbClr val="3399FF"/>
    <a:srgbClr val="FF9900"/>
    <a:srgbClr val="CC0000"/>
    <a:srgbClr val="993300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8971" autoAdjust="0"/>
  </p:normalViewPr>
  <p:slideViewPr>
    <p:cSldViewPr snapToGrid="0" snapToObjects="1">
      <p:cViewPr>
        <p:scale>
          <a:sx n="66" d="100"/>
          <a:sy n="66" d="100"/>
        </p:scale>
        <p:origin x="2928" y="5940"/>
      </p:cViewPr>
      <p:guideLst>
        <p:guide orient="horz" pos="3516"/>
        <p:guide orient="horz" pos="27047"/>
        <p:guide pos="329"/>
        <p:guide pos="10146"/>
        <p:guide pos="10522"/>
        <p:guide pos="203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new_results\paper_sized_graphs_geo_color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new_results\paper_sized_graphs_geo_color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new_results\paper_sized_graphs_geo_color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295328409026273"/>
          <c:y val="4.408819593441262E-2"/>
          <c:w val="0.82382665789067389"/>
          <c:h val="0.79899581724421032"/>
        </c:manualLayout>
      </c:layout>
      <c:lineChart>
        <c:grouping val="standard"/>
        <c:varyColors val="0"/>
        <c:ser>
          <c:idx val="0"/>
          <c:order val="0"/>
          <c:tx>
            <c:strRef>
              <c:f>'Stop-AIO'!$B$213</c:f>
              <c:strCache>
                <c:ptCount val="1"/>
                <c:pt idx="0">
                  <c:v>baseline</c:v>
                </c:pt>
              </c:strCache>
            </c:strRef>
          </c:tx>
          <c:spPr>
            <a:ln w="76200"/>
          </c:spPr>
          <c:cat>
            <c:numRef>
              <c:f>'Stop-AIO'!$A$214:$A$220</c:f>
              <c:numCache>
                <c:formatCode>General</c:formatCode>
                <c:ptCount val="7"/>
                <c:pt idx="0">
                  <c:v>96</c:v>
                </c:pt>
                <c:pt idx="1">
                  <c:v>128</c:v>
                </c:pt>
                <c:pt idx="2">
                  <c:v>168</c:v>
                </c:pt>
                <c:pt idx="3">
                  <c:v>192</c:v>
                </c:pt>
                <c:pt idx="4">
                  <c:v>256</c:v>
                </c:pt>
                <c:pt idx="5">
                  <c:v>384</c:v>
                </c:pt>
                <c:pt idx="6">
                  <c:v>512</c:v>
                </c:pt>
              </c:numCache>
            </c:numRef>
          </c:cat>
          <c:val>
            <c:numRef>
              <c:f>'Stop-AIO'!$B$214:$B$220</c:f>
              <c:numCache>
                <c:formatCode>General</c:formatCode>
                <c:ptCount val="7"/>
                <c:pt idx="0">
                  <c:v>0.70146900000000001</c:v>
                </c:pt>
                <c:pt idx="1">
                  <c:v>0.717615</c:v>
                </c:pt>
                <c:pt idx="2">
                  <c:v>0.72790900000000003</c:v>
                </c:pt>
                <c:pt idx="3">
                  <c:v>0.73066699999999996</c:v>
                </c:pt>
                <c:pt idx="4">
                  <c:v>0.73768500000000004</c:v>
                </c:pt>
                <c:pt idx="5">
                  <c:v>0.73858199999999996</c:v>
                </c:pt>
                <c:pt idx="6">
                  <c:v>0.73797999999999997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'Stop-AIO'!$C$213</c:f>
              <c:strCache>
                <c:ptCount val="1"/>
                <c:pt idx="0">
                  <c:v>baseline + perfect prediction</c:v>
                </c:pt>
              </c:strCache>
            </c:strRef>
          </c:tx>
          <c:spPr>
            <a:ln w="76200"/>
          </c:spPr>
          <c:cat>
            <c:numRef>
              <c:f>'Stop-AIO'!$A$214:$A$220</c:f>
              <c:numCache>
                <c:formatCode>General</c:formatCode>
                <c:ptCount val="7"/>
                <c:pt idx="0">
                  <c:v>96</c:v>
                </c:pt>
                <c:pt idx="1">
                  <c:v>128</c:v>
                </c:pt>
                <c:pt idx="2">
                  <c:v>168</c:v>
                </c:pt>
                <c:pt idx="3">
                  <c:v>192</c:v>
                </c:pt>
                <c:pt idx="4">
                  <c:v>256</c:v>
                </c:pt>
                <c:pt idx="5">
                  <c:v>384</c:v>
                </c:pt>
                <c:pt idx="6">
                  <c:v>512</c:v>
                </c:pt>
              </c:numCache>
            </c:numRef>
          </c:cat>
          <c:val>
            <c:numRef>
              <c:f>'Stop-AIO'!$C$214:$C$220</c:f>
              <c:numCache>
                <c:formatCode>General</c:formatCode>
                <c:ptCount val="7"/>
                <c:pt idx="0">
                  <c:v>1.315517</c:v>
                </c:pt>
                <c:pt idx="1">
                  <c:v>1.4957400000000001</c:v>
                </c:pt>
                <c:pt idx="2">
                  <c:v>1.6952210000000001</c:v>
                </c:pt>
                <c:pt idx="3">
                  <c:v>1.811744</c:v>
                </c:pt>
                <c:pt idx="4">
                  <c:v>2.067726</c:v>
                </c:pt>
                <c:pt idx="5">
                  <c:v>2.4339189999999999</c:v>
                </c:pt>
                <c:pt idx="6">
                  <c:v>2.5856490000000001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072704"/>
        <c:axId val="106092416"/>
      </c:lineChart>
      <c:catAx>
        <c:axId val="106072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Window Size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092416"/>
        <c:crosses val="autoZero"/>
        <c:auto val="1"/>
        <c:lblAlgn val="ctr"/>
        <c:lblOffset val="100"/>
        <c:noMultiLvlLbl val="0"/>
      </c:catAx>
      <c:valAx>
        <c:axId val="106092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Instructions per </a:t>
                </a:r>
                <a:r>
                  <a:rPr lang="en-US" dirty="0" smtClean="0"/>
                  <a:t>Cycle </a:t>
                </a:r>
                <a:r>
                  <a:rPr lang="en-US" dirty="0"/>
                  <a:t>(IPC)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072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57044765689121"/>
          <c:y val="2.7030812294518296E-2"/>
          <c:w val="0.78336944819006571"/>
          <c:h val="0.107119241673738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3200"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863210710648552"/>
          <c:y val="4.6192175196850392E-2"/>
          <c:w val="0.74911878917343533"/>
          <c:h val="0.69546683617672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'Stop-AIO'!$D$160</c:f>
              <c:strCache>
                <c:ptCount val="1"/>
                <c:pt idx="0">
                  <c:v>Manual</c:v>
                </c:pt>
              </c:strCache>
            </c:strRef>
          </c:tx>
          <c:invertIfNegative val="0"/>
          <c:cat>
            <c:strRef>
              <c:f>'Stop-AIO'!$A$161:$A$166</c:f>
              <c:strCache>
                <c:ptCount val="6"/>
                <c:pt idx="0">
                  <c:v>eclat</c:v>
                </c:pt>
                <c:pt idx="1">
                  <c:v>jpeg-compr</c:v>
                </c:pt>
                <c:pt idx="2">
                  <c:v>mcf</c:v>
                </c:pt>
                <c:pt idx="3">
                  <c:v>soplex(pds)</c:v>
                </c:pt>
                <c:pt idx="4">
                  <c:v>soplex(ref)</c:v>
                </c:pt>
                <c:pt idx="5">
                  <c:v>tiff-2-bw</c:v>
                </c:pt>
              </c:strCache>
            </c:strRef>
          </c:cat>
          <c:val>
            <c:numRef>
              <c:f>'Stop-AIO'!$D$161:$D$166</c:f>
              <c:numCache>
                <c:formatCode>0.00</c:formatCode>
                <c:ptCount val="6"/>
                <c:pt idx="0">
                  <c:v>0.60767080348404912</c:v>
                </c:pt>
                <c:pt idx="1">
                  <c:v>0.85229023031314977</c:v>
                </c:pt>
                <c:pt idx="2">
                  <c:v>0.91224984288469269</c:v>
                </c:pt>
                <c:pt idx="3">
                  <c:v>0.91651089771155148</c:v>
                </c:pt>
                <c:pt idx="4">
                  <c:v>0.79233069168172943</c:v>
                </c:pt>
                <c:pt idx="5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'Stop-AIO'!$E$160</c:f>
              <c:strCache>
                <c:ptCount val="1"/>
                <c:pt idx="0">
                  <c:v>Automated</c:v>
                </c:pt>
              </c:strCache>
            </c:strRef>
          </c:tx>
          <c:invertIfNegative val="0"/>
          <c:cat>
            <c:strRef>
              <c:f>'Stop-AIO'!$A$161:$A$166</c:f>
              <c:strCache>
                <c:ptCount val="6"/>
                <c:pt idx="0">
                  <c:v>eclat</c:v>
                </c:pt>
                <c:pt idx="1">
                  <c:v>jpeg-compr</c:v>
                </c:pt>
                <c:pt idx="2">
                  <c:v>mcf</c:v>
                </c:pt>
                <c:pt idx="3">
                  <c:v>soplex(pds)</c:v>
                </c:pt>
                <c:pt idx="4">
                  <c:v>soplex(ref)</c:v>
                </c:pt>
                <c:pt idx="5">
                  <c:v>tiff-2-bw</c:v>
                </c:pt>
              </c:strCache>
            </c:strRef>
          </c:cat>
          <c:val>
            <c:numRef>
              <c:f>'Stop-AIO'!$E$161:$E$166</c:f>
              <c:numCache>
                <c:formatCode>0.00</c:formatCode>
                <c:ptCount val="6"/>
                <c:pt idx="0">
                  <c:v>0.61317116215228296</c:v>
                </c:pt>
                <c:pt idx="1">
                  <c:v>0.87332458002189817</c:v>
                </c:pt>
                <c:pt idx="2" formatCode="General">
                  <c:v>0.96299999999999997</c:v>
                </c:pt>
                <c:pt idx="3">
                  <c:v>0.92610681295014396</c:v>
                </c:pt>
                <c:pt idx="4">
                  <c:v>0.94063734648546604</c:v>
                </c:pt>
                <c:pt idx="5">
                  <c:v>0.96633427405220196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99488"/>
        <c:axId val="120001280"/>
      </c:barChart>
      <c:catAx>
        <c:axId val="11999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001280"/>
        <c:crosses val="autoZero"/>
        <c:auto val="1"/>
        <c:lblAlgn val="ctr"/>
        <c:lblOffset val="100"/>
        <c:noMultiLvlLbl val="0"/>
      </c:catAx>
      <c:valAx>
        <c:axId val="12000128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Energy 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1999948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1773152173013074"/>
          <c:y val="8.875492125984253E-3"/>
          <c:w val="0.66694602449141804"/>
          <c:h val="0.12750369094488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243523187361832"/>
          <c:y val="5.1400554097404488E-2"/>
          <c:w val="0.73531566440630247"/>
          <c:h val="0.69546683617672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'Stop-AIO'!$B$160</c:f>
              <c:strCache>
                <c:ptCount val="1"/>
                <c:pt idx="0">
                  <c:v>Manual</c:v>
                </c:pt>
              </c:strCache>
            </c:strRef>
          </c:tx>
          <c:invertIfNegative val="0"/>
          <c:cat>
            <c:strRef>
              <c:f>'Stop-AIO'!$A$161:$A$166</c:f>
              <c:strCache>
                <c:ptCount val="6"/>
                <c:pt idx="0">
                  <c:v>eclat</c:v>
                </c:pt>
                <c:pt idx="1">
                  <c:v>jpeg-compr</c:v>
                </c:pt>
                <c:pt idx="2">
                  <c:v>mcf</c:v>
                </c:pt>
                <c:pt idx="3">
                  <c:v>soplex(pds)</c:v>
                </c:pt>
                <c:pt idx="4">
                  <c:v>soplex(ref)</c:v>
                </c:pt>
                <c:pt idx="5">
                  <c:v>tiff-2-bw</c:v>
                </c:pt>
              </c:strCache>
            </c:strRef>
          </c:cat>
          <c:val>
            <c:numRef>
              <c:f>'Stop-AIO'!$B$161:$B$166</c:f>
              <c:numCache>
                <c:formatCode>0.00</c:formatCode>
                <c:ptCount val="6"/>
                <c:pt idx="0">
                  <c:v>1.4300649058240253</c:v>
                </c:pt>
                <c:pt idx="1">
                  <c:v>1.1703356126986901</c:v>
                </c:pt>
                <c:pt idx="2">
                  <c:v>1.0186953178935767</c:v>
                </c:pt>
                <c:pt idx="3">
                  <c:v>1.0717623419515083</c:v>
                </c:pt>
                <c:pt idx="4">
                  <c:v>1.133319959629755</c:v>
                </c:pt>
                <c:pt idx="5">
                  <c:v>1.0559717514141751</c:v>
                </c:pt>
              </c:numCache>
            </c:numRef>
          </c:val>
        </c:ser>
        <c:ser>
          <c:idx val="1"/>
          <c:order val="1"/>
          <c:tx>
            <c:strRef>
              <c:f>'Stop-AIO'!$C$160</c:f>
              <c:strCache>
                <c:ptCount val="1"/>
                <c:pt idx="0">
                  <c:v>Automated</c:v>
                </c:pt>
              </c:strCache>
            </c:strRef>
          </c:tx>
          <c:invertIfNegative val="0"/>
          <c:cat>
            <c:strRef>
              <c:f>'Stop-AIO'!$A$161:$A$166</c:f>
              <c:strCache>
                <c:ptCount val="6"/>
                <c:pt idx="0">
                  <c:v>eclat</c:v>
                </c:pt>
                <c:pt idx="1">
                  <c:v>jpeg-compr</c:v>
                </c:pt>
                <c:pt idx="2">
                  <c:v>mcf</c:v>
                </c:pt>
                <c:pt idx="3">
                  <c:v>soplex(pds)</c:v>
                </c:pt>
                <c:pt idx="4">
                  <c:v>soplex(ref)</c:v>
                </c:pt>
                <c:pt idx="5">
                  <c:v>tiff-2-bw</c:v>
                </c:pt>
              </c:strCache>
            </c:strRef>
          </c:cat>
          <c:val>
            <c:numRef>
              <c:f>'Stop-AIO'!$C$161:$C$166</c:f>
              <c:numCache>
                <c:formatCode>0.00</c:formatCode>
                <c:ptCount val="6"/>
                <c:pt idx="0">
                  <c:v>1.3984323597931598</c:v>
                </c:pt>
                <c:pt idx="1">
                  <c:v>1.1111893718918899</c:v>
                </c:pt>
                <c:pt idx="2" formatCode="General">
                  <c:v>1</c:v>
                </c:pt>
                <c:pt idx="3">
                  <c:v>1.0346425982833649</c:v>
                </c:pt>
                <c:pt idx="4">
                  <c:v>1.025639522735408</c:v>
                </c:pt>
                <c:pt idx="5">
                  <c:v>1.030780423320012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36736"/>
        <c:axId val="120038528"/>
      </c:barChart>
      <c:scatterChart>
        <c:scatterStyle val="smoothMarker"/>
        <c:varyColors val="0"/>
        <c:ser>
          <c:idx val="2"/>
          <c:order val="2"/>
          <c:tx>
            <c:strRef>
              <c:f>'Stop-AIO'!$AC$119</c:f>
              <c:strCache>
                <c:ptCount val="1"/>
                <c:pt idx="0">
                  <c:v>hlin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'Stop-AIO'!$AB$120:$AB$121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'Stop-AIO'!$AC$120:$AC$121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040448"/>
        <c:axId val="120058624"/>
      </c:scatterChart>
      <c:catAx>
        <c:axId val="12003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038528"/>
        <c:crosses val="autoZero"/>
        <c:auto val="1"/>
        <c:lblAlgn val="ctr"/>
        <c:lblOffset val="100"/>
        <c:noMultiLvlLbl val="0"/>
      </c:catAx>
      <c:valAx>
        <c:axId val="12003852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20036736"/>
        <c:crosses val="autoZero"/>
        <c:crossBetween val="between"/>
      </c:valAx>
      <c:valAx>
        <c:axId val="120040448"/>
        <c:scaling>
          <c:orientation val="minMax"/>
          <c:max val="1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crossAx val="120058624"/>
        <c:crosses val="max"/>
        <c:crossBetween val="midCat"/>
      </c:valAx>
      <c:valAx>
        <c:axId val="12005862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20040448"/>
        <c:crosses val="max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893272725767323"/>
          <c:y val="3.0866278433945755E-2"/>
          <c:w val="0.66958692466280834"/>
          <c:h val="0.10475967847769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95607-2EFB-470F-BCD7-6DE0E81004F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CE2C1-7E54-46D0-BD71-05E3C0620984}">
      <dgm:prSet phldrT="[Text]"/>
      <dgm:spPr>
        <a:xfrm>
          <a:off x="805" y="1314680"/>
          <a:ext cx="1011688" cy="432000"/>
        </a:xfr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Book Antiqua"/>
              <a:ea typeface="+mn-ea"/>
              <a:cs typeface="+mn-cs"/>
            </a:rPr>
            <a:t>IDENTIFY</a:t>
          </a:r>
          <a:endParaRPr lang="en-US" dirty="0">
            <a:solidFill>
              <a:srgbClr val="FFFFFF"/>
            </a:solidFill>
            <a:latin typeface="Book Antiqua"/>
            <a:ea typeface="+mn-ea"/>
            <a:cs typeface="+mn-cs"/>
          </a:endParaRPr>
        </a:p>
      </dgm:t>
    </dgm:pt>
    <dgm:pt modelId="{33A0716A-43D8-443F-82CB-0A262DA7FEDD}" type="parTrans" cxnId="{FB69C0CB-9915-475A-BCF9-A74EE86BB1FB}">
      <dgm:prSet/>
      <dgm:spPr/>
      <dgm:t>
        <a:bodyPr/>
        <a:lstStyle/>
        <a:p>
          <a:endParaRPr lang="en-US"/>
        </a:p>
      </dgm:t>
    </dgm:pt>
    <dgm:pt modelId="{C562135B-6EED-4779-BB37-C0E60C1F5200}" type="sibTrans" cxnId="{FB69C0CB-9915-475A-BCF9-A74EE86BB1FB}">
      <dgm:prSet/>
      <dgm:spPr>
        <a:xfrm>
          <a:off x="1165862" y="1332740"/>
          <a:ext cx="325140" cy="251881"/>
        </a:xfrm>
        <a:solidFill>
          <a:srgbClr val="0099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Book Antiqua"/>
            <a:ea typeface="+mn-ea"/>
            <a:cs typeface="+mn-cs"/>
          </a:endParaRPr>
        </a:p>
      </dgm:t>
    </dgm:pt>
    <dgm:pt modelId="{5705FE9F-8188-4EEA-9B7B-EE034A89077A}">
      <dgm:prSet phldrT="[Text]"/>
      <dgm:spPr>
        <a:xfrm>
          <a:off x="208018" y="1602680"/>
          <a:ext cx="1011688" cy="114663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9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Branch slice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60AE0561-ECD7-441B-8546-C910C0242226}" type="parTrans" cxnId="{B4928710-FF0E-4F43-9F69-1832A63C2372}">
      <dgm:prSet/>
      <dgm:spPr/>
      <dgm:t>
        <a:bodyPr/>
        <a:lstStyle/>
        <a:p>
          <a:endParaRPr lang="en-US"/>
        </a:p>
      </dgm:t>
    </dgm:pt>
    <dgm:pt modelId="{BE96E686-01AC-4CF9-B816-31E229523F8F}" type="sibTrans" cxnId="{B4928710-FF0E-4F43-9F69-1832A63C2372}">
      <dgm:prSet/>
      <dgm:spPr/>
      <dgm:t>
        <a:bodyPr/>
        <a:lstStyle/>
        <a:p>
          <a:endParaRPr lang="en-US"/>
        </a:p>
      </dgm:t>
    </dgm:pt>
    <dgm:pt modelId="{5588C62C-9088-4630-8359-5AFF519C95CB}">
      <dgm:prSet phldrT="[Text]"/>
      <dgm:spPr>
        <a:xfrm>
          <a:off x="1625967" y="1314680"/>
          <a:ext cx="1011688" cy="432000"/>
        </a:xfr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Book Antiqua"/>
              <a:ea typeface="+mn-ea"/>
              <a:cs typeface="+mn-cs"/>
            </a:rPr>
            <a:t>CLONE LOOP</a:t>
          </a:r>
          <a:endParaRPr lang="en-US" dirty="0">
            <a:solidFill>
              <a:srgbClr val="FFFFFF"/>
            </a:solidFill>
            <a:latin typeface="Book Antiqua"/>
            <a:ea typeface="+mn-ea"/>
            <a:cs typeface="+mn-cs"/>
          </a:endParaRPr>
        </a:p>
      </dgm:t>
    </dgm:pt>
    <dgm:pt modelId="{AB025995-A6B8-417F-AEDE-6A7C8EEE26E6}" type="parTrans" cxnId="{547E1A3B-A8D9-4023-93F7-F4276DAFBF56}">
      <dgm:prSet/>
      <dgm:spPr/>
      <dgm:t>
        <a:bodyPr/>
        <a:lstStyle/>
        <a:p>
          <a:endParaRPr lang="en-US"/>
        </a:p>
      </dgm:t>
    </dgm:pt>
    <dgm:pt modelId="{30C04079-B600-4839-931E-AD4AC1BCB1ED}" type="sibTrans" cxnId="{547E1A3B-A8D9-4023-93F7-F4276DAFBF56}">
      <dgm:prSet/>
      <dgm:spPr>
        <a:xfrm>
          <a:off x="2791024" y="1332740"/>
          <a:ext cx="325140" cy="251881"/>
        </a:xfrm>
        <a:solidFill>
          <a:srgbClr val="0099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Book Antiqua"/>
            <a:ea typeface="+mn-ea"/>
            <a:cs typeface="+mn-cs"/>
          </a:endParaRPr>
        </a:p>
      </dgm:t>
    </dgm:pt>
    <dgm:pt modelId="{003B56A7-72D2-45D1-9D3A-E68BD0E35C75}">
      <dgm:prSet phldrT="[Text]"/>
      <dgm:spPr>
        <a:xfrm>
          <a:off x="1833180" y="1602680"/>
          <a:ext cx="1011688" cy="114663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9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Connect loop exits to the </a:t>
          </a:r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clone’s </a:t>
          </a:r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pre-header (provide in-order fetch)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5D34255E-266E-48C1-8827-A94245837BF7}" type="parTrans" cxnId="{D63CC42F-29B7-4630-8582-3D588CB1F586}">
      <dgm:prSet/>
      <dgm:spPr/>
      <dgm:t>
        <a:bodyPr/>
        <a:lstStyle/>
        <a:p>
          <a:endParaRPr lang="en-US"/>
        </a:p>
      </dgm:t>
    </dgm:pt>
    <dgm:pt modelId="{5E8D0BA9-0563-4615-9459-101A2C4EDE28}" type="sibTrans" cxnId="{D63CC42F-29B7-4630-8582-3D588CB1F586}">
      <dgm:prSet/>
      <dgm:spPr/>
      <dgm:t>
        <a:bodyPr/>
        <a:lstStyle/>
        <a:p>
          <a:endParaRPr lang="en-US"/>
        </a:p>
      </dgm:t>
    </dgm:pt>
    <dgm:pt modelId="{FCCFF4EB-A4C7-436C-BA7D-8B0CCCA621E4}">
      <dgm:prSet phldrT="[Text]"/>
      <dgm:spPr>
        <a:xfrm>
          <a:off x="3251130" y="1314680"/>
          <a:ext cx="1011688" cy="432000"/>
        </a:xfr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Book Antiqua"/>
              <a:ea typeface="+mn-ea"/>
              <a:cs typeface="+mn-cs"/>
            </a:rPr>
            <a:t>INSERT</a:t>
          </a:r>
          <a:endParaRPr lang="en-US" dirty="0">
            <a:solidFill>
              <a:srgbClr val="FFFFFF"/>
            </a:solidFill>
            <a:latin typeface="Book Antiqua"/>
            <a:ea typeface="+mn-ea"/>
            <a:cs typeface="+mn-cs"/>
          </a:endParaRPr>
        </a:p>
      </dgm:t>
    </dgm:pt>
    <dgm:pt modelId="{5F3A0B53-F23E-4742-8B98-05373D068708}" type="parTrans" cxnId="{C3F53B44-A101-40B6-9C7B-DD27C6896815}">
      <dgm:prSet/>
      <dgm:spPr/>
      <dgm:t>
        <a:bodyPr/>
        <a:lstStyle/>
        <a:p>
          <a:endParaRPr lang="en-US"/>
        </a:p>
      </dgm:t>
    </dgm:pt>
    <dgm:pt modelId="{9E7401EC-7FAB-40C4-B976-F72C6BD3C05E}" type="sibTrans" cxnId="{C3F53B44-A101-40B6-9C7B-DD27C6896815}">
      <dgm:prSet/>
      <dgm:spPr>
        <a:xfrm>
          <a:off x="4416187" y="1332740"/>
          <a:ext cx="325140" cy="251881"/>
        </a:xfrm>
        <a:solidFill>
          <a:srgbClr val="0099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Book Antiqua"/>
            <a:ea typeface="+mn-ea"/>
            <a:cs typeface="+mn-cs"/>
          </a:endParaRPr>
        </a:p>
      </dgm:t>
    </dgm:pt>
    <dgm:pt modelId="{48C3F1F0-0E37-400F-93E4-50E6A0D3754D}">
      <dgm:prSet phldrT="[Text]"/>
      <dgm:spPr>
        <a:xfrm>
          <a:off x="3458343" y="1602680"/>
          <a:ext cx="1011688" cy="114663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9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PUSH in loop: after branch slice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CFAC91E3-4A99-49A3-8D69-28D0B1AB0622}" type="parTrans" cxnId="{CB08A8C2-421D-4C13-BB84-F65E95CA2E15}">
      <dgm:prSet/>
      <dgm:spPr/>
      <dgm:t>
        <a:bodyPr/>
        <a:lstStyle/>
        <a:p>
          <a:endParaRPr lang="en-US"/>
        </a:p>
      </dgm:t>
    </dgm:pt>
    <dgm:pt modelId="{7D553B53-DD75-431B-A189-FCBA05E0B70E}" type="sibTrans" cxnId="{CB08A8C2-421D-4C13-BB84-F65E95CA2E15}">
      <dgm:prSet/>
      <dgm:spPr/>
      <dgm:t>
        <a:bodyPr/>
        <a:lstStyle/>
        <a:p>
          <a:endParaRPr lang="en-US"/>
        </a:p>
      </dgm:t>
    </dgm:pt>
    <dgm:pt modelId="{7E00F5C5-20B8-490B-8FFD-080811840ED1}">
      <dgm:prSet phldrT="[Text]"/>
      <dgm:spPr>
        <a:xfrm>
          <a:off x="4876292" y="1314680"/>
          <a:ext cx="1011688" cy="432000"/>
        </a:xfr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Book Antiqua"/>
              <a:ea typeface="+mn-ea"/>
              <a:cs typeface="+mn-cs"/>
            </a:rPr>
            <a:t>CLEAN-UP</a:t>
          </a:r>
          <a:endParaRPr lang="en-US" dirty="0">
            <a:solidFill>
              <a:srgbClr val="FFFFFF"/>
            </a:solidFill>
            <a:latin typeface="Book Antiqua"/>
            <a:ea typeface="+mn-ea"/>
            <a:cs typeface="+mn-cs"/>
          </a:endParaRPr>
        </a:p>
      </dgm:t>
    </dgm:pt>
    <dgm:pt modelId="{84DAFAEE-B8FC-4A16-BD55-8EB1059704D3}" type="parTrans" cxnId="{6814C018-FD30-4DF0-86F6-5E5BD09B0356}">
      <dgm:prSet/>
      <dgm:spPr/>
      <dgm:t>
        <a:bodyPr/>
        <a:lstStyle/>
        <a:p>
          <a:endParaRPr lang="en-US"/>
        </a:p>
      </dgm:t>
    </dgm:pt>
    <dgm:pt modelId="{B91489F3-FF93-41B4-815B-5D31B036B42E}" type="sibTrans" cxnId="{6814C018-FD30-4DF0-86F6-5E5BD09B0356}">
      <dgm:prSet/>
      <dgm:spPr/>
      <dgm:t>
        <a:bodyPr/>
        <a:lstStyle/>
        <a:p>
          <a:endParaRPr lang="en-US"/>
        </a:p>
      </dgm:t>
    </dgm:pt>
    <dgm:pt modelId="{5B25BA5C-9458-404B-BAA8-1F160C791C96}">
      <dgm:prSet phldrT="[Text]"/>
      <dgm:spPr>
        <a:xfrm>
          <a:off x="208018" y="1602680"/>
          <a:ext cx="1011688" cy="114663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9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Control-dependent region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387EC854-0514-4014-AFE3-D01F9159EF86}" type="parTrans" cxnId="{4DA40256-910A-4915-8F69-058AE4DAF9F0}">
      <dgm:prSet/>
      <dgm:spPr/>
      <dgm:t>
        <a:bodyPr/>
        <a:lstStyle/>
        <a:p>
          <a:endParaRPr lang="en-US"/>
        </a:p>
      </dgm:t>
    </dgm:pt>
    <dgm:pt modelId="{C075638F-779B-46A5-B70E-B8CB2E594DAB}" type="sibTrans" cxnId="{4DA40256-910A-4915-8F69-058AE4DAF9F0}">
      <dgm:prSet/>
      <dgm:spPr/>
      <dgm:t>
        <a:bodyPr/>
        <a:lstStyle/>
        <a:p>
          <a:endParaRPr lang="en-US"/>
        </a:p>
      </dgm:t>
    </dgm:pt>
    <dgm:pt modelId="{2BB20DBC-6A02-4CDE-AF59-97A59E612BA0}">
      <dgm:prSet phldrT="[Text]"/>
      <dgm:spPr>
        <a:xfrm>
          <a:off x="3458343" y="1602680"/>
          <a:ext cx="1011688" cy="114663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9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POP in clone: to replace the branch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D32883A3-60F4-41CE-8FCF-C9087CFE61CC}" type="parTrans" cxnId="{3DC51DDE-1BD9-47E5-92A9-E983BC988466}">
      <dgm:prSet/>
      <dgm:spPr/>
      <dgm:t>
        <a:bodyPr/>
        <a:lstStyle/>
        <a:p>
          <a:endParaRPr lang="en-US"/>
        </a:p>
      </dgm:t>
    </dgm:pt>
    <dgm:pt modelId="{F3A8ABBC-3D66-4030-BEA1-19D4637DB76C}" type="sibTrans" cxnId="{3DC51DDE-1BD9-47E5-92A9-E983BC988466}">
      <dgm:prSet/>
      <dgm:spPr/>
      <dgm:t>
        <a:bodyPr/>
        <a:lstStyle/>
        <a:p>
          <a:endParaRPr lang="en-US"/>
        </a:p>
      </dgm:t>
    </dgm:pt>
    <dgm:pt modelId="{1164431C-E533-4B58-8779-94197F89FF71}">
      <dgm:prSet phldrT="[Text]"/>
      <dgm:spPr>
        <a:xfrm>
          <a:off x="5083505" y="1602680"/>
          <a:ext cx="1011688" cy="114663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9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Dead and redundant code elimination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406DBF28-B549-4980-B97D-853C80D8D817}" type="parTrans" cxnId="{763800F0-5EF4-490C-B08C-C872AE780CFD}">
      <dgm:prSet/>
      <dgm:spPr/>
      <dgm:t>
        <a:bodyPr/>
        <a:lstStyle/>
        <a:p>
          <a:endParaRPr lang="en-US"/>
        </a:p>
      </dgm:t>
    </dgm:pt>
    <dgm:pt modelId="{836C7940-78A8-43A7-A70B-8E16032F3782}" type="sibTrans" cxnId="{763800F0-5EF4-490C-B08C-C872AE780CFD}">
      <dgm:prSet/>
      <dgm:spPr/>
      <dgm:t>
        <a:bodyPr/>
        <a:lstStyle/>
        <a:p>
          <a:endParaRPr lang="en-US"/>
        </a:p>
      </dgm:t>
    </dgm:pt>
    <dgm:pt modelId="{ED7AA2C7-07DB-4AD6-B154-488EA0E5BE5A}">
      <dgm:prSet phldrT="[Text]"/>
      <dgm:spPr>
        <a:xfrm>
          <a:off x="5083505" y="1602680"/>
          <a:ext cx="1011688" cy="114663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9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C6AF839F-02E4-4520-A9C7-D27CE00A31D5}" type="parTrans" cxnId="{9ED0CF46-38A2-4CDE-96C3-8662FF646353}">
      <dgm:prSet/>
      <dgm:spPr/>
      <dgm:t>
        <a:bodyPr/>
        <a:lstStyle/>
        <a:p>
          <a:endParaRPr lang="en-US"/>
        </a:p>
      </dgm:t>
    </dgm:pt>
    <dgm:pt modelId="{4AB87A9D-BECD-403E-8F24-426296081673}" type="sibTrans" cxnId="{9ED0CF46-38A2-4CDE-96C3-8662FF646353}">
      <dgm:prSet/>
      <dgm:spPr/>
      <dgm:t>
        <a:bodyPr/>
        <a:lstStyle/>
        <a:p>
          <a:endParaRPr lang="en-US"/>
        </a:p>
      </dgm:t>
    </dgm:pt>
    <dgm:pt modelId="{386E4237-7645-4902-894B-6A1E8F990D2C}" type="pres">
      <dgm:prSet presAssocID="{E2B95607-2EFB-470F-BCD7-6DE0E81004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3A8CB-70BD-4498-886E-EB5C111B5405}" type="pres">
      <dgm:prSet presAssocID="{9D8CE2C1-7E54-46D0-BD71-05E3C0620984}" presName="composite" presStyleCnt="0"/>
      <dgm:spPr/>
    </dgm:pt>
    <dgm:pt modelId="{F73CB266-9CE5-49EA-A649-046574938B57}" type="pres">
      <dgm:prSet presAssocID="{9D8CE2C1-7E54-46D0-BD71-05E3C0620984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32C9C38-B5F3-4EE2-856C-F82F209EABEF}" type="pres">
      <dgm:prSet presAssocID="{9D8CE2C1-7E54-46D0-BD71-05E3C0620984}" presName="parSh" presStyleLbl="node1" presStyleIdx="0" presStyleCnt="4"/>
      <dgm:spPr/>
      <dgm:t>
        <a:bodyPr/>
        <a:lstStyle/>
        <a:p>
          <a:endParaRPr lang="en-US"/>
        </a:p>
      </dgm:t>
    </dgm:pt>
    <dgm:pt modelId="{B3DBAC24-ACF9-4A21-993F-F4EC7D70F5E6}" type="pres">
      <dgm:prSet presAssocID="{9D8CE2C1-7E54-46D0-BD71-05E3C0620984}" presName="desTx" presStyleLbl="fgAcc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1B3C1AC-2023-42CD-9853-05EDD6B16A26}" type="pres">
      <dgm:prSet presAssocID="{C562135B-6EED-4779-BB37-C0E60C1F5200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54EC4FB-F6C6-4439-880F-3207AA3B8B52}" type="pres">
      <dgm:prSet presAssocID="{C562135B-6EED-4779-BB37-C0E60C1F5200}" presName="connTx" presStyleLbl="sibTrans2D1" presStyleIdx="0" presStyleCnt="3"/>
      <dgm:spPr/>
      <dgm:t>
        <a:bodyPr/>
        <a:lstStyle/>
        <a:p>
          <a:endParaRPr lang="en-US"/>
        </a:p>
      </dgm:t>
    </dgm:pt>
    <dgm:pt modelId="{EFA2A9B1-0AC9-4DF8-A411-463A0CC9B0FB}" type="pres">
      <dgm:prSet presAssocID="{5588C62C-9088-4630-8359-5AFF519C95CB}" presName="composite" presStyleCnt="0"/>
      <dgm:spPr/>
    </dgm:pt>
    <dgm:pt modelId="{A9318D58-A7C8-4553-897C-32952B129C4B}" type="pres">
      <dgm:prSet presAssocID="{5588C62C-9088-4630-8359-5AFF519C95CB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3BD8AE8-2077-4F49-A552-1F65CA540761}" type="pres">
      <dgm:prSet presAssocID="{5588C62C-9088-4630-8359-5AFF519C95CB}" presName="parSh" presStyleLbl="node1" presStyleIdx="1" presStyleCnt="4"/>
      <dgm:spPr/>
      <dgm:t>
        <a:bodyPr/>
        <a:lstStyle/>
        <a:p>
          <a:endParaRPr lang="en-US"/>
        </a:p>
      </dgm:t>
    </dgm:pt>
    <dgm:pt modelId="{AA725469-B285-48B0-A9C3-E678EE4DF997}" type="pres">
      <dgm:prSet presAssocID="{5588C62C-9088-4630-8359-5AFF519C95CB}" presName="desTx" presStyleLbl="fgAcc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F17079D-38E2-404A-BF60-82C0F65EB5F5}" type="pres">
      <dgm:prSet presAssocID="{30C04079-B600-4839-931E-AD4AC1BCB1ED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E71B197-2D6C-485D-BCBE-060B25E03BEF}" type="pres">
      <dgm:prSet presAssocID="{30C04079-B600-4839-931E-AD4AC1BCB1ED}" presName="connTx" presStyleLbl="sibTrans2D1" presStyleIdx="1" presStyleCnt="3"/>
      <dgm:spPr/>
      <dgm:t>
        <a:bodyPr/>
        <a:lstStyle/>
        <a:p>
          <a:endParaRPr lang="en-US"/>
        </a:p>
      </dgm:t>
    </dgm:pt>
    <dgm:pt modelId="{76ABEF77-DE1C-419E-8694-1C192611B267}" type="pres">
      <dgm:prSet presAssocID="{FCCFF4EB-A4C7-436C-BA7D-8B0CCCA621E4}" presName="composite" presStyleCnt="0"/>
      <dgm:spPr/>
    </dgm:pt>
    <dgm:pt modelId="{B70F08B4-8A3F-4FF1-B913-531360C75707}" type="pres">
      <dgm:prSet presAssocID="{FCCFF4EB-A4C7-436C-BA7D-8B0CCCA621E4}" presName="parTx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B7561C1-9A41-4AC5-9A0F-4F104551AA81}" type="pres">
      <dgm:prSet presAssocID="{FCCFF4EB-A4C7-436C-BA7D-8B0CCCA621E4}" presName="parSh" presStyleLbl="node1" presStyleIdx="2" presStyleCnt="4"/>
      <dgm:spPr/>
      <dgm:t>
        <a:bodyPr/>
        <a:lstStyle/>
        <a:p>
          <a:endParaRPr lang="en-US"/>
        </a:p>
      </dgm:t>
    </dgm:pt>
    <dgm:pt modelId="{2F147540-98AF-4DB9-9A1A-E99D6079996E}" type="pres">
      <dgm:prSet presAssocID="{FCCFF4EB-A4C7-436C-BA7D-8B0CCCA621E4}" presName="desTx" presStyleLbl="fgAcc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A3E9D23-5FEC-496F-A3C8-33482AB1456A}" type="pres">
      <dgm:prSet presAssocID="{9E7401EC-7FAB-40C4-B976-F72C6BD3C05E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D433D12-6D47-4199-946F-242FE214D1CB}" type="pres">
      <dgm:prSet presAssocID="{9E7401EC-7FAB-40C4-B976-F72C6BD3C05E}" presName="connTx" presStyleLbl="sibTrans2D1" presStyleIdx="2" presStyleCnt="3"/>
      <dgm:spPr/>
      <dgm:t>
        <a:bodyPr/>
        <a:lstStyle/>
        <a:p>
          <a:endParaRPr lang="en-US"/>
        </a:p>
      </dgm:t>
    </dgm:pt>
    <dgm:pt modelId="{737EC2E6-F80E-49E4-ABA3-4FC6C31B197D}" type="pres">
      <dgm:prSet presAssocID="{7E00F5C5-20B8-490B-8FFD-080811840ED1}" presName="composite" presStyleCnt="0"/>
      <dgm:spPr/>
    </dgm:pt>
    <dgm:pt modelId="{806D370B-4E2E-4E98-A57F-827A77892A82}" type="pres">
      <dgm:prSet presAssocID="{7E00F5C5-20B8-490B-8FFD-080811840ED1}" presName="parTx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B8C02A3-2F20-44DF-8461-0697C18CC496}" type="pres">
      <dgm:prSet presAssocID="{7E00F5C5-20B8-490B-8FFD-080811840ED1}" presName="parSh" presStyleLbl="node1" presStyleIdx="3" presStyleCnt="4"/>
      <dgm:spPr/>
      <dgm:t>
        <a:bodyPr/>
        <a:lstStyle/>
        <a:p>
          <a:endParaRPr lang="en-US"/>
        </a:p>
      </dgm:t>
    </dgm:pt>
    <dgm:pt modelId="{81F1A662-1099-4F45-A7F0-2A73B3F3FF9F}" type="pres">
      <dgm:prSet presAssocID="{7E00F5C5-20B8-490B-8FFD-080811840ED1}" presName="desTx" presStyleLbl="fgAcc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BDA68006-A77A-4F48-8D97-25F8EA459A9F}" type="presOf" srcId="{30C04079-B600-4839-931E-AD4AC1BCB1ED}" destId="{9F17079D-38E2-404A-BF60-82C0F65EB5F5}" srcOrd="0" destOrd="0" presId="urn:microsoft.com/office/officeart/2005/8/layout/process3"/>
    <dgm:cxn modelId="{9A5EB222-CB62-4725-8AB3-E66070C28B4D}" type="presOf" srcId="{FCCFF4EB-A4C7-436C-BA7D-8B0CCCA621E4}" destId="{6B7561C1-9A41-4AC5-9A0F-4F104551AA81}" srcOrd="1" destOrd="0" presId="urn:microsoft.com/office/officeart/2005/8/layout/process3"/>
    <dgm:cxn modelId="{A214CAB6-ED04-4901-819B-73AA84227870}" type="presOf" srcId="{9E7401EC-7FAB-40C4-B976-F72C6BD3C05E}" destId="{4D433D12-6D47-4199-946F-242FE214D1CB}" srcOrd="1" destOrd="0" presId="urn:microsoft.com/office/officeart/2005/8/layout/process3"/>
    <dgm:cxn modelId="{763800F0-5EF4-490C-B08C-C872AE780CFD}" srcId="{7E00F5C5-20B8-490B-8FFD-080811840ED1}" destId="{1164431C-E533-4B58-8779-94197F89FF71}" srcOrd="0" destOrd="0" parTransId="{406DBF28-B549-4980-B97D-853C80D8D817}" sibTransId="{836C7940-78A8-43A7-A70B-8E16032F3782}"/>
    <dgm:cxn modelId="{09E7A9BF-4C31-4E10-BEF9-48A36DADD7A6}" type="presOf" srcId="{FCCFF4EB-A4C7-436C-BA7D-8B0CCCA621E4}" destId="{B70F08B4-8A3F-4FF1-B913-531360C75707}" srcOrd="0" destOrd="0" presId="urn:microsoft.com/office/officeart/2005/8/layout/process3"/>
    <dgm:cxn modelId="{763E10B1-D655-465E-8C45-BB5936D753A7}" type="presOf" srcId="{9D8CE2C1-7E54-46D0-BD71-05E3C0620984}" destId="{E32C9C38-B5F3-4EE2-856C-F82F209EABEF}" srcOrd="1" destOrd="0" presId="urn:microsoft.com/office/officeart/2005/8/layout/process3"/>
    <dgm:cxn modelId="{C1D924B6-0E8A-4DFE-BC31-E8B67C8645B3}" type="presOf" srcId="{C562135B-6EED-4779-BB37-C0E60C1F5200}" destId="{C1B3C1AC-2023-42CD-9853-05EDD6B16A26}" srcOrd="0" destOrd="0" presId="urn:microsoft.com/office/officeart/2005/8/layout/process3"/>
    <dgm:cxn modelId="{05F11EC4-B90C-422A-8522-DC026F648F43}" type="presOf" srcId="{ED7AA2C7-07DB-4AD6-B154-488EA0E5BE5A}" destId="{81F1A662-1099-4F45-A7F0-2A73B3F3FF9F}" srcOrd="0" destOrd="1" presId="urn:microsoft.com/office/officeart/2005/8/layout/process3"/>
    <dgm:cxn modelId="{B4928710-FF0E-4F43-9F69-1832A63C2372}" srcId="{9D8CE2C1-7E54-46D0-BD71-05E3C0620984}" destId="{5705FE9F-8188-4EEA-9B7B-EE034A89077A}" srcOrd="0" destOrd="0" parTransId="{60AE0561-ECD7-441B-8546-C910C0242226}" sibTransId="{BE96E686-01AC-4CF9-B816-31E229523F8F}"/>
    <dgm:cxn modelId="{9ED0CF46-38A2-4CDE-96C3-8662FF646353}" srcId="{7E00F5C5-20B8-490B-8FFD-080811840ED1}" destId="{ED7AA2C7-07DB-4AD6-B154-488EA0E5BE5A}" srcOrd="1" destOrd="0" parTransId="{C6AF839F-02E4-4520-A9C7-D27CE00A31D5}" sibTransId="{4AB87A9D-BECD-403E-8F24-426296081673}"/>
    <dgm:cxn modelId="{4852A312-37CD-4F75-A107-6AAA37EDD4E3}" type="presOf" srcId="{5588C62C-9088-4630-8359-5AFF519C95CB}" destId="{A9318D58-A7C8-4553-897C-32952B129C4B}" srcOrd="0" destOrd="0" presId="urn:microsoft.com/office/officeart/2005/8/layout/process3"/>
    <dgm:cxn modelId="{4DA40256-910A-4915-8F69-058AE4DAF9F0}" srcId="{9D8CE2C1-7E54-46D0-BD71-05E3C0620984}" destId="{5B25BA5C-9458-404B-BAA8-1F160C791C96}" srcOrd="1" destOrd="0" parTransId="{387EC854-0514-4014-AFE3-D01F9159EF86}" sibTransId="{C075638F-779B-46A5-B70E-B8CB2E594DAB}"/>
    <dgm:cxn modelId="{C3F53B44-A101-40B6-9C7B-DD27C6896815}" srcId="{E2B95607-2EFB-470F-BCD7-6DE0E81004F3}" destId="{FCCFF4EB-A4C7-436C-BA7D-8B0CCCA621E4}" srcOrd="2" destOrd="0" parTransId="{5F3A0B53-F23E-4742-8B98-05373D068708}" sibTransId="{9E7401EC-7FAB-40C4-B976-F72C6BD3C05E}"/>
    <dgm:cxn modelId="{0EE78107-B97E-4E7F-BC4D-7BA23B3E89A1}" type="presOf" srcId="{7E00F5C5-20B8-490B-8FFD-080811840ED1}" destId="{6B8C02A3-2F20-44DF-8461-0697C18CC496}" srcOrd="1" destOrd="0" presId="urn:microsoft.com/office/officeart/2005/8/layout/process3"/>
    <dgm:cxn modelId="{6814C018-FD30-4DF0-86F6-5E5BD09B0356}" srcId="{E2B95607-2EFB-470F-BCD7-6DE0E81004F3}" destId="{7E00F5C5-20B8-490B-8FFD-080811840ED1}" srcOrd="3" destOrd="0" parTransId="{84DAFAEE-B8FC-4A16-BD55-8EB1059704D3}" sibTransId="{B91489F3-FF93-41B4-815B-5D31B036B42E}"/>
    <dgm:cxn modelId="{C322AAC4-E6B2-4B3D-8EAA-DD566A01361D}" type="presOf" srcId="{C562135B-6EED-4779-BB37-C0E60C1F5200}" destId="{F54EC4FB-F6C6-4439-880F-3207AA3B8B52}" srcOrd="1" destOrd="0" presId="urn:microsoft.com/office/officeart/2005/8/layout/process3"/>
    <dgm:cxn modelId="{CAFDE8A1-C54F-49E9-9E11-AC0D9113C80A}" type="presOf" srcId="{1164431C-E533-4B58-8779-94197F89FF71}" destId="{81F1A662-1099-4F45-A7F0-2A73B3F3FF9F}" srcOrd="0" destOrd="0" presId="urn:microsoft.com/office/officeart/2005/8/layout/process3"/>
    <dgm:cxn modelId="{3D94B22D-8D13-4EFC-A53B-C58CA5C7A963}" type="presOf" srcId="{003B56A7-72D2-45D1-9D3A-E68BD0E35C75}" destId="{AA725469-B285-48B0-A9C3-E678EE4DF997}" srcOrd="0" destOrd="0" presId="urn:microsoft.com/office/officeart/2005/8/layout/process3"/>
    <dgm:cxn modelId="{547E1A3B-A8D9-4023-93F7-F4276DAFBF56}" srcId="{E2B95607-2EFB-470F-BCD7-6DE0E81004F3}" destId="{5588C62C-9088-4630-8359-5AFF519C95CB}" srcOrd="1" destOrd="0" parTransId="{AB025995-A6B8-417F-AEDE-6A7C8EEE26E6}" sibTransId="{30C04079-B600-4839-931E-AD4AC1BCB1ED}"/>
    <dgm:cxn modelId="{115D364B-B967-4DD8-9348-05BEF5FF2248}" type="presOf" srcId="{5B25BA5C-9458-404B-BAA8-1F160C791C96}" destId="{B3DBAC24-ACF9-4A21-993F-F4EC7D70F5E6}" srcOrd="0" destOrd="1" presId="urn:microsoft.com/office/officeart/2005/8/layout/process3"/>
    <dgm:cxn modelId="{FB69C0CB-9915-475A-BCF9-A74EE86BB1FB}" srcId="{E2B95607-2EFB-470F-BCD7-6DE0E81004F3}" destId="{9D8CE2C1-7E54-46D0-BD71-05E3C0620984}" srcOrd="0" destOrd="0" parTransId="{33A0716A-43D8-443F-82CB-0A262DA7FEDD}" sibTransId="{C562135B-6EED-4779-BB37-C0E60C1F5200}"/>
    <dgm:cxn modelId="{F7FF0A48-22E7-494C-8270-B7652F91610F}" type="presOf" srcId="{5588C62C-9088-4630-8359-5AFF519C95CB}" destId="{D3BD8AE8-2077-4F49-A552-1F65CA540761}" srcOrd="1" destOrd="0" presId="urn:microsoft.com/office/officeart/2005/8/layout/process3"/>
    <dgm:cxn modelId="{F9B74695-8F64-4BD0-BCF3-A47033A59E61}" type="presOf" srcId="{7E00F5C5-20B8-490B-8FFD-080811840ED1}" destId="{806D370B-4E2E-4E98-A57F-827A77892A82}" srcOrd="0" destOrd="0" presId="urn:microsoft.com/office/officeart/2005/8/layout/process3"/>
    <dgm:cxn modelId="{CB08A8C2-421D-4C13-BB84-F65E95CA2E15}" srcId="{FCCFF4EB-A4C7-436C-BA7D-8B0CCCA621E4}" destId="{48C3F1F0-0E37-400F-93E4-50E6A0D3754D}" srcOrd="0" destOrd="0" parTransId="{CFAC91E3-4A99-49A3-8D69-28D0B1AB0622}" sibTransId="{7D553B53-DD75-431B-A189-FCBA05E0B70E}"/>
    <dgm:cxn modelId="{D63CC42F-29B7-4630-8582-3D588CB1F586}" srcId="{5588C62C-9088-4630-8359-5AFF519C95CB}" destId="{003B56A7-72D2-45D1-9D3A-E68BD0E35C75}" srcOrd="0" destOrd="0" parTransId="{5D34255E-266E-48C1-8827-A94245837BF7}" sibTransId="{5E8D0BA9-0563-4615-9459-101A2C4EDE28}"/>
    <dgm:cxn modelId="{A3568F61-3858-47EF-87B6-35E4D7EEF74C}" type="presOf" srcId="{48C3F1F0-0E37-400F-93E4-50E6A0D3754D}" destId="{2F147540-98AF-4DB9-9A1A-E99D6079996E}" srcOrd="0" destOrd="0" presId="urn:microsoft.com/office/officeart/2005/8/layout/process3"/>
    <dgm:cxn modelId="{3DC51DDE-1BD9-47E5-92A9-E983BC988466}" srcId="{FCCFF4EB-A4C7-436C-BA7D-8B0CCCA621E4}" destId="{2BB20DBC-6A02-4CDE-AF59-97A59E612BA0}" srcOrd="1" destOrd="0" parTransId="{D32883A3-60F4-41CE-8FCF-C9087CFE61CC}" sibTransId="{F3A8ABBC-3D66-4030-BEA1-19D4637DB76C}"/>
    <dgm:cxn modelId="{73FF3EBA-FCFC-412D-91BF-3F89F2B25B01}" type="presOf" srcId="{30C04079-B600-4839-931E-AD4AC1BCB1ED}" destId="{EE71B197-2D6C-485D-BCBE-060B25E03BEF}" srcOrd="1" destOrd="0" presId="urn:microsoft.com/office/officeart/2005/8/layout/process3"/>
    <dgm:cxn modelId="{6395D19B-5FD0-4F9D-8FFC-71694465CF92}" type="presOf" srcId="{5705FE9F-8188-4EEA-9B7B-EE034A89077A}" destId="{B3DBAC24-ACF9-4A21-993F-F4EC7D70F5E6}" srcOrd="0" destOrd="0" presId="urn:microsoft.com/office/officeart/2005/8/layout/process3"/>
    <dgm:cxn modelId="{81D6CD19-E305-4C46-89CB-853CAF783437}" type="presOf" srcId="{E2B95607-2EFB-470F-BCD7-6DE0E81004F3}" destId="{386E4237-7645-4902-894B-6A1E8F990D2C}" srcOrd="0" destOrd="0" presId="urn:microsoft.com/office/officeart/2005/8/layout/process3"/>
    <dgm:cxn modelId="{F931F506-825E-4A9B-867D-8489249A2BC6}" type="presOf" srcId="{9E7401EC-7FAB-40C4-B976-F72C6BD3C05E}" destId="{2A3E9D23-5FEC-496F-A3C8-33482AB1456A}" srcOrd="0" destOrd="0" presId="urn:microsoft.com/office/officeart/2005/8/layout/process3"/>
    <dgm:cxn modelId="{36C3B8E2-7C05-47E0-9455-B2FF66B51325}" type="presOf" srcId="{2BB20DBC-6A02-4CDE-AF59-97A59E612BA0}" destId="{2F147540-98AF-4DB9-9A1A-E99D6079996E}" srcOrd="0" destOrd="1" presId="urn:microsoft.com/office/officeart/2005/8/layout/process3"/>
    <dgm:cxn modelId="{3E1056FD-1370-48BC-BB93-16590E28ED89}" type="presOf" srcId="{9D8CE2C1-7E54-46D0-BD71-05E3C0620984}" destId="{F73CB266-9CE5-49EA-A649-046574938B57}" srcOrd="0" destOrd="0" presId="urn:microsoft.com/office/officeart/2005/8/layout/process3"/>
    <dgm:cxn modelId="{2615DA1C-2E2A-4B7C-993A-57EDADE56FC4}" type="presParOf" srcId="{386E4237-7645-4902-894B-6A1E8F990D2C}" destId="{F9F3A8CB-70BD-4498-886E-EB5C111B5405}" srcOrd="0" destOrd="0" presId="urn:microsoft.com/office/officeart/2005/8/layout/process3"/>
    <dgm:cxn modelId="{F481AB28-1891-4D4E-A787-9A288FF66415}" type="presParOf" srcId="{F9F3A8CB-70BD-4498-886E-EB5C111B5405}" destId="{F73CB266-9CE5-49EA-A649-046574938B57}" srcOrd="0" destOrd="0" presId="urn:microsoft.com/office/officeart/2005/8/layout/process3"/>
    <dgm:cxn modelId="{5B77C4A2-64F6-49C9-BCEC-33FDF468185F}" type="presParOf" srcId="{F9F3A8CB-70BD-4498-886E-EB5C111B5405}" destId="{E32C9C38-B5F3-4EE2-856C-F82F209EABEF}" srcOrd="1" destOrd="0" presId="urn:microsoft.com/office/officeart/2005/8/layout/process3"/>
    <dgm:cxn modelId="{17FFE9E5-D18F-4A72-A6C9-1632AD17B138}" type="presParOf" srcId="{F9F3A8CB-70BD-4498-886E-EB5C111B5405}" destId="{B3DBAC24-ACF9-4A21-993F-F4EC7D70F5E6}" srcOrd="2" destOrd="0" presId="urn:microsoft.com/office/officeart/2005/8/layout/process3"/>
    <dgm:cxn modelId="{8AD14E76-4D70-43D8-ACF2-262944955F11}" type="presParOf" srcId="{386E4237-7645-4902-894B-6A1E8F990D2C}" destId="{C1B3C1AC-2023-42CD-9853-05EDD6B16A26}" srcOrd="1" destOrd="0" presId="urn:microsoft.com/office/officeart/2005/8/layout/process3"/>
    <dgm:cxn modelId="{37AF4330-BEA9-4770-8091-C4A63C5A2DDD}" type="presParOf" srcId="{C1B3C1AC-2023-42CD-9853-05EDD6B16A26}" destId="{F54EC4FB-F6C6-4439-880F-3207AA3B8B52}" srcOrd="0" destOrd="0" presId="urn:microsoft.com/office/officeart/2005/8/layout/process3"/>
    <dgm:cxn modelId="{A8571A4B-463C-4EB9-BB50-7061C0BBE521}" type="presParOf" srcId="{386E4237-7645-4902-894B-6A1E8F990D2C}" destId="{EFA2A9B1-0AC9-4DF8-A411-463A0CC9B0FB}" srcOrd="2" destOrd="0" presId="urn:microsoft.com/office/officeart/2005/8/layout/process3"/>
    <dgm:cxn modelId="{F5BC256F-3DAE-4C32-8195-FA49BAE1203C}" type="presParOf" srcId="{EFA2A9B1-0AC9-4DF8-A411-463A0CC9B0FB}" destId="{A9318D58-A7C8-4553-897C-32952B129C4B}" srcOrd="0" destOrd="0" presId="urn:microsoft.com/office/officeart/2005/8/layout/process3"/>
    <dgm:cxn modelId="{8EB80DE8-635C-4706-8E59-D2C3771BA61A}" type="presParOf" srcId="{EFA2A9B1-0AC9-4DF8-A411-463A0CC9B0FB}" destId="{D3BD8AE8-2077-4F49-A552-1F65CA540761}" srcOrd="1" destOrd="0" presId="urn:microsoft.com/office/officeart/2005/8/layout/process3"/>
    <dgm:cxn modelId="{BA1B6594-194B-4470-B12C-0FDCB43A994E}" type="presParOf" srcId="{EFA2A9B1-0AC9-4DF8-A411-463A0CC9B0FB}" destId="{AA725469-B285-48B0-A9C3-E678EE4DF997}" srcOrd="2" destOrd="0" presId="urn:microsoft.com/office/officeart/2005/8/layout/process3"/>
    <dgm:cxn modelId="{B02EDCBC-547A-43B7-9DCB-A68B86ED50EA}" type="presParOf" srcId="{386E4237-7645-4902-894B-6A1E8F990D2C}" destId="{9F17079D-38E2-404A-BF60-82C0F65EB5F5}" srcOrd="3" destOrd="0" presId="urn:microsoft.com/office/officeart/2005/8/layout/process3"/>
    <dgm:cxn modelId="{9632F984-150F-4250-8C45-06EA288267C3}" type="presParOf" srcId="{9F17079D-38E2-404A-BF60-82C0F65EB5F5}" destId="{EE71B197-2D6C-485D-BCBE-060B25E03BEF}" srcOrd="0" destOrd="0" presId="urn:microsoft.com/office/officeart/2005/8/layout/process3"/>
    <dgm:cxn modelId="{29252E54-87D7-4909-B4AB-27A085F3B51D}" type="presParOf" srcId="{386E4237-7645-4902-894B-6A1E8F990D2C}" destId="{76ABEF77-DE1C-419E-8694-1C192611B267}" srcOrd="4" destOrd="0" presId="urn:microsoft.com/office/officeart/2005/8/layout/process3"/>
    <dgm:cxn modelId="{884CF42B-9446-4D4D-81E3-AEA98246DB93}" type="presParOf" srcId="{76ABEF77-DE1C-419E-8694-1C192611B267}" destId="{B70F08B4-8A3F-4FF1-B913-531360C75707}" srcOrd="0" destOrd="0" presId="urn:microsoft.com/office/officeart/2005/8/layout/process3"/>
    <dgm:cxn modelId="{3D663F5B-3783-468D-8EB3-5CB2DFAA38FA}" type="presParOf" srcId="{76ABEF77-DE1C-419E-8694-1C192611B267}" destId="{6B7561C1-9A41-4AC5-9A0F-4F104551AA81}" srcOrd="1" destOrd="0" presId="urn:microsoft.com/office/officeart/2005/8/layout/process3"/>
    <dgm:cxn modelId="{339CF1C6-AB51-4E1B-B4CC-96E99A4993A9}" type="presParOf" srcId="{76ABEF77-DE1C-419E-8694-1C192611B267}" destId="{2F147540-98AF-4DB9-9A1A-E99D6079996E}" srcOrd="2" destOrd="0" presId="urn:microsoft.com/office/officeart/2005/8/layout/process3"/>
    <dgm:cxn modelId="{4C8EC9B2-4889-42C5-B311-EDEFFFDAA4C5}" type="presParOf" srcId="{386E4237-7645-4902-894B-6A1E8F990D2C}" destId="{2A3E9D23-5FEC-496F-A3C8-33482AB1456A}" srcOrd="5" destOrd="0" presId="urn:microsoft.com/office/officeart/2005/8/layout/process3"/>
    <dgm:cxn modelId="{74ADB736-013D-45EB-87C4-2F5DA1883B33}" type="presParOf" srcId="{2A3E9D23-5FEC-496F-A3C8-33482AB1456A}" destId="{4D433D12-6D47-4199-946F-242FE214D1CB}" srcOrd="0" destOrd="0" presId="urn:microsoft.com/office/officeart/2005/8/layout/process3"/>
    <dgm:cxn modelId="{CA19215B-CB43-49A5-9B9E-61617ACEC4BA}" type="presParOf" srcId="{386E4237-7645-4902-894B-6A1E8F990D2C}" destId="{737EC2E6-F80E-49E4-ABA3-4FC6C31B197D}" srcOrd="6" destOrd="0" presId="urn:microsoft.com/office/officeart/2005/8/layout/process3"/>
    <dgm:cxn modelId="{531C0FE9-16FF-4366-83FA-86B76E6E00C3}" type="presParOf" srcId="{737EC2E6-F80E-49E4-ABA3-4FC6C31B197D}" destId="{806D370B-4E2E-4E98-A57F-827A77892A82}" srcOrd="0" destOrd="0" presId="urn:microsoft.com/office/officeart/2005/8/layout/process3"/>
    <dgm:cxn modelId="{4CD93207-1188-467C-BAF4-CBCD61981FF6}" type="presParOf" srcId="{737EC2E6-F80E-49E4-ABA3-4FC6C31B197D}" destId="{6B8C02A3-2F20-44DF-8461-0697C18CC496}" srcOrd="1" destOrd="0" presId="urn:microsoft.com/office/officeart/2005/8/layout/process3"/>
    <dgm:cxn modelId="{558AE7B4-9777-4A90-9CC5-E505402569A2}" type="presParOf" srcId="{737EC2E6-F80E-49E4-ABA3-4FC6C31B197D}" destId="{81F1A662-1099-4F45-A7F0-2A73B3F3FF9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A29E7-23C5-4782-9636-E22A7D9740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24880-8A51-4869-A773-CAA0629B98AD}">
      <dgm:prSet phldrT="[Text]" custT="1"/>
      <dgm:spPr/>
      <dgm:t>
        <a:bodyPr/>
        <a:lstStyle/>
        <a:p>
          <a:r>
            <a:rPr lang="en-US" sz="1800" b="1" smtClean="0">
              <a:solidFill>
                <a:schemeClr val="tx2"/>
              </a:solidFill>
            </a:rPr>
            <a:t>CFD</a:t>
          </a:r>
          <a:endParaRPr lang="en-US" sz="1800" b="1">
            <a:solidFill>
              <a:schemeClr val="tx2"/>
            </a:solidFill>
          </a:endParaRPr>
        </a:p>
      </dgm:t>
    </dgm:pt>
    <dgm:pt modelId="{FD8BDCD0-9121-4E02-877A-2860C3A5D2EA}" type="parTrans" cxnId="{8220CDF7-47D2-468B-9593-21B75FCE1901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44D07D99-2335-4A64-9605-52BA3EC2A61B}" type="sibTrans" cxnId="{8220CDF7-47D2-468B-9593-21B75FCE1901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F97DAC68-2728-4D3A-AD69-DA01A9B707F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ISA Support</a:t>
          </a:r>
          <a:endParaRPr lang="en-US" sz="1800" b="1" dirty="0">
            <a:solidFill>
              <a:schemeClr val="tx2"/>
            </a:solidFill>
          </a:endParaRPr>
        </a:p>
      </dgm:t>
    </dgm:pt>
    <dgm:pt modelId="{289F5F64-7C93-458D-91E3-423E1932EAF0}" type="parTrans" cxnId="{D6F88E0A-03E7-42EB-9348-69FA4808BFB5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20E52E7E-769E-47A0-A2E0-25CFE85A1011}" type="sibTrans" cxnId="{D6F88E0A-03E7-42EB-9348-69FA4808BFB5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50607D17-BC87-44EB-BF90-9941C4E0F15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BQ </a:t>
          </a:r>
          <a:r>
            <a:rPr lang="en-US" sz="1800" b="1" dirty="0" smtClean="0">
              <a:solidFill>
                <a:schemeClr val="tx2"/>
              </a:solidFill>
            </a:rPr>
            <a:t>specification</a:t>
          </a:r>
          <a:endParaRPr lang="en-US" sz="1800" b="1" dirty="0">
            <a:solidFill>
              <a:schemeClr val="tx2"/>
            </a:solidFill>
          </a:endParaRPr>
        </a:p>
      </dgm:t>
    </dgm:pt>
    <dgm:pt modelId="{875E9C3D-9209-469A-B9E3-9EE3B5FFE513}" type="parTrans" cxnId="{579CBA96-DB62-4A03-B695-5ED1352C80AC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04F1DEE4-5B30-437C-83B8-33A3DFF32C1E}" type="sibTrans" cxnId="{579CBA96-DB62-4A03-B695-5ED1352C80AC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272374F1-2DA5-49BB-AF60-6F620EE1D65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New push/pop instructions</a:t>
          </a:r>
          <a:endParaRPr lang="en-US" sz="1800" b="1" dirty="0">
            <a:solidFill>
              <a:schemeClr val="tx2"/>
            </a:solidFill>
          </a:endParaRPr>
        </a:p>
      </dgm:t>
    </dgm:pt>
    <dgm:pt modelId="{5A451C8A-7232-4C5D-B6BE-1645237D995E}" type="parTrans" cxnId="{41934027-AB91-4DBC-B187-AB8661C6361F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D99D5F69-6777-4AFB-9C72-9F957BFEA5C5}" type="sibTrans" cxnId="{41934027-AB91-4DBC-B187-AB8661C6361F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03918836-A52A-4312-A18D-A652288E71C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Software Side</a:t>
          </a:r>
          <a:endParaRPr lang="en-US" sz="1800" b="1" dirty="0">
            <a:solidFill>
              <a:schemeClr val="tx2"/>
            </a:solidFill>
          </a:endParaRPr>
        </a:p>
      </dgm:t>
    </dgm:pt>
    <dgm:pt modelId="{4383B4E3-CF54-47BD-80D8-5421DDC6F9E7}" type="parTrans" cxnId="{ABFAD833-C914-45E6-9668-C88EB55F97BE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3FE14BB3-BAC4-4A4F-8823-B3F55F6E5350}" type="sibTrans" cxnId="{ABFAD833-C914-45E6-9668-C88EB55F97BE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792BEE29-06B7-4FCD-9D2B-EE5334C0052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BQ size is finite + loops with high trip counts = loop strip-mining</a:t>
          </a:r>
          <a:endParaRPr lang="en-US" sz="1800" b="1" dirty="0">
            <a:solidFill>
              <a:schemeClr val="tx2"/>
            </a:solidFill>
          </a:endParaRPr>
        </a:p>
      </dgm:t>
    </dgm:pt>
    <dgm:pt modelId="{BC0A4C10-68A8-48C8-A1E4-15D1D6D2399F}" type="parTrans" cxnId="{6C29DBC6-A131-4D8C-AA1E-62A002DD4F39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E155F47A-DE90-43A4-B0B2-0373105DAE0E}" type="sibTrans" cxnId="{6C29DBC6-A131-4D8C-AA1E-62A002DD4F39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493BC9C7-8A97-464B-AF3C-4E8D4FFFD45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Hardware Side</a:t>
          </a:r>
          <a:endParaRPr lang="en-US" sz="1800" b="1" dirty="0">
            <a:solidFill>
              <a:schemeClr val="tx2"/>
            </a:solidFill>
          </a:endParaRPr>
        </a:p>
      </dgm:t>
    </dgm:pt>
    <dgm:pt modelId="{5533AABF-766A-4783-843D-B537384416D4}" type="parTrans" cxnId="{7DE55FDC-A53B-446E-A031-831C4C307AF8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84391629-2812-446F-98FB-63D83968B034}" type="sibTrans" cxnId="{7DE55FDC-A53B-446E-A031-831C4C307AF8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37D35888-D2C1-46CC-8FDD-191BC97A24A5}">
      <dgm:prSet phldrT="[Text]" custT="1"/>
      <dgm:spPr/>
      <dgm:t>
        <a:bodyPr/>
        <a:lstStyle/>
        <a:p>
          <a:r>
            <a:rPr lang="en-US" sz="1800" b="1" smtClean="0">
              <a:solidFill>
                <a:schemeClr val="tx2"/>
              </a:solidFill>
            </a:rPr>
            <a:t>BQ microarch., </a:t>
          </a:r>
          <a:r>
            <a:rPr lang="en-US" sz="1800" b="1" dirty="0" smtClean="0">
              <a:solidFill>
                <a:schemeClr val="tx2"/>
              </a:solidFill>
            </a:rPr>
            <a:t>length and recovery</a:t>
          </a:r>
          <a:endParaRPr lang="en-US" sz="1800" b="1" dirty="0">
            <a:solidFill>
              <a:schemeClr val="tx2"/>
            </a:solidFill>
          </a:endParaRPr>
        </a:p>
      </dgm:t>
    </dgm:pt>
    <dgm:pt modelId="{3466329D-88F2-4B8F-9D48-174F192AD9E5}" type="parTrans" cxnId="{8EDC4A1B-23FD-4731-804E-ABC8D802EE02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E50D67EA-F40B-4235-B4B0-4C9DF0617059}" type="sibTrans" cxnId="{8EDC4A1B-23FD-4731-804E-ABC8D802EE02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AC5ACE30-BB2F-4B9B-9490-A8F41A70486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Interaction with pipelining and </a:t>
          </a:r>
          <a:r>
            <a:rPr lang="en-US" sz="1800" b="1" dirty="0" err="1" smtClean="0">
              <a:solidFill>
                <a:schemeClr val="tx2"/>
              </a:solidFill>
            </a:rPr>
            <a:t>OoO</a:t>
          </a:r>
          <a:r>
            <a:rPr lang="en-US" sz="1800" b="1" dirty="0" smtClean="0">
              <a:solidFill>
                <a:schemeClr val="tx2"/>
              </a:solidFill>
            </a:rPr>
            <a:t> execution</a:t>
          </a:r>
          <a:endParaRPr lang="en-US" sz="1800" b="1" dirty="0">
            <a:solidFill>
              <a:schemeClr val="tx2"/>
            </a:solidFill>
          </a:endParaRPr>
        </a:p>
      </dgm:t>
    </dgm:pt>
    <dgm:pt modelId="{594DE458-9394-46D0-9433-68B75264FD2C}" type="parTrans" cxnId="{BBB432AD-0B46-4B83-83A0-17D5FC68EBC0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F8D67014-7E24-4471-A562-D6EEEF5CE032}" type="sibTrans" cxnId="{BBB432AD-0B46-4B83-83A0-17D5FC68EBC0}">
      <dgm:prSet/>
      <dgm:spPr/>
      <dgm:t>
        <a:bodyPr/>
        <a:lstStyle/>
        <a:p>
          <a:endParaRPr lang="en-US" sz="1800" b="1">
            <a:solidFill>
              <a:schemeClr val="tx2"/>
            </a:solidFill>
          </a:endParaRPr>
        </a:p>
      </dgm:t>
    </dgm:pt>
    <dgm:pt modelId="{E5B58C03-C31F-44C6-B0EC-FA7522058C20}" type="pres">
      <dgm:prSet presAssocID="{0D3A29E7-23C5-4782-9636-E22A7D9740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187366-B32F-4BF9-8C64-159385309D07}" type="pres">
      <dgm:prSet presAssocID="{A2524880-8A51-4869-A773-CAA0629B98AD}" presName="hierRoot1" presStyleCnt="0"/>
      <dgm:spPr/>
    </dgm:pt>
    <dgm:pt modelId="{8B5BC1C6-6C5F-4A3F-AC29-B33F64CC8E53}" type="pres">
      <dgm:prSet presAssocID="{A2524880-8A51-4869-A773-CAA0629B98AD}" presName="composite" presStyleCnt="0"/>
      <dgm:spPr/>
    </dgm:pt>
    <dgm:pt modelId="{7C915878-D655-4F33-ABC5-710C9FA0222D}" type="pres">
      <dgm:prSet presAssocID="{A2524880-8A51-4869-A773-CAA0629B98AD}" presName="background" presStyleLbl="node0" presStyleIdx="0" presStyleCnt="1"/>
      <dgm:spPr/>
    </dgm:pt>
    <dgm:pt modelId="{CC9D5DD0-6F5A-4F75-9831-E4C15582DFA8}" type="pres">
      <dgm:prSet presAssocID="{A2524880-8A51-4869-A773-CAA0629B98A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F5328-0D10-4664-9E1D-166ED4CB8E18}" type="pres">
      <dgm:prSet presAssocID="{A2524880-8A51-4869-A773-CAA0629B98AD}" presName="hierChild2" presStyleCnt="0"/>
      <dgm:spPr/>
    </dgm:pt>
    <dgm:pt modelId="{1EB37C71-3648-4121-B4DF-6EA78CA3D033}" type="pres">
      <dgm:prSet presAssocID="{289F5F64-7C93-458D-91E3-423E1932EAF0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7BF9577-3573-4D41-9F7E-01110E22527F}" type="pres">
      <dgm:prSet presAssocID="{F97DAC68-2728-4D3A-AD69-DA01A9B707FB}" presName="hierRoot2" presStyleCnt="0"/>
      <dgm:spPr/>
    </dgm:pt>
    <dgm:pt modelId="{B868273A-2D19-42F6-B517-8DEFCF46C566}" type="pres">
      <dgm:prSet presAssocID="{F97DAC68-2728-4D3A-AD69-DA01A9B707FB}" presName="composite2" presStyleCnt="0"/>
      <dgm:spPr/>
    </dgm:pt>
    <dgm:pt modelId="{170075F9-97B9-4DB0-939B-B59E647C8F00}" type="pres">
      <dgm:prSet presAssocID="{F97DAC68-2728-4D3A-AD69-DA01A9B707FB}" presName="background2" presStyleLbl="node2" presStyleIdx="0" presStyleCnt="3"/>
      <dgm:spPr/>
    </dgm:pt>
    <dgm:pt modelId="{2C7E70C0-F8C9-476A-A56B-C7CD349C85B4}" type="pres">
      <dgm:prSet presAssocID="{F97DAC68-2728-4D3A-AD69-DA01A9B707F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1A921D-3E3E-4B38-BF00-BEEC5249F2BB}" type="pres">
      <dgm:prSet presAssocID="{F97DAC68-2728-4D3A-AD69-DA01A9B707FB}" presName="hierChild3" presStyleCnt="0"/>
      <dgm:spPr/>
    </dgm:pt>
    <dgm:pt modelId="{031E06B5-40DD-4134-84D1-F739C362B1CE}" type="pres">
      <dgm:prSet presAssocID="{875E9C3D-9209-469A-B9E3-9EE3B5FFE513}" presName="Name17" presStyleLbl="parChTrans1D3" presStyleIdx="0" presStyleCnt="5"/>
      <dgm:spPr/>
      <dgm:t>
        <a:bodyPr/>
        <a:lstStyle/>
        <a:p>
          <a:endParaRPr lang="en-US"/>
        </a:p>
      </dgm:t>
    </dgm:pt>
    <dgm:pt modelId="{98D52E6D-A78D-4D81-B863-D4A9E2BB791A}" type="pres">
      <dgm:prSet presAssocID="{50607D17-BC87-44EB-BF90-9941C4E0F15D}" presName="hierRoot3" presStyleCnt="0"/>
      <dgm:spPr/>
    </dgm:pt>
    <dgm:pt modelId="{12DB7A9C-7647-45CE-827F-3532B5A58F07}" type="pres">
      <dgm:prSet presAssocID="{50607D17-BC87-44EB-BF90-9941C4E0F15D}" presName="composite3" presStyleCnt="0"/>
      <dgm:spPr/>
    </dgm:pt>
    <dgm:pt modelId="{FB84A2EC-2116-4A7C-87DD-23B0068FAB42}" type="pres">
      <dgm:prSet presAssocID="{50607D17-BC87-44EB-BF90-9941C4E0F15D}" presName="background3" presStyleLbl="node3" presStyleIdx="0" presStyleCnt="5"/>
      <dgm:spPr/>
    </dgm:pt>
    <dgm:pt modelId="{C69F2AE1-F3E3-434F-AF72-D8D7B6AF4662}" type="pres">
      <dgm:prSet presAssocID="{50607D17-BC87-44EB-BF90-9941C4E0F15D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337DB-272F-4324-BC13-07054F6D898B}" type="pres">
      <dgm:prSet presAssocID="{50607D17-BC87-44EB-BF90-9941C4E0F15D}" presName="hierChild4" presStyleCnt="0"/>
      <dgm:spPr/>
    </dgm:pt>
    <dgm:pt modelId="{4743EFAD-47C1-4EA1-A673-B03B49B3B9B7}" type="pres">
      <dgm:prSet presAssocID="{5A451C8A-7232-4C5D-B6BE-1645237D995E}" presName="Name17" presStyleLbl="parChTrans1D3" presStyleIdx="1" presStyleCnt="5"/>
      <dgm:spPr/>
      <dgm:t>
        <a:bodyPr/>
        <a:lstStyle/>
        <a:p>
          <a:endParaRPr lang="en-US"/>
        </a:p>
      </dgm:t>
    </dgm:pt>
    <dgm:pt modelId="{814D30D0-16C5-40FE-A8BF-8BB74F27CBB0}" type="pres">
      <dgm:prSet presAssocID="{272374F1-2DA5-49BB-AF60-6F620EE1D65F}" presName="hierRoot3" presStyleCnt="0"/>
      <dgm:spPr/>
    </dgm:pt>
    <dgm:pt modelId="{66EFD047-B3EB-4BA5-B5D6-13F17E064567}" type="pres">
      <dgm:prSet presAssocID="{272374F1-2DA5-49BB-AF60-6F620EE1D65F}" presName="composite3" presStyleCnt="0"/>
      <dgm:spPr/>
    </dgm:pt>
    <dgm:pt modelId="{329DE118-0783-4ED5-9272-98F6184C889A}" type="pres">
      <dgm:prSet presAssocID="{272374F1-2DA5-49BB-AF60-6F620EE1D65F}" presName="background3" presStyleLbl="node3" presStyleIdx="1" presStyleCnt="5"/>
      <dgm:spPr/>
    </dgm:pt>
    <dgm:pt modelId="{98544EE4-A7F0-4157-BF74-C2D3C9DAE3D5}" type="pres">
      <dgm:prSet presAssocID="{272374F1-2DA5-49BB-AF60-6F620EE1D65F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5A6AE0-19B6-4970-97A0-4509D6A45695}" type="pres">
      <dgm:prSet presAssocID="{272374F1-2DA5-49BB-AF60-6F620EE1D65F}" presName="hierChild4" presStyleCnt="0"/>
      <dgm:spPr/>
    </dgm:pt>
    <dgm:pt modelId="{10374794-F03B-482C-AB54-EFB66C3EAC7F}" type="pres">
      <dgm:prSet presAssocID="{4383B4E3-CF54-47BD-80D8-5421DDC6F9E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8A7DC90-C8C7-4BA9-AD2D-340C5856EF4F}" type="pres">
      <dgm:prSet presAssocID="{03918836-A52A-4312-A18D-A652288E71C1}" presName="hierRoot2" presStyleCnt="0"/>
      <dgm:spPr/>
    </dgm:pt>
    <dgm:pt modelId="{58684782-987F-44FC-9676-E7DE3EF14E7D}" type="pres">
      <dgm:prSet presAssocID="{03918836-A52A-4312-A18D-A652288E71C1}" presName="composite2" presStyleCnt="0"/>
      <dgm:spPr/>
    </dgm:pt>
    <dgm:pt modelId="{087E7563-609E-4B60-B755-5D20688C146E}" type="pres">
      <dgm:prSet presAssocID="{03918836-A52A-4312-A18D-A652288E71C1}" presName="background2" presStyleLbl="node2" presStyleIdx="1" presStyleCnt="3"/>
      <dgm:spPr/>
    </dgm:pt>
    <dgm:pt modelId="{546E2FAF-5C41-4DD8-9202-F915E1631E2F}" type="pres">
      <dgm:prSet presAssocID="{03918836-A52A-4312-A18D-A652288E71C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7EBC5-DA4A-4CCA-8B31-95198AB7188A}" type="pres">
      <dgm:prSet presAssocID="{03918836-A52A-4312-A18D-A652288E71C1}" presName="hierChild3" presStyleCnt="0"/>
      <dgm:spPr/>
    </dgm:pt>
    <dgm:pt modelId="{4FD3F4B1-40C8-4150-BA9E-9332F60D2F3D}" type="pres">
      <dgm:prSet presAssocID="{BC0A4C10-68A8-48C8-A1E4-15D1D6D2399F}" presName="Name17" presStyleLbl="parChTrans1D3" presStyleIdx="2" presStyleCnt="5"/>
      <dgm:spPr/>
      <dgm:t>
        <a:bodyPr/>
        <a:lstStyle/>
        <a:p>
          <a:endParaRPr lang="en-US"/>
        </a:p>
      </dgm:t>
    </dgm:pt>
    <dgm:pt modelId="{CE1E10BE-1753-47AE-87A1-4B832F8DEF82}" type="pres">
      <dgm:prSet presAssocID="{792BEE29-06B7-4FCD-9D2B-EE5334C00520}" presName="hierRoot3" presStyleCnt="0"/>
      <dgm:spPr/>
    </dgm:pt>
    <dgm:pt modelId="{CB01DEFE-79A1-43A4-8B36-F35E63EE20D3}" type="pres">
      <dgm:prSet presAssocID="{792BEE29-06B7-4FCD-9D2B-EE5334C00520}" presName="composite3" presStyleCnt="0"/>
      <dgm:spPr/>
    </dgm:pt>
    <dgm:pt modelId="{13C5524E-24CC-4EF5-9BEC-080D04EDB6A5}" type="pres">
      <dgm:prSet presAssocID="{792BEE29-06B7-4FCD-9D2B-EE5334C00520}" presName="background3" presStyleLbl="node3" presStyleIdx="2" presStyleCnt="5"/>
      <dgm:spPr/>
    </dgm:pt>
    <dgm:pt modelId="{08B23DB0-5E9E-437C-ABAB-D00AD653AEB9}" type="pres">
      <dgm:prSet presAssocID="{792BEE29-06B7-4FCD-9D2B-EE5334C00520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6CE6D0-9207-43EC-BB75-6DF7BB859DD2}" type="pres">
      <dgm:prSet presAssocID="{792BEE29-06B7-4FCD-9D2B-EE5334C00520}" presName="hierChild4" presStyleCnt="0"/>
      <dgm:spPr/>
    </dgm:pt>
    <dgm:pt modelId="{A92B35D4-5EB8-495C-BF13-28B6EB6D6E34}" type="pres">
      <dgm:prSet presAssocID="{5533AABF-766A-4783-843D-B537384416D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C1F78182-AAA7-4DED-8A5F-D41E783D4BA7}" type="pres">
      <dgm:prSet presAssocID="{493BC9C7-8A97-464B-AF3C-4E8D4FFFD454}" presName="hierRoot2" presStyleCnt="0"/>
      <dgm:spPr/>
    </dgm:pt>
    <dgm:pt modelId="{B7A2368E-E378-4276-B1FE-733A00B0983B}" type="pres">
      <dgm:prSet presAssocID="{493BC9C7-8A97-464B-AF3C-4E8D4FFFD454}" presName="composite2" presStyleCnt="0"/>
      <dgm:spPr/>
    </dgm:pt>
    <dgm:pt modelId="{F4D6CDB5-2B43-48F7-9052-23E47C383873}" type="pres">
      <dgm:prSet presAssocID="{493BC9C7-8A97-464B-AF3C-4E8D4FFFD454}" presName="background2" presStyleLbl="node2" presStyleIdx="2" presStyleCnt="3"/>
      <dgm:spPr/>
    </dgm:pt>
    <dgm:pt modelId="{C61373F3-4DC2-46AF-B860-2C4BF6313949}" type="pres">
      <dgm:prSet presAssocID="{493BC9C7-8A97-464B-AF3C-4E8D4FFFD45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A6673C-CD72-449C-9F3E-5395495728D1}" type="pres">
      <dgm:prSet presAssocID="{493BC9C7-8A97-464B-AF3C-4E8D4FFFD454}" presName="hierChild3" presStyleCnt="0"/>
      <dgm:spPr/>
    </dgm:pt>
    <dgm:pt modelId="{D2CE449F-EC0E-4010-9EB8-C34CCCDDB93B}" type="pres">
      <dgm:prSet presAssocID="{3466329D-88F2-4B8F-9D48-174F192AD9E5}" presName="Name17" presStyleLbl="parChTrans1D3" presStyleIdx="3" presStyleCnt="5"/>
      <dgm:spPr/>
      <dgm:t>
        <a:bodyPr/>
        <a:lstStyle/>
        <a:p>
          <a:endParaRPr lang="en-US"/>
        </a:p>
      </dgm:t>
    </dgm:pt>
    <dgm:pt modelId="{30F34385-2C53-48C0-B119-C02014CC61B0}" type="pres">
      <dgm:prSet presAssocID="{37D35888-D2C1-46CC-8FDD-191BC97A24A5}" presName="hierRoot3" presStyleCnt="0"/>
      <dgm:spPr/>
    </dgm:pt>
    <dgm:pt modelId="{5A0779DF-0988-4252-9B96-2A0655CA1961}" type="pres">
      <dgm:prSet presAssocID="{37D35888-D2C1-46CC-8FDD-191BC97A24A5}" presName="composite3" presStyleCnt="0"/>
      <dgm:spPr/>
    </dgm:pt>
    <dgm:pt modelId="{C4ABFE4C-85AC-4DAC-B0AD-19FC443AE4B6}" type="pres">
      <dgm:prSet presAssocID="{37D35888-D2C1-46CC-8FDD-191BC97A24A5}" presName="background3" presStyleLbl="node3" presStyleIdx="3" presStyleCnt="5"/>
      <dgm:spPr/>
    </dgm:pt>
    <dgm:pt modelId="{0C3A61D8-59A3-40BF-AA70-C18C838CD37D}" type="pres">
      <dgm:prSet presAssocID="{37D35888-D2C1-46CC-8FDD-191BC97A24A5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DE4FFD-FEAC-4845-BA17-D859051207B7}" type="pres">
      <dgm:prSet presAssocID="{37D35888-D2C1-46CC-8FDD-191BC97A24A5}" presName="hierChild4" presStyleCnt="0"/>
      <dgm:spPr/>
    </dgm:pt>
    <dgm:pt modelId="{D7C140B1-603B-4999-84C9-62C3860B9541}" type="pres">
      <dgm:prSet presAssocID="{594DE458-9394-46D0-9433-68B75264FD2C}" presName="Name17" presStyleLbl="parChTrans1D3" presStyleIdx="4" presStyleCnt="5"/>
      <dgm:spPr/>
      <dgm:t>
        <a:bodyPr/>
        <a:lstStyle/>
        <a:p>
          <a:endParaRPr lang="en-US"/>
        </a:p>
      </dgm:t>
    </dgm:pt>
    <dgm:pt modelId="{B146420A-639D-4C36-BBC0-031737F010D2}" type="pres">
      <dgm:prSet presAssocID="{AC5ACE30-BB2F-4B9B-9490-A8F41A704867}" presName="hierRoot3" presStyleCnt="0"/>
      <dgm:spPr/>
    </dgm:pt>
    <dgm:pt modelId="{9F7B2215-F097-4FB6-8400-4995BFF91440}" type="pres">
      <dgm:prSet presAssocID="{AC5ACE30-BB2F-4B9B-9490-A8F41A704867}" presName="composite3" presStyleCnt="0"/>
      <dgm:spPr/>
    </dgm:pt>
    <dgm:pt modelId="{FAE86F13-EE1D-41A4-868A-063FD43A21FE}" type="pres">
      <dgm:prSet presAssocID="{AC5ACE30-BB2F-4B9B-9490-A8F41A704867}" presName="background3" presStyleLbl="node3" presStyleIdx="4" presStyleCnt="5"/>
      <dgm:spPr/>
    </dgm:pt>
    <dgm:pt modelId="{9C165CA8-7361-4AB8-9CE7-A0B43B96DAF0}" type="pres">
      <dgm:prSet presAssocID="{AC5ACE30-BB2F-4B9B-9490-A8F41A704867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ABD165-7C10-460A-90A7-E75869A4DC63}" type="pres">
      <dgm:prSet presAssocID="{AC5ACE30-BB2F-4B9B-9490-A8F41A704867}" presName="hierChild4" presStyleCnt="0"/>
      <dgm:spPr/>
    </dgm:pt>
  </dgm:ptLst>
  <dgm:cxnLst>
    <dgm:cxn modelId="{579CBA96-DB62-4A03-B695-5ED1352C80AC}" srcId="{F97DAC68-2728-4D3A-AD69-DA01A9B707FB}" destId="{50607D17-BC87-44EB-BF90-9941C4E0F15D}" srcOrd="0" destOrd="0" parTransId="{875E9C3D-9209-469A-B9E3-9EE3B5FFE513}" sibTransId="{04F1DEE4-5B30-437C-83B8-33A3DFF32C1E}"/>
    <dgm:cxn modelId="{F0D10EF2-D988-4E27-813E-409A8A614847}" type="presOf" srcId="{792BEE29-06B7-4FCD-9D2B-EE5334C00520}" destId="{08B23DB0-5E9E-437C-ABAB-D00AD653AEB9}" srcOrd="0" destOrd="0" presId="urn:microsoft.com/office/officeart/2005/8/layout/hierarchy1"/>
    <dgm:cxn modelId="{7DE55FDC-A53B-446E-A031-831C4C307AF8}" srcId="{A2524880-8A51-4869-A773-CAA0629B98AD}" destId="{493BC9C7-8A97-464B-AF3C-4E8D4FFFD454}" srcOrd="2" destOrd="0" parTransId="{5533AABF-766A-4783-843D-B537384416D4}" sibTransId="{84391629-2812-446F-98FB-63D83968B034}"/>
    <dgm:cxn modelId="{3C510787-67A0-415C-9B16-442DD6B4EAED}" type="presOf" srcId="{AC5ACE30-BB2F-4B9B-9490-A8F41A704867}" destId="{9C165CA8-7361-4AB8-9CE7-A0B43B96DAF0}" srcOrd="0" destOrd="0" presId="urn:microsoft.com/office/officeart/2005/8/layout/hierarchy1"/>
    <dgm:cxn modelId="{ABFAD833-C914-45E6-9668-C88EB55F97BE}" srcId="{A2524880-8A51-4869-A773-CAA0629B98AD}" destId="{03918836-A52A-4312-A18D-A652288E71C1}" srcOrd="1" destOrd="0" parTransId="{4383B4E3-CF54-47BD-80D8-5421DDC6F9E7}" sibTransId="{3FE14BB3-BAC4-4A4F-8823-B3F55F6E5350}"/>
    <dgm:cxn modelId="{5417A75B-B9B2-4926-8AAB-CE10E9991C1D}" type="presOf" srcId="{A2524880-8A51-4869-A773-CAA0629B98AD}" destId="{CC9D5DD0-6F5A-4F75-9831-E4C15582DFA8}" srcOrd="0" destOrd="0" presId="urn:microsoft.com/office/officeart/2005/8/layout/hierarchy1"/>
    <dgm:cxn modelId="{6C29DBC6-A131-4D8C-AA1E-62A002DD4F39}" srcId="{03918836-A52A-4312-A18D-A652288E71C1}" destId="{792BEE29-06B7-4FCD-9D2B-EE5334C00520}" srcOrd="0" destOrd="0" parTransId="{BC0A4C10-68A8-48C8-A1E4-15D1D6D2399F}" sibTransId="{E155F47A-DE90-43A4-B0B2-0373105DAE0E}"/>
    <dgm:cxn modelId="{09DE53DA-FB7F-439E-AB92-1FE30C55C06E}" type="presOf" srcId="{BC0A4C10-68A8-48C8-A1E4-15D1D6D2399F}" destId="{4FD3F4B1-40C8-4150-BA9E-9332F60D2F3D}" srcOrd="0" destOrd="0" presId="urn:microsoft.com/office/officeart/2005/8/layout/hierarchy1"/>
    <dgm:cxn modelId="{A0281B2E-0391-43A8-A648-B64114414C80}" type="presOf" srcId="{0D3A29E7-23C5-4782-9636-E22A7D974007}" destId="{E5B58C03-C31F-44C6-B0EC-FA7522058C20}" srcOrd="0" destOrd="0" presId="urn:microsoft.com/office/officeart/2005/8/layout/hierarchy1"/>
    <dgm:cxn modelId="{A00C4B1C-5B05-423C-ACC2-13F7920162BF}" type="presOf" srcId="{272374F1-2DA5-49BB-AF60-6F620EE1D65F}" destId="{98544EE4-A7F0-4157-BF74-C2D3C9DAE3D5}" srcOrd="0" destOrd="0" presId="urn:microsoft.com/office/officeart/2005/8/layout/hierarchy1"/>
    <dgm:cxn modelId="{DDC30FC1-64EF-4113-97F8-6EAE63AA9225}" type="presOf" srcId="{3466329D-88F2-4B8F-9D48-174F192AD9E5}" destId="{D2CE449F-EC0E-4010-9EB8-C34CCCDDB93B}" srcOrd="0" destOrd="0" presId="urn:microsoft.com/office/officeart/2005/8/layout/hierarchy1"/>
    <dgm:cxn modelId="{2553A42D-8A48-4774-8EB0-48B6B7372D8F}" type="presOf" srcId="{37D35888-D2C1-46CC-8FDD-191BC97A24A5}" destId="{0C3A61D8-59A3-40BF-AA70-C18C838CD37D}" srcOrd="0" destOrd="0" presId="urn:microsoft.com/office/officeart/2005/8/layout/hierarchy1"/>
    <dgm:cxn modelId="{D6F88E0A-03E7-42EB-9348-69FA4808BFB5}" srcId="{A2524880-8A51-4869-A773-CAA0629B98AD}" destId="{F97DAC68-2728-4D3A-AD69-DA01A9B707FB}" srcOrd="0" destOrd="0" parTransId="{289F5F64-7C93-458D-91E3-423E1932EAF0}" sibTransId="{20E52E7E-769E-47A0-A2E0-25CFE85A1011}"/>
    <dgm:cxn modelId="{EA6387DE-3117-4FE5-B36A-D5AE041538F8}" type="presOf" srcId="{5A451C8A-7232-4C5D-B6BE-1645237D995E}" destId="{4743EFAD-47C1-4EA1-A673-B03B49B3B9B7}" srcOrd="0" destOrd="0" presId="urn:microsoft.com/office/officeart/2005/8/layout/hierarchy1"/>
    <dgm:cxn modelId="{8EDC4A1B-23FD-4731-804E-ABC8D802EE02}" srcId="{493BC9C7-8A97-464B-AF3C-4E8D4FFFD454}" destId="{37D35888-D2C1-46CC-8FDD-191BC97A24A5}" srcOrd="0" destOrd="0" parTransId="{3466329D-88F2-4B8F-9D48-174F192AD9E5}" sibTransId="{E50D67EA-F40B-4235-B4B0-4C9DF0617059}"/>
    <dgm:cxn modelId="{BBB432AD-0B46-4B83-83A0-17D5FC68EBC0}" srcId="{493BC9C7-8A97-464B-AF3C-4E8D4FFFD454}" destId="{AC5ACE30-BB2F-4B9B-9490-A8F41A704867}" srcOrd="1" destOrd="0" parTransId="{594DE458-9394-46D0-9433-68B75264FD2C}" sibTransId="{F8D67014-7E24-4471-A562-D6EEEF5CE032}"/>
    <dgm:cxn modelId="{73B0A141-5641-452D-AD43-47A4FAED5D86}" type="presOf" srcId="{594DE458-9394-46D0-9433-68B75264FD2C}" destId="{D7C140B1-603B-4999-84C9-62C3860B9541}" srcOrd="0" destOrd="0" presId="urn:microsoft.com/office/officeart/2005/8/layout/hierarchy1"/>
    <dgm:cxn modelId="{41934027-AB91-4DBC-B187-AB8661C6361F}" srcId="{F97DAC68-2728-4D3A-AD69-DA01A9B707FB}" destId="{272374F1-2DA5-49BB-AF60-6F620EE1D65F}" srcOrd="1" destOrd="0" parTransId="{5A451C8A-7232-4C5D-B6BE-1645237D995E}" sibTransId="{D99D5F69-6777-4AFB-9C72-9F957BFEA5C5}"/>
    <dgm:cxn modelId="{7CA2E71D-A4BD-4F94-B4FF-7A41A0A89104}" type="presOf" srcId="{50607D17-BC87-44EB-BF90-9941C4E0F15D}" destId="{C69F2AE1-F3E3-434F-AF72-D8D7B6AF4662}" srcOrd="0" destOrd="0" presId="urn:microsoft.com/office/officeart/2005/8/layout/hierarchy1"/>
    <dgm:cxn modelId="{1615F021-AAC5-4EE6-8F80-5D3A3C2B79E6}" type="presOf" srcId="{03918836-A52A-4312-A18D-A652288E71C1}" destId="{546E2FAF-5C41-4DD8-9202-F915E1631E2F}" srcOrd="0" destOrd="0" presId="urn:microsoft.com/office/officeart/2005/8/layout/hierarchy1"/>
    <dgm:cxn modelId="{8220CDF7-47D2-468B-9593-21B75FCE1901}" srcId="{0D3A29E7-23C5-4782-9636-E22A7D974007}" destId="{A2524880-8A51-4869-A773-CAA0629B98AD}" srcOrd="0" destOrd="0" parTransId="{FD8BDCD0-9121-4E02-877A-2860C3A5D2EA}" sibTransId="{44D07D99-2335-4A64-9605-52BA3EC2A61B}"/>
    <dgm:cxn modelId="{D4E10BD8-CC9E-445B-A363-9C3A8FAA8767}" type="presOf" srcId="{F97DAC68-2728-4D3A-AD69-DA01A9B707FB}" destId="{2C7E70C0-F8C9-476A-A56B-C7CD349C85B4}" srcOrd="0" destOrd="0" presId="urn:microsoft.com/office/officeart/2005/8/layout/hierarchy1"/>
    <dgm:cxn modelId="{5F70E7B5-7365-41BB-BE7D-243A4F2066C7}" type="presOf" srcId="{875E9C3D-9209-469A-B9E3-9EE3B5FFE513}" destId="{031E06B5-40DD-4134-84D1-F739C362B1CE}" srcOrd="0" destOrd="0" presId="urn:microsoft.com/office/officeart/2005/8/layout/hierarchy1"/>
    <dgm:cxn modelId="{AECBE3A6-C1D0-4A56-BAA2-87A6525362B2}" type="presOf" srcId="{289F5F64-7C93-458D-91E3-423E1932EAF0}" destId="{1EB37C71-3648-4121-B4DF-6EA78CA3D033}" srcOrd="0" destOrd="0" presId="urn:microsoft.com/office/officeart/2005/8/layout/hierarchy1"/>
    <dgm:cxn modelId="{82F2ACF7-BB00-44B9-9249-C328DEE4B783}" type="presOf" srcId="{5533AABF-766A-4783-843D-B537384416D4}" destId="{A92B35D4-5EB8-495C-BF13-28B6EB6D6E34}" srcOrd="0" destOrd="0" presId="urn:microsoft.com/office/officeart/2005/8/layout/hierarchy1"/>
    <dgm:cxn modelId="{46EB6522-6D0B-46C6-9B51-8D61F2B1397E}" type="presOf" srcId="{493BC9C7-8A97-464B-AF3C-4E8D4FFFD454}" destId="{C61373F3-4DC2-46AF-B860-2C4BF6313949}" srcOrd="0" destOrd="0" presId="urn:microsoft.com/office/officeart/2005/8/layout/hierarchy1"/>
    <dgm:cxn modelId="{053E7E24-4534-4DB0-9036-43AF1C690054}" type="presOf" srcId="{4383B4E3-CF54-47BD-80D8-5421DDC6F9E7}" destId="{10374794-F03B-482C-AB54-EFB66C3EAC7F}" srcOrd="0" destOrd="0" presId="urn:microsoft.com/office/officeart/2005/8/layout/hierarchy1"/>
    <dgm:cxn modelId="{9CB6FF35-B8FB-4733-9A1E-B78051766AD6}" type="presParOf" srcId="{E5B58C03-C31F-44C6-B0EC-FA7522058C20}" destId="{B0187366-B32F-4BF9-8C64-159385309D07}" srcOrd="0" destOrd="0" presId="urn:microsoft.com/office/officeart/2005/8/layout/hierarchy1"/>
    <dgm:cxn modelId="{932F1625-EE86-49F0-89E2-C977606B3576}" type="presParOf" srcId="{B0187366-B32F-4BF9-8C64-159385309D07}" destId="{8B5BC1C6-6C5F-4A3F-AC29-B33F64CC8E53}" srcOrd="0" destOrd="0" presId="urn:microsoft.com/office/officeart/2005/8/layout/hierarchy1"/>
    <dgm:cxn modelId="{B4400320-7F14-4594-8EB7-951CD9C55747}" type="presParOf" srcId="{8B5BC1C6-6C5F-4A3F-AC29-B33F64CC8E53}" destId="{7C915878-D655-4F33-ABC5-710C9FA0222D}" srcOrd="0" destOrd="0" presId="urn:microsoft.com/office/officeart/2005/8/layout/hierarchy1"/>
    <dgm:cxn modelId="{B9F68531-185C-4A00-A821-B2A4B6FF97DB}" type="presParOf" srcId="{8B5BC1C6-6C5F-4A3F-AC29-B33F64CC8E53}" destId="{CC9D5DD0-6F5A-4F75-9831-E4C15582DFA8}" srcOrd="1" destOrd="0" presId="urn:microsoft.com/office/officeart/2005/8/layout/hierarchy1"/>
    <dgm:cxn modelId="{492199FA-A531-4E5C-852A-2789202A8206}" type="presParOf" srcId="{B0187366-B32F-4BF9-8C64-159385309D07}" destId="{326F5328-0D10-4664-9E1D-166ED4CB8E18}" srcOrd="1" destOrd="0" presId="urn:microsoft.com/office/officeart/2005/8/layout/hierarchy1"/>
    <dgm:cxn modelId="{B5BD5BA8-F81F-4961-A3BF-18C596212B68}" type="presParOf" srcId="{326F5328-0D10-4664-9E1D-166ED4CB8E18}" destId="{1EB37C71-3648-4121-B4DF-6EA78CA3D033}" srcOrd="0" destOrd="0" presId="urn:microsoft.com/office/officeart/2005/8/layout/hierarchy1"/>
    <dgm:cxn modelId="{65194D20-16FD-4B5B-8DE5-6A65C3410E9E}" type="presParOf" srcId="{326F5328-0D10-4664-9E1D-166ED4CB8E18}" destId="{67BF9577-3573-4D41-9F7E-01110E22527F}" srcOrd="1" destOrd="0" presId="urn:microsoft.com/office/officeart/2005/8/layout/hierarchy1"/>
    <dgm:cxn modelId="{6E763645-131A-4D1A-BFA6-7799E2693B15}" type="presParOf" srcId="{67BF9577-3573-4D41-9F7E-01110E22527F}" destId="{B868273A-2D19-42F6-B517-8DEFCF46C566}" srcOrd="0" destOrd="0" presId="urn:microsoft.com/office/officeart/2005/8/layout/hierarchy1"/>
    <dgm:cxn modelId="{FCA8A9D2-5171-4ABE-95E2-8A41B658A470}" type="presParOf" srcId="{B868273A-2D19-42F6-B517-8DEFCF46C566}" destId="{170075F9-97B9-4DB0-939B-B59E647C8F00}" srcOrd="0" destOrd="0" presId="urn:microsoft.com/office/officeart/2005/8/layout/hierarchy1"/>
    <dgm:cxn modelId="{2E78A5B3-E30E-47C8-B8D4-376DB10F4BFA}" type="presParOf" srcId="{B868273A-2D19-42F6-B517-8DEFCF46C566}" destId="{2C7E70C0-F8C9-476A-A56B-C7CD349C85B4}" srcOrd="1" destOrd="0" presId="urn:microsoft.com/office/officeart/2005/8/layout/hierarchy1"/>
    <dgm:cxn modelId="{AD9BC5F5-89DB-4287-A8DA-7EF30B57DD8D}" type="presParOf" srcId="{67BF9577-3573-4D41-9F7E-01110E22527F}" destId="{791A921D-3E3E-4B38-BF00-BEEC5249F2BB}" srcOrd="1" destOrd="0" presId="urn:microsoft.com/office/officeart/2005/8/layout/hierarchy1"/>
    <dgm:cxn modelId="{684AE5C6-A716-4104-899D-3AB76D9C1928}" type="presParOf" srcId="{791A921D-3E3E-4B38-BF00-BEEC5249F2BB}" destId="{031E06B5-40DD-4134-84D1-F739C362B1CE}" srcOrd="0" destOrd="0" presId="urn:microsoft.com/office/officeart/2005/8/layout/hierarchy1"/>
    <dgm:cxn modelId="{D83C36BD-0D98-4AFA-AEC1-5935EC7FF8C9}" type="presParOf" srcId="{791A921D-3E3E-4B38-BF00-BEEC5249F2BB}" destId="{98D52E6D-A78D-4D81-B863-D4A9E2BB791A}" srcOrd="1" destOrd="0" presId="urn:microsoft.com/office/officeart/2005/8/layout/hierarchy1"/>
    <dgm:cxn modelId="{9AB507E0-FC44-46AC-8A51-2C241F05F391}" type="presParOf" srcId="{98D52E6D-A78D-4D81-B863-D4A9E2BB791A}" destId="{12DB7A9C-7647-45CE-827F-3532B5A58F07}" srcOrd="0" destOrd="0" presId="urn:microsoft.com/office/officeart/2005/8/layout/hierarchy1"/>
    <dgm:cxn modelId="{899E6602-F871-4410-A2FF-9DE9C04C06A9}" type="presParOf" srcId="{12DB7A9C-7647-45CE-827F-3532B5A58F07}" destId="{FB84A2EC-2116-4A7C-87DD-23B0068FAB42}" srcOrd="0" destOrd="0" presId="urn:microsoft.com/office/officeart/2005/8/layout/hierarchy1"/>
    <dgm:cxn modelId="{17EC44E9-6F1D-4FA8-A997-CC9A1E3D3A7B}" type="presParOf" srcId="{12DB7A9C-7647-45CE-827F-3532B5A58F07}" destId="{C69F2AE1-F3E3-434F-AF72-D8D7B6AF4662}" srcOrd="1" destOrd="0" presId="urn:microsoft.com/office/officeart/2005/8/layout/hierarchy1"/>
    <dgm:cxn modelId="{63A528C4-6FF1-43D3-A6D7-DB0E55E467E5}" type="presParOf" srcId="{98D52E6D-A78D-4D81-B863-D4A9E2BB791A}" destId="{66F337DB-272F-4324-BC13-07054F6D898B}" srcOrd="1" destOrd="0" presId="urn:microsoft.com/office/officeart/2005/8/layout/hierarchy1"/>
    <dgm:cxn modelId="{9EED3AFB-86FB-4BB0-AF25-BF9361A6EBEB}" type="presParOf" srcId="{791A921D-3E3E-4B38-BF00-BEEC5249F2BB}" destId="{4743EFAD-47C1-4EA1-A673-B03B49B3B9B7}" srcOrd="2" destOrd="0" presId="urn:microsoft.com/office/officeart/2005/8/layout/hierarchy1"/>
    <dgm:cxn modelId="{07EA4397-AFE1-42A4-B32C-63607F619DC8}" type="presParOf" srcId="{791A921D-3E3E-4B38-BF00-BEEC5249F2BB}" destId="{814D30D0-16C5-40FE-A8BF-8BB74F27CBB0}" srcOrd="3" destOrd="0" presId="urn:microsoft.com/office/officeart/2005/8/layout/hierarchy1"/>
    <dgm:cxn modelId="{409BF223-DC07-4C05-83D8-2AB2306E97BA}" type="presParOf" srcId="{814D30D0-16C5-40FE-A8BF-8BB74F27CBB0}" destId="{66EFD047-B3EB-4BA5-B5D6-13F17E064567}" srcOrd="0" destOrd="0" presId="urn:microsoft.com/office/officeart/2005/8/layout/hierarchy1"/>
    <dgm:cxn modelId="{FFCFF90C-C763-4933-8B04-78D8E7585569}" type="presParOf" srcId="{66EFD047-B3EB-4BA5-B5D6-13F17E064567}" destId="{329DE118-0783-4ED5-9272-98F6184C889A}" srcOrd="0" destOrd="0" presId="urn:microsoft.com/office/officeart/2005/8/layout/hierarchy1"/>
    <dgm:cxn modelId="{4EA2B9BB-A532-4CB7-91EA-14A86E1F2E03}" type="presParOf" srcId="{66EFD047-B3EB-4BA5-B5D6-13F17E064567}" destId="{98544EE4-A7F0-4157-BF74-C2D3C9DAE3D5}" srcOrd="1" destOrd="0" presId="urn:microsoft.com/office/officeart/2005/8/layout/hierarchy1"/>
    <dgm:cxn modelId="{A728B4D8-13AC-45A9-B9DB-DB6172D4F4E9}" type="presParOf" srcId="{814D30D0-16C5-40FE-A8BF-8BB74F27CBB0}" destId="{175A6AE0-19B6-4970-97A0-4509D6A45695}" srcOrd="1" destOrd="0" presId="urn:microsoft.com/office/officeart/2005/8/layout/hierarchy1"/>
    <dgm:cxn modelId="{6F00CA1B-22B6-4FA0-93A1-9748E8A5B918}" type="presParOf" srcId="{326F5328-0D10-4664-9E1D-166ED4CB8E18}" destId="{10374794-F03B-482C-AB54-EFB66C3EAC7F}" srcOrd="2" destOrd="0" presId="urn:microsoft.com/office/officeart/2005/8/layout/hierarchy1"/>
    <dgm:cxn modelId="{A7547FCF-BA64-4055-A865-17FAC05BC3E3}" type="presParOf" srcId="{326F5328-0D10-4664-9E1D-166ED4CB8E18}" destId="{E8A7DC90-C8C7-4BA9-AD2D-340C5856EF4F}" srcOrd="3" destOrd="0" presId="urn:microsoft.com/office/officeart/2005/8/layout/hierarchy1"/>
    <dgm:cxn modelId="{E0D1D39F-3E21-40C0-A3BA-ACDCA1A463CE}" type="presParOf" srcId="{E8A7DC90-C8C7-4BA9-AD2D-340C5856EF4F}" destId="{58684782-987F-44FC-9676-E7DE3EF14E7D}" srcOrd="0" destOrd="0" presId="urn:microsoft.com/office/officeart/2005/8/layout/hierarchy1"/>
    <dgm:cxn modelId="{09F82A51-3457-493B-B712-EFA20A450476}" type="presParOf" srcId="{58684782-987F-44FC-9676-E7DE3EF14E7D}" destId="{087E7563-609E-4B60-B755-5D20688C146E}" srcOrd="0" destOrd="0" presId="urn:microsoft.com/office/officeart/2005/8/layout/hierarchy1"/>
    <dgm:cxn modelId="{B2B1293C-D02F-4091-80DE-52DA2B74C314}" type="presParOf" srcId="{58684782-987F-44FC-9676-E7DE3EF14E7D}" destId="{546E2FAF-5C41-4DD8-9202-F915E1631E2F}" srcOrd="1" destOrd="0" presId="urn:microsoft.com/office/officeart/2005/8/layout/hierarchy1"/>
    <dgm:cxn modelId="{20B6C656-C3B5-4167-9E63-DE05269D5EA4}" type="presParOf" srcId="{E8A7DC90-C8C7-4BA9-AD2D-340C5856EF4F}" destId="{D4B7EBC5-DA4A-4CCA-8B31-95198AB7188A}" srcOrd="1" destOrd="0" presId="urn:microsoft.com/office/officeart/2005/8/layout/hierarchy1"/>
    <dgm:cxn modelId="{8B1446FE-F241-4A7F-B48E-15020D5AF2A5}" type="presParOf" srcId="{D4B7EBC5-DA4A-4CCA-8B31-95198AB7188A}" destId="{4FD3F4B1-40C8-4150-BA9E-9332F60D2F3D}" srcOrd="0" destOrd="0" presId="urn:microsoft.com/office/officeart/2005/8/layout/hierarchy1"/>
    <dgm:cxn modelId="{E615FE17-527F-4C69-A5A0-F7DC9ADFF89E}" type="presParOf" srcId="{D4B7EBC5-DA4A-4CCA-8B31-95198AB7188A}" destId="{CE1E10BE-1753-47AE-87A1-4B832F8DEF82}" srcOrd="1" destOrd="0" presId="urn:microsoft.com/office/officeart/2005/8/layout/hierarchy1"/>
    <dgm:cxn modelId="{B363D422-29E3-473B-B983-ECFE0DE58C08}" type="presParOf" srcId="{CE1E10BE-1753-47AE-87A1-4B832F8DEF82}" destId="{CB01DEFE-79A1-43A4-8B36-F35E63EE20D3}" srcOrd="0" destOrd="0" presId="urn:microsoft.com/office/officeart/2005/8/layout/hierarchy1"/>
    <dgm:cxn modelId="{3D7B5BA4-3976-47E5-8505-D85BE1B70706}" type="presParOf" srcId="{CB01DEFE-79A1-43A4-8B36-F35E63EE20D3}" destId="{13C5524E-24CC-4EF5-9BEC-080D04EDB6A5}" srcOrd="0" destOrd="0" presId="urn:microsoft.com/office/officeart/2005/8/layout/hierarchy1"/>
    <dgm:cxn modelId="{6118FB1B-1827-4C8F-BE4B-88E0FE4C91B5}" type="presParOf" srcId="{CB01DEFE-79A1-43A4-8B36-F35E63EE20D3}" destId="{08B23DB0-5E9E-437C-ABAB-D00AD653AEB9}" srcOrd="1" destOrd="0" presId="urn:microsoft.com/office/officeart/2005/8/layout/hierarchy1"/>
    <dgm:cxn modelId="{CE275333-6006-41D6-89DC-B9B17638EAA0}" type="presParOf" srcId="{CE1E10BE-1753-47AE-87A1-4B832F8DEF82}" destId="{106CE6D0-9207-43EC-BB75-6DF7BB859DD2}" srcOrd="1" destOrd="0" presId="urn:microsoft.com/office/officeart/2005/8/layout/hierarchy1"/>
    <dgm:cxn modelId="{483EADE9-C2B4-48D6-A3A9-8B8070D8CA21}" type="presParOf" srcId="{326F5328-0D10-4664-9E1D-166ED4CB8E18}" destId="{A92B35D4-5EB8-495C-BF13-28B6EB6D6E34}" srcOrd="4" destOrd="0" presId="urn:microsoft.com/office/officeart/2005/8/layout/hierarchy1"/>
    <dgm:cxn modelId="{DB841CB2-5987-47B2-8D08-D78CEC836492}" type="presParOf" srcId="{326F5328-0D10-4664-9E1D-166ED4CB8E18}" destId="{C1F78182-AAA7-4DED-8A5F-D41E783D4BA7}" srcOrd="5" destOrd="0" presId="urn:microsoft.com/office/officeart/2005/8/layout/hierarchy1"/>
    <dgm:cxn modelId="{4EAB9520-23FC-4E34-AB61-C48DF8960DCC}" type="presParOf" srcId="{C1F78182-AAA7-4DED-8A5F-D41E783D4BA7}" destId="{B7A2368E-E378-4276-B1FE-733A00B0983B}" srcOrd="0" destOrd="0" presId="urn:microsoft.com/office/officeart/2005/8/layout/hierarchy1"/>
    <dgm:cxn modelId="{EDF668ED-FA58-44B0-B91D-490B0A3DAA5F}" type="presParOf" srcId="{B7A2368E-E378-4276-B1FE-733A00B0983B}" destId="{F4D6CDB5-2B43-48F7-9052-23E47C383873}" srcOrd="0" destOrd="0" presId="urn:microsoft.com/office/officeart/2005/8/layout/hierarchy1"/>
    <dgm:cxn modelId="{DA37971F-3BCA-46A8-B497-FAF273BE77C0}" type="presParOf" srcId="{B7A2368E-E378-4276-B1FE-733A00B0983B}" destId="{C61373F3-4DC2-46AF-B860-2C4BF6313949}" srcOrd="1" destOrd="0" presId="urn:microsoft.com/office/officeart/2005/8/layout/hierarchy1"/>
    <dgm:cxn modelId="{4D8BD5C1-135B-46C5-BE59-7D4B2D681012}" type="presParOf" srcId="{C1F78182-AAA7-4DED-8A5F-D41E783D4BA7}" destId="{E9A6673C-CD72-449C-9F3E-5395495728D1}" srcOrd="1" destOrd="0" presId="urn:microsoft.com/office/officeart/2005/8/layout/hierarchy1"/>
    <dgm:cxn modelId="{AB1ABB36-F80C-4B78-AA87-61C907823C07}" type="presParOf" srcId="{E9A6673C-CD72-449C-9F3E-5395495728D1}" destId="{D2CE449F-EC0E-4010-9EB8-C34CCCDDB93B}" srcOrd="0" destOrd="0" presId="urn:microsoft.com/office/officeart/2005/8/layout/hierarchy1"/>
    <dgm:cxn modelId="{D02D9825-6AEB-4F26-8FE2-D29176007CB9}" type="presParOf" srcId="{E9A6673C-CD72-449C-9F3E-5395495728D1}" destId="{30F34385-2C53-48C0-B119-C02014CC61B0}" srcOrd="1" destOrd="0" presId="urn:microsoft.com/office/officeart/2005/8/layout/hierarchy1"/>
    <dgm:cxn modelId="{592FDA1B-B0FD-4FF9-BA41-E736AC8155E8}" type="presParOf" srcId="{30F34385-2C53-48C0-B119-C02014CC61B0}" destId="{5A0779DF-0988-4252-9B96-2A0655CA1961}" srcOrd="0" destOrd="0" presId="urn:microsoft.com/office/officeart/2005/8/layout/hierarchy1"/>
    <dgm:cxn modelId="{FD9A44F9-8B9C-4798-8AC4-DC131A651B97}" type="presParOf" srcId="{5A0779DF-0988-4252-9B96-2A0655CA1961}" destId="{C4ABFE4C-85AC-4DAC-B0AD-19FC443AE4B6}" srcOrd="0" destOrd="0" presId="urn:microsoft.com/office/officeart/2005/8/layout/hierarchy1"/>
    <dgm:cxn modelId="{C9EF89C0-7BA7-486D-AAC2-7CB6DD320B76}" type="presParOf" srcId="{5A0779DF-0988-4252-9B96-2A0655CA1961}" destId="{0C3A61D8-59A3-40BF-AA70-C18C838CD37D}" srcOrd="1" destOrd="0" presId="urn:microsoft.com/office/officeart/2005/8/layout/hierarchy1"/>
    <dgm:cxn modelId="{05242B9B-4116-4D73-AECA-26AA017A0C0E}" type="presParOf" srcId="{30F34385-2C53-48C0-B119-C02014CC61B0}" destId="{CEDE4FFD-FEAC-4845-BA17-D859051207B7}" srcOrd="1" destOrd="0" presId="urn:microsoft.com/office/officeart/2005/8/layout/hierarchy1"/>
    <dgm:cxn modelId="{D063C30E-341A-4DAF-B7E5-4C025226E56D}" type="presParOf" srcId="{E9A6673C-CD72-449C-9F3E-5395495728D1}" destId="{D7C140B1-603B-4999-84C9-62C3860B9541}" srcOrd="2" destOrd="0" presId="urn:microsoft.com/office/officeart/2005/8/layout/hierarchy1"/>
    <dgm:cxn modelId="{E2C49DCC-C1DC-400C-AF4C-E02EFB820096}" type="presParOf" srcId="{E9A6673C-CD72-449C-9F3E-5395495728D1}" destId="{B146420A-639D-4C36-BBC0-031737F010D2}" srcOrd="3" destOrd="0" presId="urn:microsoft.com/office/officeart/2005/8/layout/hierarchy1"/>
    <dgm:cxn modelId="{7078B827-0832-49BA-B318-1DB94ED97AA4}" type="presParOf" srcId="{B146420A-639D-4C36-BBC0-031737F010D2}" destId="{9F7B2215-F097-4FB6-8400-4995BFF91440}" srcOrd="0" destOrd="0" presId="urn:microsoft.com/office/officeart/2005/8/layout/hierarchy1"/>
    <dgm:cxn modelId="{8C0FD434-EAEE-4C94-9E24-3965554A55BB}" type="presParOf" srcId="{9F7B2215-F097-4FB6-8400-4995BFF91440}" destId="{FAE86F13-EE1D-41A4-868A-063FD43A21FE}" srcOrd="0" destOrd="0" presId="urn:microsoft.com/office/officeart/2005/8/layout/hierarchy1"/>
    <dgm:cxn modelId="{C605CBC9-0508-40A1-AC63-63B7E00AE6FE}" type="presParOf" srcId="{9F7B2215-F097-4FB6-8400-4995BFF91440}" destId="{9C165CA8-7361-4AB8-9CE7-A0B43B96DAF0}" srcOrd="1" destOrd="0" presId="urn:microsoft.com/office/officeart/2005/8/layout/hierarchy1"/>
    <dgm:cxn modelId="{6F889B2B-11F0-4DDD-8F71-71B6DD47A5F7}" type="presParOf" srcId="{B146420A-639D-4C36-BBC0-031737F010D2}" destId="{7FABD165-7C10-460A-90A7-E75869A4DC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C9C38-B5F3-4EE2-856C-F82F209EABEF}">
      <dsp:nvSpPr>
        <dsp:cNvPr id="0" name=""/>
        <dsp:cNvSpPr/>
      </dsp:nvSpPr>
      <dsp:spPr>
        <a:xfrm>
          <a:off x="2007" y="498951"/>
          <a:ext cx="2522767" cy="1080000"/>
        </a:xfrm>
        <a:prstGeom prst="roundRect">
          <a:avLst>
            <a:gd name="adj" fmla="val 10000"/>
          </a:avLst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FFFF"/>
              </a:solidFill>
              <a:latin typeface="Book Antiqua"/>
              <a:ea typeface="+mn-ea"/>
              <a:cs typeface="+mn-cs"/>
            </a:rPr>
            <a:t>IDENTIFY</a:t>
          </a:r>
          <a:endParaRPr lang="en-US" sz="2500" kern="1200" dirty="0">
            <a:solidFill>
              <a:srgbClr val="FFFFFF"/>
            </a:solidFill>
            <a:latin typeface="Book Antiqua"/>
            <a:ea typeface="+mn-ea"/>
            <a:cs typeface="+mn-cs"/>
          </a:endParaRPr>
        </a:p>
      </dsp:txBody>
      <dsp:txXfrm>
        <a:off x="23095" y="520039"/>
        <a:ext cx="2480591" cy="677824"/>
      </dsp:txXfrm>
    </dsp:sp>
    <dsp:sp modelId="{B3DBAC24-ACF9-4A21-993F-F4EC7D70F5E6}">
      <dsp:nvSpPr>
        <dsp:cNvPr id="0" name=""/>
        <dsp:cNvSpPr/>
      </dsp:nvSpPr>
      <dsp:spPr>
        <a:xfrm>
          <a:off x="518719" y="1218951"/>
          <a:ext cx="2522767" cy="3076347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9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Branch slice</a:t>
          </a:r>
          <a:endParaRPr lang="en-US" sz="2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Control-dependent region</a:t>
          </a:r>
          <a:endParaRPr lang="en-US" sz="2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sp:txBody>
      <dsp:txXfrm>
        <a:off x="592608" y="1292840"/>
        <a:ext cx="2374989" cy="2928569"/>
      </dsp:txXfrm>
    </dsp:sp>
    <dsp:sp modelId="{C1B3C1AC-2023-42CD-9853-05EDD6B16A26}">
      <dsp:nvSpPr>
        <dsp:cNvPr id="0" name=""/>
        <dsp:cNvSpPr/>
      </dsp:nvSpPr>
      <dsp:spPr>
        <a:xfrm>
          <a:off x="2907217" y="544903"/>
          <a:ext cx="810777" cy="628096"/>
        </a:xfrm>
        <a:prstGeom prst="rightArrow">
          <a:avLst>
            <a:gd name="adj1" fmla="val 60000"/>
            <a:gd name="adj2" fmla="val 50000"/>
          </a:avLst>
        </a:prstGeom>
        <a:solidFill>
          <a:srgbClr val="0099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FFFFFF"/>
            </a:solidFill>
            <a:latin typeface="Book Antiqua"/>
            <a:ea typeface="+mn-ea"/>
            <a:cs typeface="+mn-cs"/>
          </a:endParaRPr>
        </a:p>
      </dsp:txBody>
      <dsp:txXfrm>
        <a:off x="2907217" y="670522"/>
        <a:ext cx="622348" cy="376858"/>
      </dsp:txXfrm>
    </dsp:sp>
    <dsp:sp modelId="{D3BD8AE8-2077-4F49-A552-1F65CA540761}">
      <dsp:nvSpPr>
        <dsp:cNvPr id="0" name=""/>
        <dsp:cNvSpPr/>
      </dsp:nvSpPr>
      <dsp:spPr>
        <a:xfrm>
          <a:off x="4054544" y="498951"/>
          <a:ext cx="2522767" cy="1080000"/>
        </a:xfrm>
        <a:prstGeom prst="roundRect">
          <a:avLst>
            <a:gd name="adj" fmla="val 10000"/>
          </a:avLst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FFFF"/>
              </a:solidFill>
              <a:latin typeface="Book Antiqua"/>
              <a:ea typeface="+mn-ea"/>
              <a:cs typeface="+mn-cs"/>
            </a:rPr>
            <a:t>CLONE LOOP</a:t>
          </a:r>
          <a:endParaRPr lang="en-US" sz="2500" kern="1200" dirty="0">
            <a:solidFill>
              <a:srgbClr val="FFFFFF"/>
            </a:solidFill>
            <a:latin typeface="Book Antiqua"/>
            <a:ea typeface="+mn-ea"/>
            <a:cs typeface="+mn-cs"/>
          </a:endParaRPr>
        </a:p>
      </dsp:txBody>
      <dsp:txXfrm>
        <a:off x="4075632" y="520039"/>
        <a:ext cx="2480591" cy="677824"/>
      </dsp:txXfrm>
    </dsp:sp>
    <dsp:sp modelId="{AA725469-B285-48B0-A9C3-E678EE4DF997}">
      <dsp:nvSpPr>
        <dsp:cNvPr id="0" name=""/>
        <dsp:cNvSpPr/>
      </dsp:nvSpPr>
      <dsp:spPr>
        <a:xfrm>
          <a:off x="4571256" y="1218951"/>
          <a:ext cx="2522767" cy="3076347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9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Connect loop exits to the </a:t>
          </a:r>
          <a:r>
            <a:rPr lang="en-US" sz="2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clone’s </a:t>
          </a:r>
          <a:r>
            <a:rPr lang="en-US" sz="2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pre-header (provide in-order fetch)</a:t>
          </a:r>
          <a:endParaRPr lang="en-US" sz="2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sp:txBody>
      <dsp:txXfrm>
        <a:off x="4645145" y="1292840"/>
        <a:ext cx="2374989" cy="2928569"/>
      </dsp:txXfrm>
    </dsp:sp>
    <dsp:sp modelId="{9F17079D-38E2-404A-BF60-82C0F65EB5F5}">
      <dsp:nvSpPr>
        <dsp:cNvPr id="0" name=""/>
        <dsp:cNvSpPr/>
      </dsp:nvSpPr>
      <dsp:spPr>
        <a:xfrm>
          <a:off x="6959754" y="544903"/>
          <a:ext cx="810777" cy="628096"/>
        </a:xfrm>
        <a:prstGeom prst="rightArrow">
          <a:avLst>
            <a:gd name="adj1" fmla="val 60000"/>
            <a:gd name="adj2" fmla="val 50000"/>
          </a:avLst>
        </a:prstGeom>
        <a:solidFill>
          <a:srgbClr val="0099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FFFFFF"/>
            </a:solidFill>
            <a:latin typeface="Book Antiqua"/>
            <a:ea typeface="+mn-ea"/>
            <a:cs typeface="+mn-cs"/>
          </a:endParaRPr>
        </a:p>
      </dsp:txBody>
      <dsp:txXfrm>
        <a:off x="6959754" y="670522"/>
        <a:ext cx="622348" cy="376858"/>
      </dsp:txXfrm>
    </dsp:sp>
    <dsp:sp modelId="{6B7561C1-9A41-4AC5-9A0F-4F104551AA81}">
      <dsp:nvSpPr>
        <dsp:cNvPr id="0" name=""/>
        <dsp:cNvSpPr/>
      </dsp:nvSpPr>
      <dsp:spPr>
        <a:xfrm>
          <a:off x="8107082" y="498951"/>
          <a:ext cx="2522767" cy="1080000"/>
        </a:xfrm>
        <a:prstGeom prst="roundRect">
          <a:avLst>
            <a:gd name="adj" fmla="val 10000"/>
          </a:avLst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FFFF"/>
              </a:solidFill>
              <a:latin typeface="Book Antiqua"/>
              <a:ea typeface="+mn-ea"/>
              <a:cs typeface="+mn-cs"/>
            </a:rPr>
            <a:t>INSERT</a:t>
          </a:r>
          <a:endParaRPr lang="en-US" sz="2500" kern="1200" dirty="0">
            <a:solidFill>
              <a:srgbClr val="FFFFFF"/>
            </a:solidFill>
            <a:latin typeface="Book Antiqua"/>
            <a:ea typeface="+mn-ea"/>
            <a:cs typeface="+mn-cs"/>
          </a:endParaRPr>
        </a:p>
      </dsp:txBody>
      <dsp:txXfrm>
        <a:off x="8128170" y="520039"/>
        <a:ext cx="2480591" cy="677824"/>
      </dsp:txXfrm>
    </dsp:sp>
    <dsp:sp modelId="{2F147540-98AF-4DB9-9A1A-E99D6079996E}">
      <dsp:nvSpPr>
        <dsp:cNvPr id="0" name=""/>
        <dsp:cNvSpPr/>
      </dsp:nvSpPr>
      <dsp:spPr>
        <a:xfrm>
          <a:off x="8623793" y="1218951"/>
          <a:ext cx="2522767" cy="3076347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9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PUSH in loop: after branch slice</a:t>
          </a:r>
          <a:endParaRPr lang="en-US" sz="2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POP in clone: to replace the branch</a:t>
          </a:r>
          <a:endParaRPr lang="en-US" sz="2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sp:txBody>
      <dsp:txXfrm>
        <a:off x="8697682" y="1292840"/>
        <a:ext cx="2374989" cy="2928569"/>
      </dsp:txXfrm>
    </dsp:sp>
    <dsp:sp modelId="{2A3E9D23-5FEC-496F-A3C8-33482AB1456A}">
      <dsp:nvSpPr>
        <dsp:cNvPr id="0" name=""/>
        <dsp:cNvSpPr/>
      </dsp:nvSpPr>
      <dsp:spPr>
        <a:xfrm>
          <a:off x="11012292" y="544903"/>
          <a:ext cx="810777" cy="628096"/>
        </a:xfrm>
        <a:prstGeom prst="rightArrow">
          <a:avLst>
            <a:gd name="adj1" fmla="val 60000"/>
            <a:gd name="adj2" fmla="val 50000"/>
          </a:avLst>
        </a:prstGeom>
        <a:solidFill>
          <a:srgbClr val="0099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FFFFFF"/>
            </a:solidFill>
            <a:latin typeface="Book Antiqua"/>
            <a:ea typeface="+mn-ea"/>
            <a:cs typeface="+mn-cs"/>
          </a:endParaRPr>
        </a:p>
      </dsp:txBody>
      <dsp:txXfrm>
        <a:off x="11012292" y="670522"/>
        <a:ext cx="622348" cy="376858"/>
      </dsp:txXfrm>
    </dsp:sp>
    <dsp:sp modelId="{6B8C02A3-2F20-44DF-8461-0697C18CC496}">
      <dsp:nvSpPr>
        <dsp:cNvPr id="0" name=""/>
        <dsp:cNvSpPr/>
      </dsp:nvSpPr>
      <dsp:spPr>
        <a:xfrm>
          <a:off x="12159619" y="498951"/>
          <a:ext cx="2522767" cy="1080000"/>
        </a:xfrm>
        <a:prstGeom prst="roundRect">
          <a:avLst>
            <a:gd name="adj" fmla="val 10000"/>
          </a:avLst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FFFF"/>
              </a:solidFill>
              <a:latin typeface="Book Antiqua"/>
              <a:ea typeface="+mn-ea"/>
              <a:cs typeface="+mn-cs"/>
            </a:rPr>
            <a:t>CLEAN-UP</a:t>
          </a:r>
          <a:endParaRPr lang="en-US" sz="2500" kern="1200" dirty="0">
            <a:solidFill>
              <a:srgbClr val="FFFFFF"/>
            </a:solidFill>
            <a:latin typeface="Book Antiqua"/>
            <a:ea typeface="+mn-ea"/>
            <a:cs typeface="+mn-cs"/>
          </a:endParaRPr>
        </a:p>
      </dsp:txBody>
      <dsp:txXfrm>
        <a:off x="12180707" y="520039"/>
        <a:ext cx="2480591" cy="677824"/>
      </dsp:txXfrm>
    </dsp:sp>
    <dsp:sp modelId="{81F1A662-1099-4F45-A7F0-2A73B3F3FF9F}">
      <dsp:nvSpPr>
        <dsp:cNvPr id="0" name=""/>
        <dsp:cNvSpPr/>
      </dsp:nvSpPr>
      <dsp:spPr>
        <a:xfrm>
          <a:off x="12676330" y="1218951"/>
          <a:ext cx="2522767" cy="3076347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9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Dead and redundant code elimination</a:t>
          </a:r>
          <a:endParaRPr lang="en-US" sz="2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sp:txBody>
      <dsp:txXfrm>
        <a:off x="12750219" y="1292840"/>
        <a:ext cx="2374989" cy="2928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140B1-603B-4999-84C9-62C3860B9541}">
      <dsp:nvSpPr>
        <dsp:cNvPr id="0" name=""/>
        <dsp:cNvSpPr/>
      </dsp:nvSpPr>
      <dsp:spPr>
        <a:xfrm>
          <a:off x="9062700" y="4249513"/>
          <a:ext cx="1158684" cy="551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82"/>
              </a:lnTo>
              <a:lnTo>
                <a:pt x="1158684" y="375782"/>
              </a:lnTo>
              <a:lnTo>
                <a:pt x="1158684" y="5514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E449F-EC0E-4010-9EB8-C34CCCDDB93B}">
      <dsp:nvSpPr>
        <dsp:cNvPr id="0" name=""/>
        <dsp:cNvSpPr/>
      </dsp:nvSpPr>
      <dsp:spPr>
        <a:xfrm>
          <a:off x="7904015" y="4249513"/>
          <a:ext cx="1158684" cy="551428"/>
        </a:xfrm>
        <a:custGeom>
          <a:avLst/>
          <a:gdLst/>
          <a:ahLst/>
          <a:cxnLst/>
          <a:rect l="0" t="0" r="0" b="0"/>
          <a:pathLst>
            <a:path>
              <a:moveTo>
                <a:pt x="1158684" y="0"/>
              </a:moveTo>
              <a:lnTo>
                <a:pt x="1158684" y="375782"/>
              </a:lnTo>
              <a:lnTo>
                <a:pt x="0" y="375782"/>
              </a:lnTo>
              <a:lnTo>
                <a:pt x="0" y="5514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B35D4-5EB8-495C-BF13-28B6EB6D6E34}">
      <dsp:nvSpPr>
        <dsp:cNvPr id="0" name=""/>
        <dsp:cNvSpPr/>
      </dsp:nvSpPr>
      <dsp:spPr>
        <a:xfrm>
          <a:off x="5586646" y="2494105"/>
          <a:ext cx="3476054" cy="551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82"/>
              </a:lnTo>
              <a:lnTo>
                <a:pt x="3476054" y="375782"/>
              </a:lnTo>
              <a:lnTo>
                <a:pt x="3476054" y="551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3F4B1-40C8-4150-BA9E-9332F60D2F3D}">
      <dsp:nvSpPr>
        <dsp:cNvPr id="0" name=""/>
        <dsp:cNvSpPr/>
      </dsp:nvSpPr>
      <dsp:spPr>
        <a:xfrm>
          <a:off x="5540926" y="4249513"/>
          <a:ext cx="91440" cy="5514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4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74794-F03B-482C-AB54-EFB66C3EAC7F}">
      <dsp:nvSpPr>
        <dsp:cNvPr id="0" name=""/>
        <dsp:cNvSpPr/>
      </dsp:nvSpPr>
      <dsp:spPr>
        <a:xfrm>
          <a:off x="5540926" y="2494105"/>
          <a:ext cx="91440" cy="5514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3EFAD-47C1-4EA1-A673-B03B49B3B9B7}">
      <dsp:nvSpPr>
        <dsp:cNvPr id="0" name=""/>
        <dsp:cNvSpPr/>
      </dsp:nvSpPr>
      <dsp:spPr>
        <a:xfrm>
          <a:off x="2110591" y="4249513"/>
          <a:ext cx="1158684" cy="551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82"/>
              </a:lnTo>
              <a:lnTo>
                <a:pt x="1158684" y="375782"/>
              </a:lnTo>
              <a:lnTo>
                <a:pt x="1158684" y="5514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E06B5-40DD-4134-84D1-F739C362B1CE}">
      <dsp:nvSpPr>
        <dsp:cNvPr id="0" name=""/>
        <dsp:cNvSpPr/>
      </dsp:nvSpPr>
      <dsp:spPr>
        <a:xfrm>
          <a:off x="951906" y="4249513"/>
          <a:ext cx="1158684" cy="551428"/>
        </a:xfrm>
        <a:custGeom>
          <a:avLst/>
          <a:gdLst/>
          <a:ahLst/>
          <a:cxnLst/>
          <a:rect l="0" t="0" r="0" b="0"/>
          <a:pathLst>
            <a:path>
              <a:moveTo>
                <a:pt x="1158684" y="0"/>
              </a:moveTo>
              <a:lnTo>
                <a:pt x="1158684" y="375782"/>
              </a:lnTo>
              <a:lnTo>
                <a:pt x="0" y="375782"/>
              </a:lnTo>
              <a:lnTo>
                <a:pt x="0" y="5514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37C71-3648-4121-B4DF-6EA78CA3D033}">
      <dsp:nvSpPr>
        <dsp:cNvPr id="0" name=""/>
        <dsp:cNvSpPr/>
      </dsp:nvSpPr>
      <dsp:spPr>
        <a:xfrm>
          <a:off x="2110591" y="2494105"/>
          <a:ext cx="3476054" cy="551428"/>
        </a:xfrm>
        <a:custGeom>
          <a:avLst/>
          <a:gdLst/>
          <a:ahLst/>
          <a:cxnLst/>
          <a:rect l="0" t="0" r="0" b="0"/>
          <a:pathLst>
            <a:path>
              <a:moveTo>
                <a:pt x="3476054" y="0"/>
              </a:moveTo>
              <a:lnTo>
                <a:pt x="3476054" y="375782"/>
              </a:lnTo>
              <a:lnTo>
                <a:pt x="0" y="375782"/>
              </a:lnTo>
              <a:lnTo>
                <a:pt x="0" y="551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15878-D655-4F33-ABC5-710C9FA0222D}">
      <dsp:nvSpPr>
        <dsp:cNvPr id="0" name=""/>
        <dsp:cNvSpPr/>
      </dsp:nvSpPr>
      <dsp:spPr>
        <a:xfrm>
          <a:off x="4638631" y="1290126"/>
          <a:ext cx="1896029" cy="1203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D5DD0-6F5A-4F75-9831-E4C15582DFA8}">
      <dsp:nvSpPr>
        <dsp:cNvPr id="0" name=""/>
        <dsp:cNvSpPr/>
      </dsp:nvSpPr>
      <dsp:spPr>
        <a:xfrm>
          <a:off x="4849301" y="1490262"/>
          <a:ext cx="1896029" cy="1203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2"/>
              </a:solidFill>
            </a:rPr>
            <a:t>CFD</a:t>
          </a:r>
          <a:endParaRPr lang="en-US" sz="1800" b="1" kern="1200">
            <a:solidFill>
              <a:schemeClr val="tx2"/>
            </a:solidFill>
          </a:endParaRPr>
        </a:p>
      </dsp:txBody>
      <dsp:txXfrm>
        <a:off x="4884564" y="1525525"/>
        <a:ext cx="1825503" cy="1133453"/>
      </dsp:txXfrm>
    </dsp:sp>
    <dsp:sp modelId="{170075F9-97B9-4DB0-939B-B59E647C8F00}">
      <dsp:nvSpPr>
        <dsp:cNvPr id="0" name=""/>
        <dsp:cNvSpPr/>
      </dsp:nvSpPr>
      <dsp:spPr>
        <a:xfrm>
          <a:off x="1162576" y="3045534"/>
          <a:ext cx="1896029" cy="1203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E70C0-F8C9-476A-A56B-C7CD349C85B4}">
      <dsp:nvSpPr>
        <dsp:cNvPr id="0" name=""/>
        <dsp:cNvSpPr/>
      </dsp:nvSpPr>
      <dsp:spPr>
        <a:xfrm>
          <a:off x="1373246" y="3245670"/>
          <a:ext cx="1896029" cy="1203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ISA Support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1408509" y="3280933"/>
        <a:ext cx="1825503" cy="1133453"/>
      </dsp:txXfrm>
    </dsp:sp>
    <dsp:sp modelId="{FB84A2EC-2116-4A7C-87DD-23B0068FAB42}">
      <dsp:nvSpPr>
        <dsp:cNvPr id="0" name=""/>
        <dsp:cNvSpPr/>
      </dsp:nvSpPr>
      <dsp:spPr>
        <a:xfrm>
          <a:off x="3891" y="4800941"/>
          <a:ext cx="1896029" cy="1203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F2AE1-F3E3-434F-AF72-D8D7B6AF4662}">
      <dsp:nvSpPr>
        <dsp:cNvPr id="0" name=""/>
        <dsp:cNvSpPr/>
      </dsp:nvSpPr>
      <dsp:spPr>
        <a:xfrm>
          <a:off x="214561" y="5001078"/>
          <a:ext cx="1896029" cy="1203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BQ </a:t>
          </a:r>
          <a:r>
            <a:rPr lang="en-US" sz="1800" b="1" kern="1200" dirty="0" smtClean="0">
              <a:solidFill>
                <a:schemeClr val="tx2"/>
              </a:solidFill>
            </a:rPr>
            <a:t>specification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249824" y="5036341"/>
        <a:ext cx="1825503" cy="1133453"/>
      </dsp:txXfrm>
    </dsp:sp>
    <dsp:sp modelId="{329DE118-0783-4ED5-9272-98F6184C889A}">
      <dsp:nvSpPr>
        <dsp:cNvPr id="0" name=""/>
        <dsp:cNvSpPr/>
      </dsp:nvSpPr>
      <dsp:spPr>
        <a:xfrm>
          <a:off x="2321261" y="4800941"/>
          <a:ext cx="1896029" cy="1203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44EE4-A7F0-4157-BF74-C2D3C9DAE3D5}">
      <dsp:nvSpPr>
        <dsp:cNvPr id="0" name=""/>
        <dsp:cNvSpPr/>
      </dsp:nvSpPr>
      <dsp:spPr>
        <a:xfrm>
          <a:off x="2531931" y="5001078"/>
          <a:ext cx="1896029" cy="1203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New push/pop instructions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2567194" y="5036341"/>
        <a:ext cx="1825503" cy="1133453"/>
      </dsp:txXfrm>
    </dsp:sp>
    <dsp:sp modelId="{087E7563-609E-4B60-B755-5D20688C146E}">
      <dsp:nvSpPr>
        <dsp:cNvPr id="0" name=""/>
        <dsp:cNvSpPr/>
      </dsp:nvSpPr>
      <dsp:spPr>
        <a:xfrm>
          <a:off x="4638631" y="3045534"/>
          <a:ext cx="1896029" cy="1203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E2FAF-5C41-4DD8-9202-F915E1631E2F}">
      <dsp:nvSpPr>
        <dsp:cNvPr id="0" name=""/>
        <dsp:cNvSpPr/>
      </dsp:nvSpPr>
      <dsp:spPr>
        <a:xfrm>
          <a:off x="4849301" y="3245670"/>
          <a:ext cx="1896029" cy="1203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Software Side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4884564" y="3280933"/>
        <a:ext cx="1825503" cy="1133453"/>
      </dsp:txXfrm>
    </dsp:sp>
    <dsp:sp modelId="{13C5524E-24CC-4EF5-9BEC-080D04EDB6A5}">
      <dsp:nvSpPr>
        <dsp:cNvPr id="0" name=""/>
        <dsp:cNvSpPr/>
      </dsp:nvSpPr>
      <dsp:spPr>
        <a:xfrm>
          <a:off x="4638631" y="4800941"/>
          <a:ext cx="1896029" cy="1203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23DB0-5E9E-437C-ABAB-D00AD653AEB9}">
      <dsp:nvSpPr>
        <dsp:cNvPr id="0" name=""/>
        <dsp:cNvSpPr/>
      </dsp:nvSpPr>
      <dsp:spPr>
        <a:xfrm>
          <a:off x="4849301" y="5001078"/>
          <a:ext cx="1896029" cy="1203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BQ size is finite + loops with high trip counts = loop strip-mining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4884564" y="5036341"/>
        <a:ext cx="1825503" cy="1133453"/>
      </dsp:txXfrm>
    </dsp:sp>
    <dsp:sp modelId="{F4D6CDB5-2B43-48F7-9052-23E47C383873}">
      <dsp:nvSpPr>
        <dsp:cNvPr id="0" name=""/>
        <dsp:cNvSpPr/>
      </dsp:nvSpPr>
      <dsp:spPr>
        <a:xfrm>
          <a:off x="8114685" y="3045534"/>
          <a:ext cx="1896029" cy="1203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373F3-4DC2-46AF-B860-2C4BF6313949}">
      <dsp:nvSpPr>
        <dsp:cNvPr id="0" name=""/>
        <dsp:cNvSpPr/>
      </dsp:nvSpPr>
      <dsp:spPr>
        <a:xfrm>
          <a:off x="8325355" y="3245670"/>
          <a:ext cx="1896029" cy="1203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Hardware Side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8360618" y="3280933"/>
        <a:ext cx="1825503" cy="1133453"/>
      </dsp:txXfrm>
    </dsp:sp>
    <dsp:sp modelId="{C4ABFE4C-85AC-4DAC-B0AD-19FC443AE4B6}">
      <dsp:nvSpPr>
        <dsp:cNvPr id="0" name=""/>
        <dsp:cNvSpPr/>
      </dsp:nvSpPr>
      <dsp:spPr>
        <a:xfrm>
          <a:off x="6956000" y="4800941"/>
          <a:ext cx="1896029" cy="1203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A61D8-59A3-40BF-AA70-C18C838CD37D}">
      <dsp:nvSpPr>
        <dsp:cNvPr id="0" name=""/>
        <dsp:cNvSpPr/>
      </dsp:nvSpPr>
      <dsp:spPr>
        <a:xfrm>
          <a:off x="7166670" y="5001078"/>
          <a:ext cx="1896029" cy="1203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2"/>
              </a:solidFill>
            </a:rPr>
            <a:t>BQ microarch., </a:t>
          </a:r>
          <a:r>
            <a:rPr lang="en-US" sz="1800" b="1" kern="1200" dirty="0" smtClean="0">
              <a:solidFill>
                <a:schemeClr val="tx2"/>
              </a:solidFill>
            </a:rPr>
            <a:t>length and recovery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7201933" y="5036341"/>
        <a:ext cx="1825503" cy="1133453"/>
      </dsp:txXfrm>
    </dsp:sp>
    <dsp:sp modelId="{FAE86F13-EE1D-41A4-868A-063FD43A21FE}">
      <dsp:nvSpPr>
        <dsp:cNvPr id="0" name=""/>
        <dsp:cNvSpPr/>
      </dsp:nvSpPr>
      <dsp:spPr>
        <a:xfrm>
          <a:off x="9273370" y="4800941"/>
          <a:ext cx="1896029" cy="1203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65CA8-7361-4AB8-9CE7-A0B43B96DAF0}">
      <dsp:nvSpPr>
        <dsp:cNvPr id="0" name=""/>
        <dsp:cNvSpPr/>
      </dsp:nvSpPr>
      <dsp:spPr>
        <a:xfrm>
          <a:off x="9484040" y="5001078"/>
          <a:ext cx="1896029" cy="1203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Interaction with pipelining and </a:t>
          </a:r>
          <a:r>
            <a:rPr lang="en-US" sz="1800" b="1" kern="1200" dirty="0" err="1" smtClean="0">
              <a:solidFill>
                <a:schemeClr val="tx2"/>
              </a:solidFill>
            </a:rPr>
            <a:t>OoO</a:t>
          </a:r>
          <a:r>
            <a:rPr lang="en-US" sz="1800" b="1" kern="1200" dirty="0" smtClean="0">
              <a:solidFill>
                <a:schemeClr val="tx2"/>
              </a:solidFill>
            </a:rPr>
            <a:t> execution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9519303" y="5036341"/>
        <a:ext cx="1825503" cy="1133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C1D1273-32F2-4E23-8743-223F8891A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80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9A34014-C14A-4AFE-8F8D-C0B2122752CC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10240963"/>
            <a:ext cx="29625925" cy="28967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304625" y="944563"/>
            <a:ext cx="7859713" cy="3826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313" y="944563"/>
            <a:ext cx="23429912" cy="38263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5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4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7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25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7519988"/>
            <a:ext cx="3662362" cy="3541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7050" y="7519988"/>
            <a:ext cx="3663950" cy="3541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9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14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4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94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43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38" y="10240963"/>
            <a:ext cx="29625925" cy="28967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22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31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6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253825" y="1697038"/>
            <a:ext cx="7910513" cy="41240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288" y="1697038"/>
            <a:ext cx="23579137" cy="41240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95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44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20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996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7519988"/>
            <a:ext cx="15744825" cy="3541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19513" y="7519988"/>
            <a:ext cx="15744825" cy="3541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74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3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35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8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353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260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446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74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253825" y="1697038"/>
            <a:ext cx="7910513" cy="41240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288" y="1697038"/>
            <a:ext cx="23579137" cy="41240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9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10240963"/>
            <a:ext cx="14736762" cy="289671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0240963"/>
            <a:ext cx="14736763" cy="289671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7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1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67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6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56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5"/>
          <p:cNvSpPr>
            <a:spLocks noChangeArrowheads="1"/>
          </p:cNvSpPr>
          <p:nvPr userDrawn="1"/>
        </p:nvSpPr>
        <p:spPr bwMode="auto">
          <a:xfrm>
            <a:off x="16703675" y="5559425"/>
            <a:ext cx="15594013" cy="37377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6"/>
          <p:cNvSpPr>
            <a:spLocks noChangeArrowheads="1"/>
          </p:cNvSpPr>
          <p:nvPr userDrawn="1"/>
        </p:nvSpPr>
        <p:spPr bwMode="auto">
          <a:xfrm>
            <a:off x="0" y="0"/>
            <a:ext cx="32918400" cy="4632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3"/>
          <p:cNvSpPr>
            <a:spLocks noChangeArrowheads="1"/>
          </p:cNvSpPr>
          <p:nvPr userDrawn="1"/>
        </p:nvSpPr>
        <p:spPr bwMode="auto">
          <a:xfrm>
            <a:off x="522288" y="5559425"/>
            <a:ext cx="15584487" cy="37377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 userDrawn="1"/>
        </p:nvSpPr>
        <p:spPr bwMode="auto">
          <a:xfrm>
            <a:off x="457200" y="43260963"/>
            <a:ext cx="22193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4" tIns="45617" rIns="91254" bIns="45617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458788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smtClean="0">
                <a:solidFill>
                  <a:schemeClr val="bg2"/>
                </a:solidFill>
              </a:rPr>
              <a:t>TEMPLATE DESIGN © 2008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 smtClean="0">
                <a:solidFill>
                  <a:schemeClr val="bg2"/>
                </a:solidFill>
              </a:rPr>
              <a:t>www.PosterPresentations.com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944563"/>
            <a:ext cx="31442025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4" tIns="45617" rIns="91254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5"/>
          <p:cNvSpPr>
            <a:spLocks noChangeArrowheads="1"/>
          </p:cNvSpPr>
          <p:nvPr userDrawn="1"/>
        </p:nvSpPr>
        <p:spPr bwMode="auto">
          <a:xfrm>
            <a:off x="0" y="0"/>
            <a:ext cx="32918400" cy="43891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38"/>
          <p:cNvSpPr>
            <a:spLocks noChangeShapeType="1"/>
          </p:cNvSpPr>
          <p:nvPr userDrawn="1"/>
        </p:nvSpPr>
        <p:spPr bwMode="auto">
          <a:xfrm>
            <a:off x="0" y="4632325"/>
            <a:ext cx="32918400" cy="0"/>
          </a:xfrm>
          <a:prstGeom prst="line">
            <a:avLst/>
          </a:prstGeom>
          <a:noFill/>
          <a:ln w="1524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rgbClr val="FFFFFF"/>
          </a:solidFill>
          <a:latin typeface="Arial Black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rgbClr val="FFFFFF"/>
          </a:solidFill>
          <a:latin typeface="Arial Black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rgbClr val="FFFFFF"/>
          </a:solidFill>
          <a:latin typeface="Arial Black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rgbClr val="FFFFFF"/>
          </a:solidFill>
          <a:latin typeface="Arial Black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8700">
          <a:solidFill>
            <a:srgbClr val="FFFFFF"/>
          </a:solidFill>
          <a:latin typeface="Arial Black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8700">
          <a:solidFill>
            <a:srgbClr val="FFFFFF"/>
          </a:solidFill>
          <a:latin typeface="Arial Black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8700">
          <a:solidFill>
            <a:srgbClr val="FFFFFF"/>
          </a:solidFill>
          <a:latin typeface="Arial Black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8700">
          <a:solidFill>
            <a:srgbClr val="FFFFFF"/>
          </a:solidFill>
          <a:latin typeface="Arial Black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1281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8988" indent="-230188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61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33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05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77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32918400" cy="640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522288" y="7519988"/>
            <a:ext cx="7478712" cy="35417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0" y="6400800"/>
            <a:ext cx="32918400" cy="173038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Text Box 5"/>
          <p:cNvSpPr txBox="1">
            <a:spLocks noChangeArrowheads="1"/>
          </p:cNvSpPr>
          <p:nvPr userDrawn="1"/>
        </p:nvSpPr>
        <p:spPr bwMode="auto">
          <a:xfrm>
            <a:off x="457200" y="43260963"/>
            <a:ext cx="1887538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4" tIns="45617" rIns="91254" bIns="45617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458788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smtClean="0">
                <a:solidFill>
                  <a:schemeClr val="bg2"/>
                </a:solidFill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 smtClean="0">
                <a:solidFill>
                  <a:schemeClr val="bg2"/>
                </a:solidFill>
              </a:rPr>
              <a:t>www.PosterPresentations.com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1697038"/>
            <a:ext cx="31442025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4" tIns="45617" rIns="91254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7519988"/>
            <a:ext cx="7478712" cy="3541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6345" tIns="456345" rIns="456345" bIns="456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0" y="0"/>
            <a:ext cx="32918400" cy="43891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 userDrawn="1"/>
        </p:nvSpPr>
        <p:spPr bwMode="auto">
          <a:xfrm>
            <a:off x="8618538" y="7519988"/>
            <a:ext cx="15570200" cy="35417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1"/>
          <p:cNvSpPr>
            <a:spLocks noChangeArrowheads="1"/>
          </p:cNvSpPr>
          <p:nvPr userDrawn="1"/>
        </p:nvSpPr>
        <p:spPr bwMode="auto">
          <a:xfrm>
            <a:off x="24809450" y="7519988"/>
            <a:ext cx="7488238" cy="35417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1281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8988" indent="-230188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61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33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05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77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0"/>
            <a:ext cx="32918400" cy="640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522288" y="7519988"/>
            <a:ext cx="31775400" cy="35417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0" y="6400800"/>
            <a:ext cx="32918400" cy="173038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 userDrawn="1"/>
        </p:nvSpPr>
        <p:spPr bwMode="auto">
          <a:xfrm>
            <a:off x="457200" y="43260963"/>
            <a:ext cx="1887538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4" tIns="45617" rIns="91254" bIns="45617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458788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smtClean="0">
                <a:solidFill>
                  <a:schemeClr val="bg2"/>
                </a:solidFill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 smtClean="0">
                <a:solidFill>
                  <a:schemeClr val="bg2"/>
                </a:solidFill>
              </a:rPr>
              <a:t>www.PosterPresentations.com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1697038"/>
            <a:ext cx="31442025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4" tIns="45617" rIns="91254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7519988"/>
            <a:ext cx="31642050" cy="3541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6345" tIns="456345" rIns="456345" bIns="456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0"/>
            <a:ext cx="32918400" cy="43891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8700">
          <a:solidFill>
            <a:schemeClr val="tx2"/>
          </a:solidFill>
          <a:latin typeface="Arial Black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1281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8988" indent="-230188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61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33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05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7788" indent="-230188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chart" Target="../charts/chart2.xml"/><Relationship Id="rId18" Type="http://schemas.openxmlformats.org/officeDocument/2006/relationships/diagramLayout" Target="../diagrams/layout1.xml"/><Relationship Id="rId26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21" Type="http://schemas.microsoft.com/office/2007/relationships/diagramDrawing" Target="../diagrams/drawing1.xml"/><Relationship Id="rId7" Type="http://schemas.openxmlformats.org/officeDocument/2006/relationships/image" Target="../media/image6.png"/><Relationship Id="rId12" Type="http://schemas.openxmlformats.org/officeDocument/2006/relationships/image" Target="../media/image3.emf"/><Relationship Id="rId17" Type="http://schemas.openxmlformats.org/officeDocument/2006/relationships/diagramData" Target="../diagrams/data1.xml"/><Relationship Id="rId25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.png"/><Relationship Id="rId20" Type="http://schemas.openxmlformats.org/officeDocument/2006/relationships/diagramColors" Target="../diagrams/colors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oleObject" Target="../embeddings/Microsoft_Excel_97-2003_Worksheet3.xls"/><Relationship Id="rId24" Type="http://schemas.openxmlformats.org/officeDocument/2006/relationships/diagramQuickStyle" Target="../diagrams/quickStyle2.xml"/><Relationship Id="rId5" Type="http://schemas.openxmlformats.org/officeDocument/2006/relationships/image" Target="../media/image1.emf"/><Relationship Id="rId15" Type="http://schemas.openxmlformats.org/officeDocument/2006/relationships/oleObject" Target="../embeddings/Microsoft_Excel_97-2003_Worksheet4.xls"/><Relationship Id="rId23" Type="http://schemas.openxmlformats.org/officeDocument/2006/relationships/diagramLayout" Target="../diagrams/layout2.xml"/><Relationship Id="rId28" Type="http://schemas.openxmlformats.org/officeDocument/2006/relationships/image" Target="../media/image8.png"/><Relationship Id="rId10" Type="http://schemas.openxmlformats.org/officeDocument/2006/relationships/image" Target="../media/image2.emf"/><Relationship Id="rId19" Type="http://schemas.openxmlformats.org/officeDocument/2006/relationships/diagramQuickStyle" Target="../diagrams/quickStyle1.xml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Microsoft_Excel_97-2003_Worksheet2.xls"/><Relationship Id="rId14" Type="http://schemas.openxmlformats.org/officeDocument/2006/relationships/chart" Target="../charts/chart3.xml"/><Relationship Id="rId22" Type="http://schemas.openxmlformats.org/officeDocument/2006/relationships/diagramData" Target="../diagrams/data2.xml"/><Relationship Id="rId2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6" name="Chart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64175"/>
              </p:ext>
            </p:extLst>
          </p:nvPr>
        </p:nvGraphicFramePr>
        <p:xfrm>
          <a:off x="25965150" y="37830125"/>
          <a:ext cx="6970713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" name="Worksheet" r:id="rId4" imgW="6972401" imgH="4952880" progId="Excel.Sheet.8">
                  <p:embed/>
                </p:oleObj>
              </mc:Choice>
              <mc:Fallback>
                <p:oleObj name="Worksheet" r:id="rId4" imgW="6972401" imgH="4952880" progId="Excel.Sheet.8">
                  <p:embed/>
                  <p:pic>
                    <p:nvPicPr>
                      <p:cNvPr id="0" name="Chart 6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5150" y="37830125"/>
                        <a:ext cx="6970713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" name="Rectangle 199"/>
          <p:cNvSpPr/>
          <p:nvPr/>
        </p:nvSpPr>
        <p:spPr>
          <a:xfrm rot="16200000">
            <a:off x="-268697" y="41700213"/>
            <a:ext cx="15939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independent work in between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2001838" y="371475"/>
            <a:ext cx="2882265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31" tIns="45607" rIns="91231" bIns="45607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9600">
                <a:solidFill>
                  <a:srgbClr val="FFFFFF"/>
                </a:solidFill>
                <a:latin typeface="Arial Black" pitchFamily="34" charset="0"/>
              </a:rPr>
              <a:t>Control-Flow Decoupling</a:t>
            </a:r>
          </a:p>
          <a:p>
            <a:pPr algn="ctr" defTabSz="912813" eaLnBrk="0" hangingPunct="0"/>
            <a:r>
              <a:rPr lang="en-US" sz="6000">
                <a:solidFill>
                  <a:srgbClr val="FFFFFF"/>
                </a:solidFill>
                <a:latin typeface="Arial" charset="0"/>
              </a:rPr>
              <a:t>Rami Sheikh, James Tuck, Eric Rotenberg</a:t>
            </a:r>
            <a:br>
              <a:rPr lang="en-US" sz="6000">
                <a:solidFill>
                  <a:srgbClr val="FFFFFF"/>
                </a:solidFill>
                <a:latin typeface="Arial" charset="0"/>
              </a:rPr>
            </a:br>
            <a:r>
              <a:rPr lang="en-US" sz="4800">
                <a:solidFill>
                  <a:srgbClr val="FFFFFF"/>
                </a:solidFill>
                <a:latin typeface="Arial" charset="0"/>
              </a:rPr>
              <a:t>North Carolina State University</a:t>
            </a:r>
            <a:endParaRPr lang="en-US" sz="4800" i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522288" y="5581650"/>
            <a:ext cx="15584487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4" tIns="45617" rIns="91254" bIns="45617">
            <a:spAutoFit/>
          </a:bodyPr>
          <a:lstStyle>
            <a:lvl1pPr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8F8F8"/>
                </a:solidFill>
              </a:rPr>
              <a:t>Motivation</a:t>
            </a:r>
          </a:p>
        </p:txBody>
      </p: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522288" y="6142038"/>
            <a:ext cx="15584487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6345" tIns="456345" rIns="456345" bIns="228146">
            <a:spAutoFit/>
          </a:bodyPr>
          <a:lstStyle>
            <a:lvl1pPr marL="685800" indent="-6858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4600" b="1" dirty="0">
                <a:solidFill>
                  <a:schemeClr val="tx2"/>
                </a:solidFill>
              </a:rPr>
              <a:t>Single-thread performance is important for single- and multi-threaded applications.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600" b="1" dirty="0">
                <a:solidFill>
                  <a:schemeClr val="tx2"/>
                </a:solidFill>
              </a:rPr>
              <a:t>Per-core energy consumption is at a premium.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600" b="1" dirty="0">
                <a:solidFill>
                  <a:srgbClr val="FF0000"/>
                </a:solidFill>
              </a:rPr>
              <a:t>Better branch handling is a BIG win: improves performance, reduces energy and enables memory latency tolerance.</a:t>
            </a:r>
            <a:endParaRPr lang="en-US" sz="4600" b="1" dirty="0">
              <a:solidFill>
                <a:schemeClr val="tx2"/>
              </a:solidFill>
            </a:endParaRPr>
          </a:p>
        </p:txBody>
      </p:sp>
      <p:sp>
        <p:nvSpPr>
          <p:cNvPr id="4101" name="Text Box 349"/>
          <p:cNvSpPr txBox="1">
            <a:spLocks noChangeArrowheads="1"/>
          </p:cNvSpPr>
          <p:nvPr/>
        </p:nvSpPr>
        <p:spPr bwMode="auto">
          <a:xfrm>
            <a:off x="16713200" y="18129250"/>
            <a:ext cx="15584488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4" tIns="45617" rIns="91254" bIns="45617">
            <a:spAutoFit/>
          </a:bodyPr>
          <a:lstStyle>
            <a:lvl1pPr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8F8F8"/>
                </a:solidFill>
              </a:rPr>
              <a:t>CFD Compiler Implementation in GCC</a:t>
            </a:r>
          </a:p>
        </p:txBody>
      </p:sp>
      <p:sp>
        <p:nvSpPr>
          <p:cNvPr id="4104" name="Text Box 353"/>
          <p:cNvSpPr txBox="1">
            <a:spLocks noChangeArrowheads="1"/>
          </p:cNvSpPr>
          <p:nvPr/>
        </p:nvSpPr>
        <p:spPr bwMode="auto">
          <a:xfrm>
            <a:off x="16703675" y="37090350"/>
            <a:ext cx="15584488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4" tIns="45617" rIns="91254" bIns="45617">
            <a:spAutoFit/>
          </a:bodyPr>
          <a:lstStyle>
            <a:lvl1pPr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8F8F8"/>
                </a:solidFill>
              </a:rPr>
              <a:t>Conclusion</a:t>
            </a:r>
          </a:p>
        </p:txBody>
      </p:sp>
      <p:sp>
        <p:nvSpPr>
          <p:cNvPr id="4105" name="Text Box 354"/>
          <p:cNvSpPr txBox="1">
            <a:spLocks noChangeArrowheads="1"/>
          </p:cNvSpPr>
          <p:nvPr/>
        </p:nvSpPr>
        <p:spPr bwMode="auto">
          <a:xfrm>
            <a:off x="16703674" y="37650738"/>
            <a:ext cx="10341877" cy="635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6345" tIns="456345" rIns="456345" bIns="228146">
            <a:spAutoFit/>
          </a:bodyPr>
          <a:lstStyle>
            <a:lvl1pPr marL="685800" indent="-6858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4600" b="1" dirty="0" smtClean="0">
                <a:solidFill>
                  <a:schemeClr val="tx2"/>
                </a:solidFill>
              </a:rPr>
              <a:t>A third of </a:t>
            </a:r>
            <a:r>
              <a:rPr lang="en-US" sz="4600" b="1" dirty="0" err="1" smtClean="0">
                <a:solidFill>
                  <a:schemeClr val="tx2"/>
                </a:solidFill>
              </a:rPr>
              <a:t>mispredictions</a:t>
            </a:r>
            <a:r>
              <a:rPr lang="en-US" sz="4600" b="1" dirty="0" smtClean="0">
                <a:solidFill>
                  <a:schemeClr val="tx2"/>
                </a:solidFill>
              </a:rPr>
              <a:t> come from </a:t>
            </a:r>
            <a:r>
              <a:rPr lang="en-US" sz="4600" b="1" i="1" dirty="0" smtClean="0">
                <a:solidFill>
                  <a:schemeClr val="tx2"/>
                </a:solidFill>
              </a:rPr>
              <a:t>separable branches</a:t>
            </a:r>
            <a:r>
              <a:rPr lang="en-US" sz="46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600" b="1" dirty="0" smtClean="0">
                <a:solidFill>
                  <a:schemeClr val="tx2"/>
                </a:solidFill>
              </a:rPr>
              <a:t>CFD </a:t>
            </a:r>
            <a:r>
              <a:rPr lang="en-US" sz="4600" b="1" dirty="0">
                <a:solidFill>
                  <a:schemeClr val="tx2"/>
                </a:solidFill>
              </a:rPr>
              <a:t>is a software/hardware </a:t>
            </a:r>
            <a:r>
              <a:rPr lang="en-US" sz="4600" b="1" dirty="0" err="1" smtClean="0">
                <a:solidFill>
                  <a:schemeClr val="tx2"/>
                </a:solidFill>
              </a:rPr>
              <a:t>collabor-ation</a:t>
            </a:r>
            <a:r>
              <a:rPr lang="en-US" sz="4600" b="1" dirty="0" smtClean="0">
                <a:solidFill>
                  <a:schemeClr val="tx2"/>
                </a:solidFill>
              </a:rPr>
              <a:t> </a:t>
            </a:r>
            <a:r>
              <a:rPr lang="en-US" sz="4600" b="1" dirty="0">
                <a:solidFill>
                  <a:schemeClr val="tx2"/>
                </a:solidFill>
              </a:rPr>
              <a:t>for exploiting </a:t>
            </a:r>
            <a:r>
              <a:rPr lang="en-US" sz="4600" b="1" dirty="0" err="1">
                <a:solidFill>
                  <a:schemeClr val="tx2"/>
                </a:solidFill>
              </a:rPr>
              <a:t>separability</a:t>
            </a:r>
            <a:r>
              <a:rPr lang="en-US" sz="4600" b="1" dirty="0">
                <a:solidFill>
                  <a:schemeClr val="tx2"/>
                </a:solidFill>
              </a:rPr>
              <a:t> with low complexity and high efficacy.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600" b="1" dirty="0" smtClean="0">
                <a:solidFill>
                  <a:schemeClr val="tx2"/>
                </a:solidFill>
              </a:rPr>
              <a:t>CFD </a:t>
            </a:r>
            <a:r>
              <a:rPr lang="en-US" sz="4600" b="1" dirty="0">
                <a:solidFill>
                  <a:schemeClr val="tx2"/>
                </a:solidFill>
              </a:rPr>
              <a:t>is comparable to if-conversion in terms of number of static branches and MPKI contribution.</a:t>
            </a:r>
          </a:p>
        </p:txBody>
      </p:sp>
      <p:pic>
        <p:nvPicPr>
          <p:cNvPr id="410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936875"/>
            <a:ext cx="94138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325" y="-428625"/>
            <a:ext cx="43243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Group 1"/>
          <p:cNvGrpSpPr>
            <a:grpSpLocks/>
          </p:cNvGrpSpPr>
          <p:nvPr/>
        </p:nvGrpSpPr>
        <p:grpSpPr bwMode="auto">
          <a:xfrm>
            <a:off x="4924425" y="10350500"/>
            <a:ext cx="10155238" cy="7600950"/>
            <a:chOff x="4924053" y="10350283"/>
            <a:chExt cx="10155562" cy="7600950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760213"/>
                </p:ext>
              </p:extLst>
            </p:nvPr>
          </p:nvGraphicFramePr>
          <p:xfrm>
            <a:off x="4924053" y="10350283"/>
            <a:ext cx="10155562" cy="7600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3" name="TextBox 3"/>
            <p:cNvSpPr txBox="1"/>
            <p:nvPr/>
          </p:nvSpPr>
          <p:spPr>
            <a:xfrm rot="16200000">
              <a:off x="6365569" y="15941450"/>
              <a:ext cx="1262063" cy="5318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FF0000"/>
                  </a:solidFill>
                  <a:latin typeface="Calibri"/>
                </a:rPr>
                <a:t>Conroe</a:t>
              </a:r>
            </a:p>
          </p:txBody>
        </p:sp>
        <p:sp>
          <p:nvSpPr>
            <p:cNvPr id="24" name="TextBox 14"/>
            <p:cNvSpPr txBox="1"/>
            <p:nvPr/>
          </p:nvSpPr>
          <p:spPr>
            <a:xfrm rot="16200000">
              <a:off x="7391925" y="15797781"/>
              <a:ext cx="1533525" cy="5318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FF0000"/>
                  </a:solidFill>
                  <a:latin typeface="Calibri"/>
                </a:rPr>
                <a:t>Nehalem</a:t>
              </a:r>
            </a:p>
          </p:txBody>
        </p:sp>
        <p:sp>
          <p:nvSpPr>
            <p:cNvPr id="25" name="TextBox 15"/>
            <p:cNvSpPr txBox="1"/>
            <p:nvPr/>
          </p:nvSpPr>
          <p:spPr>
            <a:xfrm rot="16200000">
              <a:off x="8785788" y="15778724"/>
              <a:ext cx="1146175" cy="9699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FF0000"/>
                  </a:solidFill>
                  <a:latin typeface="Calibri"/>
                </a:rPr>
                <a:t>Sandy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FF0000"/>
                  </a:solidFill>
                  <a:latin typeface="Calibri"/>
                </a:rPr>
                <a:t>Bridge</a:t>
              </a:r>
            </a:p>
          </p:txBody>
        </p:sp>
        <p:sp>
          <p:nvSpPr>
            <p:cNvPr id="26" name="TextBox 16"/>
            <p:cNvSpPr txBox="1"/>
            <p:nvPr/>
          </p:nvSpPr>
          <p:spPr>
            <a:xfrm rot="16200000">
              <a:off x="9824050" y="15883506"/>
              <a:ext cx="1355725" cy="5318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err="1">
                  <a:solidFill>
                    <a:srgbClr val="FF0000"/>
                  </a:solidFill>
                  <a:latin typeface="Calibri"/>
                </a:rPr>
                <a:t>Haswell</a:t>
              </a:r>
              <a:endParaRPr lang="en-US" sz="2800" b="1" kern="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7" name="TextBox 17"/>
            <p:cNvSpPr txBox="1"/>
            <p:nvPr/>
          </p:nvSpPr>
          <p:spPr>
            <a:xfrm>
              <a:off x="11388559" y="15955746"/>
              <a:ext cx="3081436" cy="523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FF0000"/>
                  </a:solidFill>
                  <a:latin typeface="Calibri"/>
                </a:rPr>
                <a:t>Future 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Calibri"/>
                </a:rPr>
                <a:t>Generations</a:t>
              </a:r>
              <a:endParaRPr lang="en-US" sz="2800" b="1" kern="0" dirty="0">
                <a:solidFill>
                  <a:srgbClr val="FF0000"/>
                </a:solidFill>
                <a:latin typeface="Calibri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11448678" y="16522483"/>
              <a:ext cx="2952750" cy="19050"/>
            </a:xfrm>
            <a:prstGeom prst="straightConnector1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28575" cap="flat" cmpd="sng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dash"/>
              <a:round/>
              <a:headEnd type="arrow"/>
              <a:tailEnd type="arrow"/>
            </a:ln>
            <a:effectLst>
              <a:glow rad="101600">
                <a:srgbClr val="C0504D">
                  <a:satMod val="175000"/>
                  <a:alpha val="40000"/>
                </a:srgbClr>
              </a:glow>
              <a:outerShdw dist="35921" dir="2700000" algn="ctr" rotWithShape="0">
                <a:srgbClr val="808080"/>
              </a:outerShdw>
            </a:effectLst>
            <a:extLst/>
          </p:spPr>
        </p:cxnSp>
      </p:grpSp>
      <p:sp>
        <p:nvSpPr>
          <p:cNvPr id="4111" name="Text Box 351"/>
          <p:cNvSpPr txBox="1">
            <a:spLocks noChangeArrowheads="1"/>
          </p:cNvSpPr>
          <p:nvPr/>
        </p:nvSpPr>
        <p:spPr bwMode="auto">
          <a:xfrm>
            <a:off x="512763" y="25126950"/>
            <a:ext cx="15584487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4" tIns="45617" rIns="91254" bIns="45617">
            <a:spAutoFit/>
          </a:bodyPr>
          <a:lstStyle>
            <a:lvl1pPr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8F8F8"/>
                </a:solidFill>
              </a:rPr>
              <a:t>Control-Flow Decoupling (CFD)</a:t>
            </a:r>
          </a:p>
        </p:txBody>
      </p:sp>
      <p:sp>
        <p:nvSpPr>
          <p:cNvPr id="4112" name="Text Box 352"/>
          <p:cNvSpPr txBox="1">
            <a:spLocks noChangeArrowheads="1"/>
          </p:cNvSpPr>
          <p:nvPr/>
        </p:nvSpPr>
        <p:spPr bwMode="auto">
          <a:xfrm>
            <a:off x="550863" y="25649238"/>
            <a:ext cx="15546387" cy="35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6345" tIns="456345" rIns="456345" bIns="228146">
            <a:spAutoFit/>
          </a:bodyPr>
          <a:lstStyle>
            <a:lvl1pPr marL="685800" indent="-6858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US" sz="4600" b="1" dirty="0" smtClean="0">
                <a:solidFill>
                  <a:schemeClr val="tx2"/>
                </a:solidFill>
              </a:rPr>
              <a:t>Key idea: separate the loop into two loops: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4600" b="1" dirty="0" smtClean="0">
                <a:solidFill>
                  <a:schemeClr val="tx2"/>
                </a:solidFill>
              </a:rPr>
              <a:t>The first contains only the branch’s predicate computation.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4600" b="1" dirty="0" smtClean="0">
                <a:solidFill>
                  <a:schemeClr val="tx2"/>
                </a:solidFill>
              </a:rPr>
              <a:t>The second contains the branch and its control-dependent instructions.</a:t>
            </a:r>
          </a:p>
        </p:txBody>
      </p:sp>
      <p:sp>
        <p:nvSpPr>
          <p:cNvPr id="4114" name="Text Box 349"/>
          <p:cNvSpPr txBox="1">
            <a:spLocks noChangeArrowheads="1"/>
          </p:cNvSpPr>
          <p:nvPr/>
        </p:nvSpPr>
        <p:spPr bwMode="auto">
          <a:xfrm>
            <a:off x="16722725" y="23314025"/>
            <a:ext cx="15584488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4" tIns="45617" rIns="91254" bIns="45617">
            <a:spAutoFit/>
          </a:bodyPr>
          <a:lstStyle>
            <a:lvl1pPr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8F8F8"/>
                </a:solidFill>
              </a:rPr>
              <a:t>Results</a:t>
            </a:r>
          </a:p>
        </p:txBody>
      </p:sp>
      <p:sp>
        <p:nvSpPr>
          <p:cNvPr id="4115" name="Text Box 350"/>
          <p:cNvSpPr txBox="1">
            <a:spLocks noChangeArrowheads="1"/>
          </p:cNvSpPr>
          <p:nvPr/>
        </p:nvSpPr>
        <p:spPr bwMode="auto">
          <a:xfrm>
            <a:off x="16722725" y="23760113"/>
            <a:ext cx="15584488" cy="13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6345" tIns="456345" rIns="456345" bIns="228146">
            <a:spAutoFit/>
          </a:bodyPr>
          <a:lstStyle>
            <a:lvl1pPr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4600" b="1" dirty="0">
                <a:solidFill>
                  <a:schemeClr val="tx2">
                    <a:lumMod val="50000"/>
                  </a:schemeClr>
                </a:solidFill>
              </a:rPr>
              <a:t>Applying CFD manually</a:t>
            </a:r>
            <a:r>
              <a:rPr lang="en-US" sz="46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sz="4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16" name="Text Box 350"/>
          <p:cNvSpPr txBox="1">
            <a:spLocks noChangeArrowheads="1"/>
          </p:cNvSpPr>
          <p:nvPr/>
        </p:nvSpPr>
        <p:spPr bwMode="auto">
          <a:xfrm>
            <a:off x="16722725" y="29397325"/>
            <a:ext cx="15584488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6345" tIns="456345" rIns="456345" bIns="228146">
            <a:spAutoFit/>
          </a:bodyPr>
          <a:lstStyle>
            <a:lvl1pPr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4600" b="1" dirty="0">
                <a:solidFill>
                  <a:schemeClr val="tx2"/>
                </a:solidFill>
              </a:rPr>
              <a:t>Applying CFD automatically (compiler):</a:t>
            </a:r>
          </a:p>
        </p:txBody>
      </p:sp>
      <p:graphicFrame>
        <p:nvGraphicFramePr>
          <p:cNvPr id="2" name="Chart 1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724677"/>
              </p:ext>
            </p:extLst>
          </p:nvPr>
        </p:nvGraphicFramePr>
        <p:xfrm>
          <a:off x="16764000" y="25120600"/>
          <a:ext cx="7543800" cy="4711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" name="Worksheet" r:id="rId9" imgW="8639122" imgH="5400810" progId="Excel.Sheet.8">
                  <p:embed/>
                </p:oleObj>
              </mc:Choice>
              <mc:Fallback>
                <p:oleObj name="Worksheet" r:id="rId9" imgW="8639122" imgH="5400810" progId="Excel.Sheet.8">
                  <p:embed/>
                  <p:pic>
                    <p:nvPicPr>
                      <p:cNvPr id="0" name="Chart 14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0" y="25120600"/>
                        <a:ext cx="7543800" cy="4711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Chart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963054"/>
              </p:ext>
            </p:extLst>
          </p:nvPr>
        </p:nvGraphicFramePr>
        <p:xfrm>
          <a:off x="24555450" y="25144413"/>
          <a:ext cx="7162800" cy="46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" name="Worksheet" r:id="rId11" imgW="8763113" imgH="6038820" progId="Excel.Sheet.8">
                  <p:embed/>
                </p:oleObj>
              </mc:Choice>
              <mc:Fallback>
                <p:oleObj name="Worksheet" r:id="rId11" imgW="8763113" imgH="6038820" progId="Excel.Sheet.8">
                  <p:embed/>
                  <p:pic>
                    <p:nvPicPr>
                      <p:cNvPr id="0" name="Chart 14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5450" y="25144413"/>
                        <a:ext cx="7162800" cy="468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Chart 1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424271"/>
              </p:ext>
            </p:extLst>
          </p:nvPr>
        </p:nvGraphicFramePr>
        <p:xfrm>
          <a:off x="24074437" y="30545458"/>
          <a:ext cx="5444238" cy="659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46" name="Chart 1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141670"/>
              </p:ext>
            </p:extLst>
          </p:nvPr>
        </p:nvGraphicFramePr>
        <p:xfrm>
          <a:off x="17606962" y="30554984"/>
          <a:ext cx="5406154" cy="654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121" name="Chart 35"/>
          <p:cNvGraphicFramePr>
            <a:graphicFrameLocks/>
          </p:cNvGraphicFramePr>
          <p:nvPr/>
        </p:nvGraphicFramePr>
        <p:xfrm>
          <a:off x="787400" y="10299700"/>
          <a:ext cx="4187825" cy="720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" name="Chart" r:id="rId15" imgW="4188315" imgH="7200000" progId="Excel.Chart.8">
                  <p:embed/>
                </p:oleObj>
              </mc:Choice>
              <mc:Fallback>
                <p:oleObj name="Chart" r:id="rId15" imgW="4188315" imgH="7200000" progId="Excel.Chart.8">
                  <p:embed/>
                  <p:pic>
                    <p:nvPicPr>
                      <p:cNvPr id="0" name="Chart 35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0299700"/>
                        <a:ext cx="4187825" cy="720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2005287548"/>
              </p:ext>
            </p:extLst>
          </p:nvPr>
        </p:nvGraphicFramePr>
        <p:xfrm>
          <a:off x="16915607" y="18715791"/>
          <a:ext cx="15201106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123" name="Text Box 351"/>
          <p:cNvSpPr txBox="1">
            <a:spLocks noChangeArrowheads="1"/>
          </p:cNvSpPr>
          <p:nvPr/>
        </p:nvSpPr>
        <p:spPr bwMode="auto">
          <a:xfrm>
            <a:off x="503238" y="18316575"/>
            <a:ext cx="15584487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4" tIns="45617" rIns="91254" bIns="45617">
            <a:spAutoFit/>
          </a:bodyPr>
          <a:lstStyle>
            <a:lvl1pPr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12813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8F8F8"/>
                </a:solidFill>
              </a:rPr>
              <a:t>Interesting Observation</a:t>
            </a:r>
          </a:p>
        </p:txBody>
      </p:sp>
      <p:sp>
        <p:nvSpPr>
          <p:cNvPr id="41" name="Text Box 352"/>
          <p:cNvSpPr txBox="1">
            <a:spLocks noChangeArrowheads="1"/>
          </p:cNvSpPr>
          <p:nvPr/>
        </p:nvSpPr>
        <p:spPr bwMode="auto">
          <a:xfrm>
            <a:off x="503238" y="18876963"/>
            <a:ext cx="11631612" cy="635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6345" tIns="456345" rIns="456345" bIns="228146">
            <a:spAutoFit/>
          </a:bodyPr>
          <a:lstStyle>
            <a:lvl1pPr marL="685800" indent="-6858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US" sz="4600" b="1" dirty="0" smtClean="0">
                <a:solidFill>
                  <a:schemeClr val="tx2"/>
                </a:solidFill>
              </a:rPr>
              <a:t>A third of </a:t>
            </a:r>
            <a:r>
              <a:rPr lang="en-US" sz="4600" b="1" dirty="0" err="1" smtClean="0">
                <a:solidFill>
                  <a:schemeClr val="tx2"/>
                </a:solidFill>
              </a:rPr>
              <a:t>mispredictions</a:t>
            </a:r>
            <a:r>
              <a:rPr lang="en-US" sz="4600" b="1" dirty="0" smtClean="0">
                <a:solidFill>
                  <a:schemeClr val="tx2"/>
                </a:solidFill>
              </a:rPr>
              <a:t> come from </a:t>
            </a:r>
            <a:r>
              <a:rPr lang="en-US" sz="4600" b="1" i="1" dirty="0" smtClean="0">
                <a:solidFill>
                  <a:schemeClr val="tx2"/>
                </a:solidFill>
              </a:rPr>
              <a:t>separable</a:t>
            </a:r>
            <a:r>
              <a:rPr lang="en-US" sz="4600" b="1" dirty="0" smtClean="0">
                <a:solidFill>
                  <a:schemeClr val="tx2"/>
                </a:solidFill>
              </a:rPr>
              <a:t> branches: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4600" b="1" dirty="0" smtClean="0">
                <a:solidFill>
                  <a:schemeClr val="tx2"/>
                </a:solidFill>
              </a:rPr>
              <a:t>The branch has a large CD region </a:t>
            </a:r>
            <a:br>
              <a:rPr lang="en-US" sz="4600" b="1" dirty="0" smtClean="0">
                <a:solidFill>
                  <a:schemeClr val="tx2"/>
                </a:solidFill>
              </a:rPr>
            </a:br>
            <a:r>
              <a:rPr lang="en-US" sz="4600" b="1" dirty="0" smtClean="0">
                <a:solidFill>
                  <a:schemeClr val="tx2"/>
                </a:solidFill>
              </a:rPr>
              <a:t>(if-conversion not profitable).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4600" b="1" dirty="0" smtClean="0">
                <a:solidFill>
                  <a:schemeClr val="tx2"/>
                </a:solidFill>
              </a:rPr>
              <a:t>The branch does not depend on its own CD instructions via a loop-carried data dependence.</a:t>
            </a:r>
          </a:p>
          <a:p>
            <a:pPr marL="0" indent="0" eaLnBrk="1" hangingPunct="1">
              <a:defRPr/>
            </a:pPr>
            <a:endParaRPr lang="en-US" sz="4600" b="1" dirty="0" smtClean="0">
              <a:solidFill>
                <a:schemeClr val="tx2"/>
              </a:solidFill>
            </a:endParaRPr>
          </a:p>
        </p:txBody>
      </p:sp>
      <p:grpSp>
        <p:nvGrpSpPr>
          <p:cNvPr id="4125" name="Group 2"/>
          <p:cNvGrpSpPr>
            <a:grpSpLocks/>
          </p:cNvGrpSpPr>
          <p:nvPr/>
        </p:nvGrpSpPr>
        <p:grpSpPr bwMode="auto">
          <a:xfrm>
            <a:off x="12426950" y="19718338"/>
            <a:ext cx="3475038" cy="5113337"/>
            <a:chOff x="11478094" y="25437532"/>
            <a:chExt cx="2724526" cy="4007928"/>
          </a:xfrm>
        </p:grpSpPr>
        <p:sp>
          <p:nvSpPr>
            <p:cNvPr id="53" name="Oval 52"/>
            <p:cNvSpPr/>
            <p:nvPr/>
          </p:nvSpPr>
          <p:spPr bwMode="auto">
            <a:xfrm>
              <a:off x="11478094" y="25437532"/>
              <a:ext cx="1277005" cy="610957"/>
            </a:xfrm>
            <a:prstGeom prst="ellipse">
              <a:avLst/>
            </a:prstGeom>
            <a:solidFill>
              <a:srgbClr val="FFFFFF"/>
            </a:solidFill>
            <a:ln w="508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Verdana" pitchFamily="34" charset="0"/>
                </a:rPr>
                <a:t>branch-slice</a:t>
              </a:r>
            </a:p>
          </p:txBody>
        </p:sp>
        <p:sp>
          <p:nvSpPr>
            <p:cNvPr id="54" name="Flowchart: Connector 53"/>
            <p:cNvSpPr/>
            <p:nvPr/>
          </p:nvSpPr>
          <p:spPr bwMode="auto">
            <a:xfrm>
              <a:off x="12002089" y="29140604"/>
              <a:ext cx="229014" cy="304856"/>
            </a:xfrm>
            <a:prstGeom prst="flowChartConnector">
              <a:avLst/>
            </a:prstGeom>
            <a:solidFill>
              <a:srgbClr val="FFFFFF"/>
            </a:solidFill>
            <a:ln w="508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5" name="Flowchart: Process 54"/>
            <p:cNvSpPr/>
            <p:nvPr/>
          </p:nvSpPr>
          <p:spPr bwMode="auto">
            <a:xfrm>
              <a:off x="12259730" y="27254227"/>
              <a:ext cx="1105244" cy="1295328"/>
            </a:xfrm>
            <a:prstGeom prst="flowChartProcess">
              <a:avLst/>
            </a:prstGeom>
            <a:solidFill>
              <a:srgbClr val="FFFFFF"/>
            </a:solidFill>
            <a:ln w="508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Verdana" pitchFamily="34" charset="0"/>
                </a:rPr>
                <a:t>control-</a:t>
              </a:r>
            </a:p>
            <a:p>
              <a:pPr algn="ctr" eaLnBrk="0" hangingPunct="0"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Verdana" pitchFamily="34" charset="0"/>
                </a:rPr>
                <a:t>  dependent </a:t>
              </a:r>
            </a:p>
            <a:p>
              <a:pPr algn="ctr" eaLnBrk="0" hangingPunct="0"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Verdana" pitchFamily="34" charset="0"/>
                </a:rPr>
                <a:t>region</a:t>
              </a:r>
            </a:p>
          </p:txBody>
        </p:sp>
        <p:cxnSp>
          <p:nvCxnSpPr>
            <p:cNvPr id="4193" name="Curved Connector 55"/>
            <p:cNvCxnSpPr>
              <a:cxnSpLocks noChangeShapeType="1"/>
              <a:stCxn id="53" idx="4"/>
              <a:endCxn id="61" idx="0"/>
            </p:cNvCxnSpPr>
            <p:nvPr/>
          </p:nvCxnSpPr>
          <p:spPr bwMode="auto">
            <a:xfrm rot="16200000" flipH="1">
              <a:off x="11939587" y="26225213"/>
              <a:ext cx="368306" cy="14288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4" name="Curved Connector 56"/>
            <p:cNvCxnSpPr>
              <a:cxnSpLocks noChangeShapeType="1"/>
              <a:stCxn id="61" idx="3"/>
              <a:endCxn id="55" idx="0"/>
            </p:cNvCxnSpPr>
            <p:nvPr/>
          </p:nvCxnSpPr>
          <p:spPr bwMode="auto">
            <a:xfrm>
              <a:off x="12611896" y="26835610"/>
              <a:ext cx="200026" cy="419100"/>
            </a:xfrm>
            <a:prstGeom prst="curvedConnector2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5" name="Curved Connector 57"/>
            <p:cNvCxnSpPr>
              <a:cxnSpLocks noChangeShapeType="1"/>
              <a:stCxn id="55" idx="2"/>
              <a:endCxn id="54" idx="6"/>
            </p:cNvCxnSpPr>
            <p:nvPr/>
          </p:nvCxnSpPr>
          <p:spPr bwMode="auto">
            <a:xfrm rot="5400000">
              <a:off x="12149934" y="28631072"/>
              <a:ext cx="742950" cy="581026"/>
            </a:xfrm>
            <a:prstGeom prst="curvedConnector2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6" name="Curved Connector 58"/>
            <p:cNvCxnSpPr>
              <a:cxnSpLocks noChangeShapeType="1"/>
              <a:stCxn id="61" idx="2"/>
              <a:endCxn id="54" idx="0"/>
            </p:cNvCxnSpPr>
            <p:nvPr/>
          </p:nvCxnSpPr>
          <p:spPr bwMode="auto">
            <a:xfrm rot="5400000">
              <a:off x="11180765" y="28190541"/>
              <a:ext cx="1885950" cy="14288"/>
            </a:xfrm>
            <a:prstGeom prst="curvedConnector3">
              <a:avLst>
                <a:gd name="adj1" fmla="val 50000"/>
              </a:avLst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7" name="Curved Connector 59"/>
            <p:cNvCxnSpPr>
              <a:cxnSpLocks noChangeShapeType="1"/>
              <a:stCxn id="54" idx="2"/>
              <a:endCxn id="53" idx="1"/>
            </p:cNvCxnSpPr>
            <p:nvPr/>
          </p:nvCxnSpPr>
          <p:spPr bwMode="auto">
            <a:xfrm rot="10800000">
              <a:off x="11665108" y="25526964"/>
              <a:ext cx="337189" cy="3766097"/>
            </a:xfrm>
            <a:prstGeom prst="curvedConnector4">
              <a:avLst>
                <a:gd name="adj1" fmla="val 223259"/>
                <a:gd name="adj2" fmla="val 111986"/>
              </a:avLst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Diamond 60"/>
            <p:cNvSpPr/>
            <p:nvPr/>
          </p:nvSpPr>
          <p:spPr bwMode="auto">
            <a:xfrm>
              <a:off x="11649855" y="26416805"/>
              <a:ext cx="962110" cy="837422"/>
            </a:xfrm>
            <a:prstGeom prst="diamond">
              <a:avLst/>
            </a:prstGeom>
            <a:solidFill>
              <a:srgbClr val="FFFFFF"/>
            </a:solidFill>
            <a:ln w="508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Verdana" pitchFamily="34" charset="0"/>
                </a:rPr>
                <a:t>branch</a:t>
              </a:r>
            </a:p>
          </p:txBody>
        </p:sp>
        <p:cxnSp>
          <p:nvCxnSpPr>
            <p:cNvPr id="4199" name="Curved Connector 61"/>
            <p:cNvCxnSpPr>
              <a:cxnSpLocks noChangeShapeType="1"/>
              <a:stCxn id="55" idx="3"/>
              <a:endCxn id="53" idx="6"/>
            </p:cNvCxnSpPr>
            <p:nvPr/>
          </p:nvCxnSpPr>
          <p:spPr bwMode="auto">
            <a:xfrm flipH="1" flipV="1">
              <a:off x="12755097" y="25742868"/>
              <a:ext cx="609275" cy="2159542"/>
            </a:xfrm>
            <a:prstGeom prst="curvedConnector3">
              <a:avLst>
                <a:gd name="adj1" fmla="val -100051"/>
              </a:avLst>
            </a:prstGeom>
            <a:noFill/>
            <a:ln w="50800" algn="ctr">
              <a:solidFill>
                <a:srgbClr val="000000"/>
              </a:solidFill>
              <a:prstDash val="sysDot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Multiply 62"/>
            <p:cNvSpPr>
              <a:spLocks noChangeAspect="1"/>
            </p:cNvSpPr>
            <p:nvPr/>
          </p:nvSpPr>
          <p:spPr bwMode="auto">
            <a:xfrm>
              <a:off x="13683508" y="26416510"/>
              <a:ext cx="519112" cy="450057"/>
            </a:xfrm>
            <a:prstGeom prst="mathMultiply">
              <a:avLst/>
            </a:pr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63500">
                <a:schemeClr val="tx2"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solidFill>
                  <a:srgbClr val="FF0000"/>
                </a:solidFill>
                <a:latin typeface="Verdana" pitchFamily="34" charset="0"/>
              </a:endParaRPr>
            </a:p>
          </p:txBody>
        </p:sp>
      </p:grpSp>
      <p:sp>
        <p:nvSpPr>
          <p:cNvPr id="123" name="TextBox 3"/>
          <p:cNvSpPr txBox="1"/>
          <p:nvPr/>
        </p:nvSpPr>
        <p:spPr>
          <a:xfrm>
            <a:off x="6677025" y="13496925"/>
            <a:ext cx="81121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00B050"/>
                </a:solidFill>
                <a:latin typeface="Calibri"/>
              </a:rPr>
              <a:t>63%</a:t>
            </a:r>
            <a:endParaRPr lang="en-US" sz="2800" b="1" kern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24" name="TextBox 3"/>
          <p:cNvSpPr txBox="1"/>
          <p:nvPr/>
        </p:nvSpPr>
        <p:spPr>
          <a:xfrm>
            <a:off x="7753350" y="13157200"/>
            <a:ext cx="81121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00B050"/>
                </a:solidFill>
                <a:latin typeface="Calibri"/>
              </a:rPr>
              <a:t>65%</a:t>
            </a:r>
            <a:endParaRPr lang="en-US" sz="2800" b="1" kern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25" name="TextBox 3"/>
          <p:cNvSpPr txBox="1"/>
          <p:nvPr/>
        </p:nvSpPr>
        <p:spPr>
          <a:xfrm>
            <a:off x="8991600" y="12755563"/>
            <a:ext cx="81121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00B050"/>
                </a:solidFill>
                <a:latin typeface="Calibri"/>
              </a:rPr>
              <a:t>67%</a:t>
            </a:r>
            <a:endParaRPr lang="en-US" sz="2800" b="1" kern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26" name="TextBox 3"/>
          <p:cNvSpPr txBox="1"/>
          <p:nvPr/>
        </p:nvSpPr>
        <p:spPr>
          <a:xfrm>
            <a:off x="10133013" y="12547600"/>
            <a:ext cx="811212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00B050"/>
                </a:solidFill>
                <a:latin typeface="Calibri"/>
              </a:rPr>
              <a:t>68%</a:t>
            </a:r>
            <a:endParaRPr lang="en-US" sz="2800" b="1" kern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27" name="TextBox 3"/>
          <p:cNvSpPr txBox="1"/>
          <p:nvPr/>
        </p:nvSpPr>
        <p:spPr>
          <a:xfrm>
            <a:off x="11266488" y="12023725"/>
            <a:ext cx="811212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00B050"/>
                </a:solidFill>
                <a:latin typeface="Calibri"/>
              </a:rPr>
              <a:t>69%</a:t>
            </a:r>
            <a:endParaRPr lang="en-US" sz="2800" b="1" kern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28" name="TextBox 3"/>
          <p:cNvSpPr txBox="1"/>
          <p:nvPr/>
        </p:nvSpPr>
        <p:spPr>
          <a:xfrm>
            <a:off x="12652375" y="11895138"/>
            <a:ext cx="811213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00B050"/>
                </a:solidFill>
                <a:latin typeface="Calibri"/>
              </a:rPr>
              <a:t>67%</a:t>
            </a:r>
            <a:endParaRPr lang="en-US" sz="2800" b="1" kern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29" name="TextBox 3"/>
          <p:cNvSpPr txBox="1"/>
          <p:nvPr/>
        </p:nvSpPr>
        <p:spPr>
          <a:xfrm>
            <a:off x="13855700" y="11633200"/>
            <a:ext cx="81121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00B050"/>
                </a:solidFill>
                <a:latin typeface="Calibri"/>
              </a:rPr>
              <a:t>65%</a:t>
            </a:r>
            <a:endParaRPr lang="en-US" sz="2800" b="1" kern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30" name="TextBox 17"/>
          <p:cNvSpPr txBox="1"/>
          <p:nvPr/>
        </p:nvSpPr>
        <p:spPr>
          <a:xfrm>
            <a:off x="12023725" y="12969875"/>
            <a:ext cx="279876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00B050"/>
                </a:solidFill>
                <a:latin typeface="Calibri"/>
              </a:rPr>
              <a:t>Energy Reduction</a:t>
            </a:r>
            <a:endParaRPr lang="en-US" sz="2800" b="1" kern="0" dirty="0">
              <a:solidFill>
                <a:srgbClr val="00B050"/>
              </a:solidFill>
              <a:latin typeface="Calibri"/>
            </a:endParaRPr>
          </a:p>
        </p:txBody>
      </p:sp>
      <p:cxnSp>
        <p:nvCxnSpPr>
          <p:cNvPr id="4137" name="Straight Arrow Connector 15"/>
          <p:cNvCxnSpPr>
            <a:cxnSpLocks noChangeShapeType="1"/>
          </p:cNvCxnSpPr>
          <p:nvPr/>
        </p:nvCxnSpPr>
        <p:spPr bwMode="auto">
          <a:xfrm>
            <a:off x="13388975" y="12658725"/>
            <a:ext cx="4841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8" name="Straight Arrow Connector 28"/>
          <p:cNvCxnSpPr>
            <a:cxnSpLocks noChangeShapeType="1"/>
            <a:stCxn id="130" idx="0"/>
            <a:endCxn id="128" idx="2"/>
          </p:cNvCxnSpPr>
          <p:nvPr/>
        </p:nvCxnSpPr>
        <p:spPr bwMode="auto">
          <a:xfrm flipH="1" flipV="1">
            <a:off x="13058775" y="12417425"/>
            <a:ext cx="365125" cy="552450"/>
          </a:xfrm>
          <a:prstGeom prst="straightConnector1">
            <a:avLst/>
          </a:prstGeom>
          <a:noFill/>
          <a:ln w="6350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5071175"/>
              </p:ext>
            </p:extLst>
          </p:nvPr>
        </p:nvGraphicFramePr>
        <p:xfrm>
          <a:off x="19172238" y="4345978"/>
          <a:ext cx="11383962" cy="749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458242" y="28732110"/>
            <a:ext cx="12174874" cy="8618122"/>
            <a:chOff x="7043738" y="25888950"/>
            <a:chExt cx="9248775" cy="6546850"/>
          </a:xfrm>
        </p:grpSpPr>
        <p:sp>
          <p:nvSpPr>
            <p:cNvPr id="110" name="Text Box 48"/>
            <p:cNvSpPr txBox="1">
              <a:spLocks noChangeArrowheads="1"/>
            </p:cNvSpPr>
            <p:nvPr/>
          </p:nvSpPr>
          <p:spPr bwMode="auto">
            <a:xfrm>
              <a:off x="15252700" y="27825098"/>
              <a:ext cx="1039813" cy="53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4000" b="1" dirty="0" smtClean="0">
                  <a:solidFill>
                    <a:schemeClr val="bg2">
                      <a:lumMod val="10000"/>
                    </a:schemeClr>
                  </a:solidFill>
                  <a:latin typeface="Verdana" charset="0"/>
                </a:rPr>
                <a:t>BQ</a:t>
              </a:r>
              <a:endParaRPr lang="en-US" sz="3600" b="1" dirty="0">
                <a:solidFill>
                  <a:schemeClr val="bg2">
                    <a:lumMod val="10000"/>
                  </a:schemeClr>
                </a:solidFill>
                <a:latin typeface="Verdana" charset="0"/>
              </a:endParaRPr>
            </a:p>
          </p:txBody>
        </p:sp>
        <p:grpSp>
          <p:nvGrpSpPr>
            <p:cNvPr id="4128" name="Group 11"/>
            <p:cNvGrpSpPr>
              <a:grpSpLocks/>
            </p:cNvGrpSpPr>
            <p:nvPr/>
          </p:nvGrpSpPr>
          <p:grpSpPr bwMode="auto">
            <a:xfrm>
              <a:off x="7043738" y="25888950"/>
              <a:ext cx="8853487" cy="6546850"/>
              <a:chOff x="7233444" y="37338327"/>
              <a:chExt cx="8517701" cy="6298312"/>
            </a:xfrm>
          </p:grpSpPr>
          <p:sp>
            <p:nvSpPr>
              <p:cNvPr id="109" name="Text Box 48"/>
              <p:cNvSpPr txBox="1">
                <a:spLocks noChangeArrowheads="1"/>
              </p:cNvSpPr>
              <p:nvPr/>
            </p:nvSpPr>
            <p:spPr bwMode="auto">
              <a:xfrm>
                <a:off x="12076483" y="37338327"/>
                <a:ext cx="2350501" cy="472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600" b="1" dirty="0" smtClean="0">
                    <a:solidFill>
                      <a:schemeClr val="bg2">
                        <a:lumMod val="10000"/>
                      </a:schemeClr>
                    </a:solidFill>
                    <a:latin typeface="Verdana" charset="0"/>
                  </a:rPr>
                  <a:t>CFD Loops</a:t>
                </a:r>
                <a:endParaRPr lang="en-US" sz="3600" b="1" dirty="0">
                  <a:solidFill>
                    <a:schemeClr val="bg2">
                      <a:lumMod val="10000"/>
                    </a:schemeClr>
                  </a:solidFill>
                  <a:latin typeface="Verdana" charset="0"/>
                </a:endParaRPr>
              </a:p>
            </p:txBody>
          </p:sp>
          <p:grpSp>
            <p:nvGrpSpPr>
              <p:cNvPr id="4142" name="Group 10"/>
              <p:cNvGrpSpPr>
                <a:grpSpLocks/>
              </p:cNvGrpSpPr>
              <p:nvPr/>
            </p:nvGrpSpPr>
            <p:grpSpPr bwMode="auto">
              <a:xfrm>
                <a:off x="7233444" y="37736936"/>
                <a:ext cx="8517701" cy="5899703"/>
                <a:chOff x="7233444" y="37736936"/>
                <a:chExt cx="8517701" cy="5899703"/>
              </a:xfrm>
            </p:grpSpPr>
            <p:grpSp>
              <p:nvGrpSpPr>
                <p:cNvPr id="4143" name="Group 4"/>
                <p:cNvGrpSpPr>
                  <a:grpSpLocks/>
                </p:cNvGrpSpPr>
                <p:nvPr/>
              </p:nvGrpSpPr>
              <p:grpSpPr bwMode="auto">
                <a:xfrm>
                  <a:off x="7233444" y="37736936"/>
                  <a:ext cx="8517701" cy="5899703"/>
                  <a:chOff x="7233444" y="37736936"/>
                  <a:chExt cx="8517701" cy="5899703"/>
                </a:xfrm>
              </p:grpSpPr>
              <p:grpSp>
                <p:nvGrpSpPr>
                  <p:cNvPr id="4145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7351320" y="38266275"/>
                    <a:ext cx="2685182" cy="4782980"/>
                    <a:chOff x="799326" y="990600"/>
                    <a:chExt cx="2667000" cy="4876800"/>
                  </a:xfrm>
                </p:grpSpPr>
                <p:sp>
                  <p:nvSpPr>
                    <p:cNvPr id="67" name="Rounded Rectangle 66"/>
                    <p:cNvSpPr/>
                    <p:nvPr/>
                  </p:nvSpPr>
                  <p:spPr bwMode="auto">
                    <a:xfrm>
                      <a:off x="799053" y="986551"/>
                      <a:ext cx="2666796" cy="4880236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2000" ker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68" name="Oval 67"/>
                    <p:cNvSpPr/>
                    <p:nvPr/>
                  </p:nvSpPr>
                  <p:spPr bwMode="auto">
                    <a:xfrm>
                      <a:off x="1373977" y="1531568"/>
                      <a:ext cx="1277271" cy="61041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branch-slice</a:t>
                      </a:r>
                    </a:p>
                  </p:txBody>
                </p:sp>
                <p:sp>
                  <p:nvSpPr>
                    <p:cNvPr id="69" name="Flowchart: Connector 68"/>
                    <p:cNvSpPr/>
                    <p:nvPr/>
                  </p:nvSpPr>
                  <p:spPr bwMode="auto">
                    <a:xfrm>
                      <a:off x="1898841" y="5237682"/>
                      <a:ext cx="227542" cy="305209"/>
                    </a:xfrm>
                    <a:prstGeom prst="flowChartConnector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2000" ker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70" name="Flowchart: Process 69"/>
                    <p:cNvSpPr/>
                    <p:nvPr/>
                  </p:nvSpPr>
                  <p:spPr bwMode="auto">
                    <a:xfrm>
                      <a:off x="2155205" y="3348809"/>
                      <a:ext cx="1104339" cy="129869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control-</a:t>
                      </a:r>
                    </a:p>
                    <a:p>
                      <a:pPr algn="ctr" eaLnBrk="0" hangingPunct="0">
                        <a:defRPr/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dependent </a:t>
                      </a:r>
                    </a:p>
                    <a:p>
                      <a:pPr algn="ctr" eaLnBrk="0" hangingPunct="0">
                        <a:defRPr/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region</a:t>
                      </a:r>
                    </a:p>
                  </p:txBody>
                </p:sp>
                <p:cxnSp>
                  <p:nvCxnSpPr>
                    <p:cNvPr id="4172" name="Curved Connector 70"/>
                    <p:cNvCxnSpPr>
                      <a:cxnSpLocks noChangeShapeType="1"/>
                      <a:stCxn id="68" idx="4"/>
                      <a:endCxn id="76" idx="0"/>
                    </p:cNvCxnSpPr>
                    <p:nvPr/>
                  </p:nvCxnSpPr>
                  <p:spPr bwMode="auto">
                    <a:xfrm rot="16200000" flipH="1">
                      <a:off x="1835940" y="2323303"/>
                      <a:ext cx="368306" cy="14288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173" name="Curved Connector 71"/>
                    <p:cNvCxnSpPr>
                      <a:cxnSpLocks noChangeShapeType="1"/>
                      <a:stCxn id="76" idx="3"/>
                      <a:endCxn id="70" idx="0"/>
                    </p:cNvCxnSpPr>
                    <p:nvPr/>
                  </p:nvCxnSpPr>
                  <p:spPr bwMode="auto">
                    <a:xfrm>
                      <a:off x="2508249" y="2933700"/>
                      <a:ext cx="200026" cy="419100"/>
                    </a:xfrm>
                    <a:prstGeom prst="curvedConnector2">
                      <a:avLst/>
                    </a:prstGeom>
                    <a:noFill/>
                    <a:ln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174" name="Curved Connector 72"/>
                    <p:cNvCxnSpPr>
                      <a:cxnSpLocks noChangeShapeType="1"/>
                      <a:stCxn id="70" idx="2"/>
                      <a:endCxn id="69" idx="6"/>
                    </p:cNvCxnSpPr>
                    <p:nvPr/>
                  </p:nvCxnSpPr>
                  <p:spPr bwMode="auto">
                    <a:xfrm rot="5400000">
                      <a:off x="2046287" y="4729162"/>
                      <a:ext cx="742950" cy="581026"/>
                    </a:xfrm>
                    <a:prstGeom prst="curvedConnector2">
                      <a:avLst/>
                    </a:prstGeom>
                    <a:noFill/>
                    <a:ln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175" name="Curved Connector 73"/>
                    <p:cNvCxnSpPr>
                      <a:cxnSpLocks noChangeShapeType="1"/>
                      <a:stCxn id="76" idx="2"/>
                      <a:endCxn id="69" idx="0"/>
                    </p:cNvCxnSpPr>
                    <p:nvPr/>
                  </p:nvCxnSpPr>
                  <p:spPr bwMode="auto">
                    <a:xfrm rot="5400000">
                      <a:off x="1077118" y="4288631"/>
                      <a:ext cx="1885950" cy="14288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176" name="Curved Connector 74"/>
                    <p:cNvCxnSpPr>
                      <a:cxnSpLocks noChangeShapeType="1"/>
                      <a:stCxn id="69" idx="2"/>
                      <a:endCxn id="68" idx="1"/>
                    </p:cNvCxnSpPr>
                    <p:nvPr/>
                  </p:nvCxnSpPr>
                  <p:spPr bwMode="auto">
                    <a:xfrm rot="10800000">
                      <a:off x="1561461" y="1625054"/>
                      <a:ext cx="337189" cy="3766097"/>
                    </a:xfrm>
                    <a:prstGeom prst="curvedConnector4">
                      <a:avLst>
                        <a:gd name="adj1" fmla="val 223259"/>
                        <a:gd name="adj2" fmla="val 111986"/>
                      </a:avLst>
                    </a:prstGeom>
                    <a:noFill/>
                    <a:ln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76" name="Diamond 75"/>
                    <p:cNvSpPr/>
                    <p:nvPr/>
                  </p:nvSpPr>
                  <p:spPr bwMode="auto">
                    <a:xfrm>
                      <a:off x="1545392" y="2511040"/>
                      <a:ext cx="961746" cy="837769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branch</a:t>
                      </a:r>
                    </a:p>
                  </p:txBody>
                </p:sp>
                <p:sp>
                  <p:nvSpPr>
                    <p:cNvPr id="77" name="Flowchart: Connector 76"/>
                    <p:cNvSpPr/>
                    <p:nvPr/>
                  </p:nvSpPr>
                  <p:spPr bwMode="auto">
                    <a:xfrm>
                      <a:off x="1888222" y="5237682"/>
                      <a:ext cx="229060" cy="305209"/>
                    </a:xfrm>
                    <a:prstGeom prst="flowChartConnector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2000" ker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78" name="Flowchart: Connector 77"/>
                    <p:cNvSpPr/>
                    <p:nvPr/>
                  </p:nvSpPr>
                  <p:spPr bwMode="auto">
                    <a:xfrm>
                      <a:off x="1898841" y="5237682"/>
                      <a:ext cx="227542" cy="305209"/>
                    </a:xfrm>
                    <a:prstGeom prst="flowChartConnector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2000" ker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79" name="Flowchart: Process 78"/>
                    <p:cNvSpPr/>
                    <p:nvPr/>
                  </p:nvSpPr>
                  <p:spPr bwMode="auto">
                    <a:xfrm>
                      <a:off x="2155205" y="3348809"/>
                      <a:ext cx="1104339" cy="129869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control-</a:t>
                      </a:r>
                    </a:p>
                    <a:p>
                      <a:pPr algn="ctr" eaLnBrk="0" hangingPunct="0">
                        <a:defRPr/>
                      </a:pPr>
                      <a:r>
                        <a:rPr lang="en-US" sz="1800" b="1" kern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dependent </a:t>
                      </a:r>
                    </a:p>
                    <a:p>
                      <a:pPr algn="ctr" eaLnBrk="0" hangingPunct="0">
                        <a:defRPr/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region</a:t>
                      </a:r>
                    </a:p>
                  </p:txBody>
                </p:sp>
                <p:grpSp>
                  <p:nvGrpSpPr>
                    <p:cNvPr id="4181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74447" y="1535622"/>
                      <a:ext cx="1277003" cy="978978"/>
                      <a:chOff x="1374447" y="1535622"/>
                      <a:chExt cx="1277003" cy="978978"/>
                    </a:xfrm>
                  </p:grpSpPr>
                  <p:sp>
                    <p:nvSpPr>
                      <p:cNvPr id="87" name="Oval 86"/>
                      <p:cNvSpPr/>
                      <p:nvPr/>
                    </p:nvSpPr>
                    <p:spPr bwMode="auto">
                      <a:xfrm>
                        <a:off x="1373977" y="1531568"/>
                        <a:ext cx="1277272" cy="61353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508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r>
                          <a:rPr lang="en-US" sz="1800" b="1" kern="0" dirty="0">
                            <a:solidFill>
                              <a:srgbClr val="000000"/>
                            </a:solidFill>
                            <a:latin typeface="Verdana" pitchFamily="34" charset="0"/>
                          </a:rPr>
                          <a:t>branch-slice</a:t>
                        </a:r>
                      </a:p>
                    </p:txBody>
                  </p:sp>
                  <p:cxnSp>
                    <p:nvCxnSpPr>
                      <p:cNvPr id="4189" name="Curved Connector 87"/>
                      <p:cNvCxnSpPr>
                        <a:cxnSpLocks noChangeShapeType="1"/>
                        <a:stCxn id="87" idx="4"/>
                        <a:endCxn id="85" idx="0"/>
                      </p:cNvCxnSpPr>
                      <p:nvPr/>
                    </p:nvCxnSpPr>
                    <p:spPr bwMode="auto">
                      <a:xfrm rot="16200000" flipH="1">
                        <a:off x="1835940" y="2323303"/>
                        <a:ext cx="368306" cy="14288"/>
                      </a:xfrm>
                      <a:prstGeom prst="curvedConnector3">
                        <a:avLst>
                          <a:gd name="adj1" fmla="val 50000"/>
                        </a:avLst>
                      </a:prstGeom>
                      <a:noFill/>
                      <a:ln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cxnSp>
                  <p:nvCxnSpPr>
                    <p:cNvPr id="4182" name="Curved Connector 80"/>
                    <p:cNvCxnSpPr>
                      <a:cxnSpLocks noChangeShapeType="1"/>
                      <a:stCxn id="85" idx="3"/>
                      <a:endCxn id="79" idx="0"/>
                    </p:cNvCxnSpPr>
                    <p:nvPr/>
                  </p:nvCxnSpPr>
                  <p:spPr bwMode="auto">
                    <a:xfrm>
                      <a:off x="2508249" y="2933700"/>
                      <a:ext cx="200026" cy="419100"/>
                    </a:xfrm>
                    <a:prstGeom prst="curvedConnector2">
                      <a:avLst/>
                    </a:prstGeom>
                    <a:noFill/>
                    <a:ln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183" name="Curved Connector 81"/>
                    <p:cNvCxnSpPr>
                      <a:cxnSpLocks noChangeShapeType="1"/>
                      <a:stCxn id="79" idx="2"/>
                      <a:endCxn id="78" idx="6"/>
                    </p:cNvCxnSpPr>
                    <p:nvPr/>
                  </p:nvCxnSpPr>
                  <p:spPr bwMode="auto">
                    <a:xfrm rot="5400000">
                      <a:off x="2046287" y="4729162"/>
                      <a:ext cx="742950" cy="581026"/>
                    </a:xfrm>
                    <a:prstGeom prst="curvedConnector2">
                      <a:avLst/>
                    </a:prstGeom>
                    <a:noFill/>
                    <a:ln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184" name="Curved Connector 82"/>
                    <p:cNvCxnSpPr>
                      <a:cxnSpLocks noChangeShapeType="1"/>
                      <a:stCxn id="85" idx="2"/>
                      <a:endCxn id="78" idx="0"/>
                    </p:cNvCxnSpPr>
                    <p:nvPr/>
                  </p:nvCxnSpPr>
                  <p:spPr bwMode="auto">
                    <a:xfrm rot="5400000">
                      <a:off x="1077118" y="4288631"/>
                      <a:ext cx="1885950" cy="14288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185" name="Curved Connector 83"/>
                    <p:cNvCxnSpPr>
                      <a:cxnSpLocks noChangeShapeType="1"/>
                      <a:stCxn id="78" idx="2"/>
                      <a:endCxn id="87" idx="1"/>
                    </p:cNvCxnSpPr>
                    <p:nvPr/>
                  </p:nvCxnSpPr>
                  <p:spPr bwMode="auto">
                    <a:xfrm rot="10800000">
                      <a:off x="1561461" y="1625054"/>
                      <a:ext cx="337189" cy="3766097"/>
                    </a:xfrm>
                    <a:prstGeom prst="curvedConnector4">
                      <a:avLst>
                        <a:gd name="adj1" fmla="val 223259"/>
                        <a:gd name="adj2" fmla="val 111986"/>
                      </a:avLst>
                    </a:prstGeom>
                    <a:noFill/>
                    <a:ln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85" name="Diamond 84"/>
                    <p:cNvSpPr/>
                    <p:nvPr/>
                  </p:nvSpPr>
                  <p:spPr bwMode="auto">
                    <a:xfrm>
                      <a:off x="1545392" y="2511040"/>
                      <a:ext cx="961746" cy="837769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branch</a:t>
                      </a:r>
                    </a:p>
                  </p:txBody>
                </p:sp>
                <p:sp>
                  <p:nvSpPr>
                    <p:cNvPr id="86" name="Flowchart: Connector 85"/>
                    <p:cNvSpPr/>
                    <p:nvPr/>
                  </p:nvSpPr>
                  <p:spPr bwMode="auto">
                    <a:xfrm>
                      <a:off x="1888222" y="5237682"/>
                      <a:ext cx="229060" cy="305209"/>
                    </a:xfrm>
                    <a:prstGeom prst="flowChartConnector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2000" ker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4146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11807285" y="37846715"/>
                    <a:ext cx="2873984" cy="1762151"/>
                    <a:chOff x="5791200" y="1066800"/>
                    <a:chExt cx="2667000" cy="1600200"/>
                  </a:xfrm>
                </p:grpSpPr>
                <p:sp>
                  <p:nvSpPr>
                    <p:cNvPr id="90" name="Rounded Rectangle 89"/>
                    <p:cNvSpPr/>
                    <p:nvPr/>
                  </p:nvSpPr>
                  <p:spPr bwMode="auto">
                    <a:xfrm>
                      <a:off x="5791566" y="1062804"/>
                      <a:ext cx="2665933" cy="1600452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2000" ker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p:txBody>
                </p:sp>
                <p:cxnSp>
                  <p:nvCxnSpPr>
                    <p:cNvPr id="4163" name="Curved Connector 90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>
                      <a:off x="6471910" y="1536158"/>
                      <a:ext cx="538490" cy="826042"/>
                    </a:xfrm>
                    <a:prstGeom prst="curvedConnector3">
                      <a:avLst>
                        <a:gd name="adj1" fmla="val 193750"/>
                      </a:avLst>
                    </a:prstGeom>
                    <a:noFill/>
                    <a:ln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grpSp>
                  <p:nvGrpSpPr>
                    <p:cNvPr id="4164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86198" y="1198533"/>
                      <a:ext cx="1277003" cy="978978"/>
                      <a:chOff x="1374447" y="1535622"/>
                      <a:chExt cx="1277003" cy="978978"/>
                    </a:xfrm>
                  </p:grpSpPr>
                  <p:sp>
                    <p:nvSpPr>
                      <p:cNvPr id="94" name="Oval 93"/>
                      <p:cNvSpPr/>
                      <p:nvPr/>
                    </p:nvSpPr>
                    <p:spPr bwMode="auto">
                      <a:xfrm>
                        <a:off x="1374290" y="1531646"/>
                        <a:ext cx="1276983" cy="61022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508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r>
                          <a:rPr lang="en-US" sz="1800" b="1" kern="0" dirty="0">
                            <a:solidFill>
                              <a:srgbClr val="000000"/>
                            </a:solidFill>
                            <a:latin typeface="Verdana" pitchFamily="34" charset="0"/>
                          </a:rPr>
                          <a:t>branch-slice</a:t>
                        </a:r>
                      </a:p>
                      <a:p>
                        <a:pPr algn="ctr" eaLnBrk="0" hangingPunct="0">
                          <a:defRPr/>
                        </a:pPr>
                        <a:r>
                          <a:rPr lang="en-US" sz="1800" b="1" kern="0" dirty="0" err="1">
                            <a:solidFill>
                              <a:srgbClr val="FF0000"/>
                            </a:solidFill>
                            <a:latin typeface="Verdana" pitchFamily="34" charset="0"/>
                          </a:rPr>
                          <a:t>Push_BQ</a:t>
                        </a:r>
                        <a:endParaRPr lang="en-US" sz="1800" b="1" kern="0" dirty="0">
                          <a:solidFill>
                            <a:srgbClr val="FF0000"/>
                          </a:solidFill>
                          <a:latin typeface="Verdana" pitchFamily="34" charset="0"/>
                        </a:endParaRPr>
                      </a:p>
                    </p:txBody>
                  </p:sp>
                  <p:cxnSp>
                    <p:nvCxnSpPr>
                      <p:cNvPr id="4167" name="Curved Connector 94"/>
                      <p:cNvCxnSpPr>
                        <a:cxnSpLocks noChangeShapeType="1"/>
                        <a:stCxn id="94" idx="4"/>
                      </p:cNvCxnSpPr>
                      <p:nvPr/>
                    </p:nvCxnSpPr>
                    <p:spPr bwMode="auto">
                      <a:xfrm rot="16200000" flipH="1">
                        <a:off x="1835940" y="2323303"/>
                        <a:ext cx="368306" cy="14288"/>
                      </a:xfrm>
                      <a:prstGeom prst="curvedConnector3">
                        <a:avLst>
                          <a:gd name="adj1" fmla="val 50000"/>
                        </a:avLst>
                      </a:prstGeom>
                      <a:noFill/>
                      <a:ln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93" name="Flowchart: Connector 92"/>
                    <p:cNvSpPr/>
                    <p:nvPr/>
                  </p:nvSpPr>
                  <p:spPr bwMode="auto">
                    <a:xfrm>
                      <a:off x="7033117" y="2200040"/>
                      <a:ext cx="228185" cy="305112"/>
                    </a:xfrm>
                    <a:prstGeom prst="flowChartConnector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2000" ker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414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1807285" y="40280162"/>
                    <a:ext cx="3020828" cy="3356477"/>
                    <a:chOff x="5791200" y="2819400"/>
                    <a:chExt cx="2667000" cy="3200400"/>
                  </a:xfrm>
                </p:grpSpPr>
                <p:sp>
                  <p:nvSpPr>
                    <p:cNvPr id="97" name="Rounded Rectangle 96"/>
                    <p:cNvSpPr/>
                    <p:nvPr/>
                  </p:nvSpPr>
                  <p:spPr bwMode="auto">
                    <a:xfrm>
                      <a:off x="5791548" y="2819035"/>
                      <a:ext cx="2667135" cy="3200765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2000" ker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98" name="Flowchart: Process 97"/>
                    <p:cNvSpPr/>
                    <p:nvPr/>
                  </p:nvSpPr>
                  <p:spPr bwMode="auto">
                    <a:xfrm>
                      <a:off x="7094103" y="3941779"/>
                      <a:ext cx="1105688" cy="129457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control-</a:t>
                      </a:r>
                    </a:p>
                    <a:p>
                      <a:pPr algn="ctr" eaLnBrk="0" hangingPunct="0">
                        <a:defRPr/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dependent </a:t>
                      </a:r>
                    </a:p>
                    <a:p>
                      <a:pPr algn="ctr" eaLnBrk="0" hangingPunct="0">
                        <a:defRPr/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region</a:t>
                      </a:r>
                    </a:p>
                  </p:txBody>
                </p:sp>
                <p:grpSp>
                  <p:nvGrpSpPr>
                    <p:cNvPr id="4155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61617" y="2914649"/>
                      <a:ext cx="1484842" cy="3028951"/>
                      <a:chOff x="6275916" y="2914649"/>
                      <a:chExt cx="1484842" cy="3028951"/>
                    </a:xfrm>
                  </p:grpSpPr>
                  <p:cxnSp>
                    <p:nvCxnSpPr>
                      <p:cNvPr id="4156" name="Curved Connector 99"/>
                      <p:cNvCxnSpPr>
                        <a:cxnSpLocks noChangeShapeType="1"/>
                        <a:stCxn id="103" idx="3"/>
                        <a:endCxn id="98" idx="0"/>
                      </p:cNvCxnSpPr>
                      <p:nvPr/>
                    </p:nvCxnSpPr>
                    <p:spPr bwMode="auto">
                      <a:xfrm>
                        <a:off x="7529514" y="3387090"/>
                        <a:ext cx="231244" cy="554355"/>
                      </a:xfrm>
                      <a:prstGeom prst="curvedConnector2">
                        <a:avLst/>
                      </a:prstGeom>
                      <a:noFill/>
                      <a:ln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157" name="Curved Connector 100"/>
                      <p:cNvCxnSpPr>
                        <a:cxnSpLocks noChangeShapeType="1"/>
                        <a:stCxn id="98" idx="2"/>
                      </p:cNvCxnSpPr>
                      <p:nvPr/>
                    </p:nvCxnSpPr>
                    <p:spPr bwMode="auto">
                      <a:xfrm rot="5400000">
                        <a:off x="7108398" y="5138846"/>
                        <a:ext cx="554360" cy="750358"/>
                      </a:xfrm>
                      <a:prstGeom prst="curvedConnector2">
                        <a:avLst/>
                      </a:prstGeom>
                      <a:noFill/>
                      <a:ln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158" name="Curved Connector 101"/>
                      <p:cNvCxnSpPr>
                        <a:cxnSpLocks noChangeShapeType="1"/>
                        <a:stCxn id="103" idx="2"/>
                      </p:cNvCxnSpPr>
                      <p:nvPr/>
                    </p:nvCxnSpPr>
                    <p:spPr bwMode="auto">
                      <a:xfrm rot="16200000" flipH="1">
                        <a:off x="6014535" y="4747708"/>
                        <a:ext cx="1779269" cy="2912"/>
                      </a:xfrm>
                      <a:prstGeom prst="curvedConnector3">
                        <a:avLst>
                          <a:gd name="adj1" fmla="val 50000"/>
                        </a:avLst>
                      </a:prstGeom>
                      <a:noFill/>
                      <a:ln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103" name="Diamond 102"/>
                      <p:cNvSpPr/>
                      <p:nvPr/>
                    </p:nvSpPr>
                    <p:spPr bwMode="auto">
                      <a:xfrm>
                        <a:off x="6279354" y="2910777"/>
                        <a:ext cx="1251315" cy="947997"/>
                      </a:xfrm>
                      <a:prstGeom prst="diamond">
                        <a:avLst/>
                      </a:prstGeom>
                      <a:solidFill>
                        <a:srgbClr val="FFFFFF"/>
                      </a:solidFill>
                      <a:ln w="508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r>
                          <a:rPr lang="en-US" sz="1550" b="1" kern="0" dirty="0" err="1">
                            <a:solidFill>
                              <a:srgbClr val="FF0000"/>
                            </a:solidFill>
                            <a:latin typeface="Verdana" pitchFamily="34" charset="0"/>
                          </a:rPr>
                          <a:t>Branch_on_BQ</a:t>
                        </a:r>
                        <a:endParaRPr lang="en-US" sz="1550" b="1" kern="0" dirty="0">
                          <a:solidFill>
                            <a:srgbClr val="FF0000"/>
                          </a:solidFill>
                          <a:latin typeface="Verdana" pitchFamily="34" charset="0"/>
                        </a:endParaRPr>
                      </a:p>
                    </p:txBody>
                  </p:sp>
                  <p:sp>
                    <p:nvSpPr>
                      <p:cNvPr id="104" name="Flowchart: Connector 103"/>
                      <p:cNvSpPr/>
                      <p:nvPr/>
                    </p:nvSpPr>
                    <p:spPr bwMode="auto">
                      <a:xfrm>
                        <a:off x="6782307" y="5639728"/>
                        <a:ext cx="229228" cy="304349"/>
                      </a:xfrm>
                      <a:prstGeom prst="flowChartConnector">
                        <a:avLst/>
                      </a:prstGeom>
                      <a:solidFill>
                        <a:srgbClr val="FFFFFF"/>
                      </a:solidFill>
                      <a:ln w="508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2000" kern="0">
                          <a:solidFill>
                            <a:srgbClr val="000000"/>
                          </a:solidFill>
                          <a:latin typeface="Verdana" pitchFamily="34" charset="0"/>
                        </a:endParaRPr>
                      </a:p>
                    </p:txBody>
                  </p:sp>
                  <p:cxnSp>
                    <p:nvCxnSpPr>
                      <p:cNvPr id="4161" name="Curved Connector 104"/>
                      <p:cNvCxnSpPr>
                        <a:cxnSpLocks noChangeShapeType="1"/>
                        <a:stCxn id="104" idx="2"/>
                      </p:cNvCxnSpPr>
                      <p:nvPr/>
                    </p:nvCxnSpPr>
                    <p:spPr bwMode="auto">
                      <a:xfrm rot="10800000">
                        <a:off x="6275917" y="3387090"/>
                        <a:ext cx="505883" cy="2404111"/>
                      </a:xfrm>
                      <a:prstGeom prst="curvedConnector2">
                        <a:avLst/>
                      </a:prstGeom>
                      <a:noFill/>
                      <a:ln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pic>
                <p:nvPicPr>
                  <p:cNvPr id="414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38677" y="39776690"/>
                    <a:ext cx="2412468" cy="2307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4149" name="Elbow Connector 1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3737258" y="38433793"/>
                    <a:ext cx="1469955" cy="1329202"/>
                  </a:xfrm>
                  <a:prstGeom prst="bentConnector3">
                    <a:avLst>
                      <a:gd name="adj1" fmla="val 99949"/>
                    </a:avLst>
                  </a:prstGeom>
                  <a:noFill/>
                  <a:ln w="50800" algn="ctr">
                    <a:solidFill>
                      <a:srgbClr val="22B000"/>
                    </a:solidFill>
                    <a:prstDash val="sysDash"/>
                    <a:round/>
                    <a:headEnd type="none" w="sm" len="sm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33444" y="37736936"/>
                    <a:ext cx="2936980" cy="4723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3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Verdana" charset="0"/>
                      </a:rPr>
                      <a:t>Original Loop</a:t>
                    </a:r>
                    <a:endParaRPr lang="en-US" sz="3600" b="1" dirty="0">
                      <a:solidFill>
                        <a:schemeClr val="bg2">
                          <a:lumMod val="10000"/>
                        </a:schemeClr>
                      </a:solidFill>
                      <a:latin typeface="Verdana" charset="0"/>
                    </a:endParaRPr>
                  </a:p>
                </p:txBody>
              </p:sp>
              <p:cxnSp>
                <p:nvCxnSpPr>
                  <p:cNvPr id="4151" name="Elbow Connector 11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2952224" y="40016537"/>
                    <a:ext cx="868092" cy="84991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50800" algn="ctr">
                    <a:solidFill>
                      <a:srgbClr val="22B000"/>
                    </a:solidFill>
                    <a:prstDash val="sysDash"/>
                    <a:round/>
                    <a:headEnd type="none" w="sm" len="sm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2" name="Right Arrow 111"/>
                  <p:cNvSpPr/>
                  <p:nvPr/>
                </p:nvSpPr>
                <p:spPr bwMode="auto">
                  <a:xfrm>
                    <a:off x="10526283" y="39616960"/>
                    <a:ext cx="922484" cy="670456"/>
                  </a:xfrm>
                  <a:prstGeom prst="rightArrow">
                    <a:avLst/>
                  </a:prstGeom>
                  <a:solidFill>
                    <a:srgbClr val="009999"/>
                  </a:solidFill>
                  <a:ln w="50800" cap="flat" cmpd="sng" algn="ctr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2000" kern="0">
                      <a:solidFill>
                        <a:srgbClr val="000000"/>
                      </a:solidFill>
                      <a:latin typeface="Verdana" pitchFamily="34" charset="0"/>
                    </a:endParaRPr>
                  </a:p>
                </p:txBody>
              </p:sp>
            </p:grpSp>
            <p:cxnSp>
              <p:nvCxnSpPr>
                <p:cNvPr id="4144" name="Curved Connector 11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2785459" y="39944514"/>
                  <a:ext cx="671296" cy="127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82550" algn="ctr">
                  <a:solidFill>
                    <a:srgbClr val="000000"/>
                  </a:solidFill>
                  <a:round/>
                  <a:headEnd type="none" w="sm" len="sm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13" name="Text Box 48"/>
            <p:cNvSpPr txBox="1">
              <a:spLocks noChangeArrowheads="1"/>
            </p:cNvSpPr>
            <p:nvPr/>
          </p:nvSpPr>
          <p:spPr bwMode="auto">
            <a:xfrm>
              <a:off x="13699573" y="28986330"/>
              <a:ext cx="1474788" cy="105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009900"/>
                  </a:solidFill>
                  <a:latin typeface="Verdana" charset="0"/>
                </a:rPr>
                <a:t>BQ drives fetch</a:t>
              </a:r>
              <a:endParaRPr lang="en-US" sz="2800" b="1" dirty="0">
                <a:solidFill>
                  <a:srgbClr val="009900"/>
                </a:solidFill>
                <a:latin typeface="Verdana" charset="0"/>
              </a:endParaRPr>
            </a:p>
          </p:txBody>
        </p:sp>
      </p:grpSp>
      <p:sp>
        <p:nvSpPr>
          <p:cNvPr id="195" name="Rectangle 194"/>
          <p:cNvSpPr/>
          <p:nvPr/>
        </p:nvSpPr>
        <p:spPr bwMode="auto">
          <a:xfrm>
            <a:off x="27045552" y="12416620"/>
            <a:ext cx="603048" cy="482438"/>
          </a:xfrm>
          <a:prstGeom prst="rect">
            <a:avLst/>
          </a:prstGeom>
          <a:solidFill>
            <a:srgbClr val="FFFFFF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IF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7665131" y="12376253"/>
            <a:ext cx="180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………….…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28915627" y="12416620"/>
            <a:ext cx="603048" cy="482438"/>
          </a:xfrm>
          <a:prstGeom prst="rect">
            <a:avLst/>
          </a:prstGeom>
          <a:solidFill>
            <a:srgbClr val="FFFFFF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EX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27931377" y="13105595"/>
            <a:ext cx="603048" cy="482438"/>
          </a:xfrm>
          <a:prstGeom prst="rect">
            <a:avLst/>
          </a:prstGeom>
          <a:solidFill>
            <a:srgbClr val="FFFFFF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IF</a:t>
            </a:r>
          </a:p>
        </p:txBody>
      </p:sp>
      <p:cxnSp>
        <p:nvCxnSpPr>
          <p:cNvPr id="199" name="Straight Arrow Connector 198"/>
          <p:cNvCxnSpPr>
            <a:stCxn id="197" idx="2"/>
          </p:cNvCxnSpPr>
          <p:nvPr/>
        </p:nvCxnSpPr>
        <p:spPr bwMode="auto">
          <a:xfrm flipH="1">
            <a:off x="28508325" y="12899058"/>
            <a:ext cx="708826" cy="220050"/>
          </a:xfrm>
          <a:prstGeom prst="straightConnector1">
            <a:avLst/>
          </a:prstGeom>
          <a:solidFill>
            <a:srgbClr val="009999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2" name="Text Box 48"/>
          <p:cNvSpPr txBox="1">
            <a:spLocks noChangeArrowheads="1"/>
          </p:cNvSpPr>
          <p:nvPr/>
        </p:nvSpPr>
        <p:spPr bwMode="auto">
          <a:xfrm>
            <a:off x="26641681" y="11845831"/>
            <a:ext cx="3214279" cy="5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Verdana" charset="0"/>
              </a:rPr>
              <a:t>BQ miss</a:t>
            </a:r>
            <a:endParaRPr lang="en-US" sz="2000" b="1" dirty="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20746352" y="12416620"/>
            <a:ext cx="603048" cy="482438"/>
          </a:xfrm>
          <a:prstGeom prst="rect">
            <a:avLst/>
          </a:prstGeom>
          <a:solidFill>
            <a:srgbClr val="FFFFFF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IF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21336902" y="12368995"/>
            <a:ext cx="180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………...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22284243" y="12416620"/>
            <a:ext cx="603048" cy="482438"/>
          </a:xfrm>
          <a:prstGeom prst="rect">
            <a:avLst/>
          </a:prstGeom>
          <a:solidFill>
            <a:srgbClr val="FFFFFF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EX</a:t>
            </a:r>
          </a:p>
        </p:txBody>
      </p:sp>
      <p:sp>
        <p:nvSpPr>
          <p:cNvPr id="206" name="Rectangle 205"/>
          <p:cNvSpPr/>
          <p:nvPr/>
        </p:nvSpPr>
        <p:spPr bwMode="auto">
          <a:xfrm>
            <a:off x="22973218" y="13105595"/>
            <a:ext cx="603048" cy="482438"/>
          </a:xfrm>
          <a:prstGeom prst="rect">
            <a:avLst/>
          </a:prstGeom>
          <a:solidFill>
            <a:srgbClr val="FFFFFF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IF</a:t>
            </a:r>
          </a:p>
        </p:txBody>
      </p:sp>
      <p:cxnSp>
        <p:nvCxnSpPr>
          <p:cNvPr id="207" name="Straight Arrow Connector 206"/>
          <p:cNvCxnSpPr>
            <a:stCxn id="205" idx="2"/>
          </p:cNvCxnSpPr>
          <p:nvPr/>
        </p:nvCxnSpPr>
        <p:spPr bwMode="auto">
          <a:xfrm>
            <a:off x="22585767" y="12899058"/>
            <a:ext cx="387451" cy="206537"/>
          </a:xfrm>
          <a:prstGeom prst="straightConnector1">
            <a:avLst/>
          </a:prstGeom>
          <a:solidFill>
            <a:srgbClr val="009999"/>
          </a:solidFill>
          <a:ln w="50800" cap="flat" cmpd="sng" algn="ctr">
            <a:solidFill>
              <a:srgbClr val="0099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0" name="Text Box 48"/>
          <p:cNvSpPr txBox="1">
            <a:spLocks noChangeArrowheads="1"/>
          </p:cNvSpPr>
          <p:nvPr/>
        </p:nvSpPr>
        <p:spPr bwMode="auto">
          <a:xfrm>
            <a:off x="21103142" y="11845831"/>
            <a:ext cx="3214279" cy="4001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Arial" charset="0"/>
              </a:rPr>
              <a:t>BQ hit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11" name="Rounded Rectangle 210"/>
          <p:cNvSpPr/>
          <p:nvPr/>
        </p:nvSpPr>
        <p:spPr bwMode="auto">
          <a:xfrm>
            <a:off x="20441010" y="11122024"/>
            <a:ext cx="2532207" cy="54773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Common Case</a:t>
            </a:r>
          </a:p>
        </p:txBody>
      </p:sp>
      <p:sp>
        <p:nvSpPr>
          <p:cNvPr id="212" name="Rounded Rectangle 211"/>
          <p:cNvSpPr/>
          <p:nvPr/>
        </p:nvSpPr>
        <p:spPr bwMode="auto">
          <a:xfrm>
            <a:off x="26444935" y="11122024"/>
            <a:ext cx="2532207" cy="54773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Uncommon Case</a:t>
            </a:r>
          </a:p>
        </p:txBody>
      </p:sp>
      <p:sp>
        <p:nvSpPr>
          <p:cNvPr id="213" name="Text Box 48"/>
          <p:cNvSpPr txBox="1">
            <a:spLocks noChangeArrowheads="1"/>
          </p:cNvSpPr>
          <p:nvPr/>
        </p:nvSpPr>
        <p:spPr bwMode="auto">
          <a:xfrm>
            <a:off x="28762343" y="13282071"/>
            <a:ext cx="1640573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Arial" charset="0"/>
              </a:rPr>
              <a:t>Speculate or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Arial" charset="0"/>
              </a:rPr>
              <a:t>Stall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19555472" y="12409208"/>
            <a:ext cx="719201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slice</a:t>
            </a:r>
            <a:endParaRPr lang="en-US" sz="2400" dirty="0"/>
          </a:p>
        </p:txBody>
      </p:sp>
      <p:sp>
        <p:nvSpPr>
          <p:cNvPr id="216" name="Rectangle 215"/>
          <p:cNvSpPr/>
          <p:nvPr/>
        </p:nvSpPr>
        <p:spPr>
          <a:xfrm>
            <a:off x="19531432" y="13119108"/>
            <a:ext cx="9843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branch</a:t>
            </a:r>
            <a:endParaRPr lang="en-US" sz="2400" dirty="0"/>
          </a:p>
        </p:txBody>
      </p:sp>
      <p:sp>
        <p:nvSpPr>
          <p:cNvPr id="217" name="Rectangle 216"/>
          <p:cNvSpPr/>
          <p:nvPr/>
        </p:nvSpPr>
        <p:spPr>
          <a:xfrm>
            <a:off x="25847294" y="12430982"/>
            <a:ext cx="719201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slice</a:t>
            </a:r>
            <a:endParaRPr lang="en-US" sz="2400" dirty="0"/>
          </a:p>
        </p:txBody>
      </p:sp>
      <p:sp>
        <p:nvSpPr>
          <p:cNvPr id="218" name="Rectangle 217"/>
          <p:cNvSpPr/>
          <p:nvPr/>
        </p:nvSpPr>
        <p:spPr>
          <a:xfrm>
            <a:off x="25823254" y="13140882"/>
            <a:ext cx="9843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branch</a:t>
            </a:r>
            <a:endParaRPr lang="en-US" sz="2400" dirty="0"/>
          </a:p>
        </p:txBody>
      </p:sp>
      <p:sp>
        <p:nvSpPr>
          <p:cNvPr id="219" name="Text Box 48"/>
          <p:cNvSpPr txBox="1">
            <a:spLocks noChangeArrowheads="1"/>
          </p:cNvSpPr>
          <p:nvPr/>
        </p:nvSpPr>
        <p:spPr bwMode="auto">
          <a:xfrm>
            <a:off x="23851400" y="11041948"/>
            <a:ext cx="1607139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Verdana" charset="0"/>
              </a:rPr>
              <a:t>Execution Scenarios</a:t>
            </a:r>
            <a:endParaRPr lang="en-US" sz="2000" b="1" dirty="0">
              <a:solidFill>
                <a:schemeClr val="bg1"/>
              </a:solidFill>
              <a:latin typeface="Verdana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8752459" y="10813143"/>
            <a:ext cx="12293600" cy="1451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2">
                <a:lumMod val="1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Straight Connector 223"/>
          <p:cNvCxnSpPr/>
          <p:nvPr/>
        </p:nvCxnSpPr>
        <p:spPr bwMode="auto">
          <a:xfrm>
            <a:off x="18730691" y="14071539"/>
            <a:ext cx="12293600" cy="1451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2">
                <a:lumMod val="1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" name="Text Box 350"/>
          <p:cNvSpPr txBox="1">
            <a:spLocks noChangeArrowheads="1"/>
          </p:cNvSpPr>
          <p:nvPr/>
        </p:nvSpPr>
        <p:spPr bwMode="auto">
          <a:xfrm>
            <a:off x="16730877" y="13877464"/>
            <a:ext cx="15584487" cy="423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6345" tIns="456345" rIns="456345" bIns="228146">
            <a:spAutoFit/>
          </a:bodyPr>
          <a:lstStyle>
            <a:lvl1pPr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4389438" eaLnBrk="0" hangingPunct="0"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US" sz="4600" b="1" dirty="0" smtClean="0">
                <a:solidFill>
                  <a:schemeClr val="tx2"/>
                </a:solidFill>
              </a:rPr>
              <a:t>Other interesting aspects of CFD:</a:t>
            </a:r>
          </a:p>
          <a:p>
            <a:pPr marL="685800" indent="-685800" eaLnBrk="1" hangingPunct="1">
              <a:buFont typeface="Wingdings" pitchFamily="2" charset="2"/>
              <a:buChar char="Ø"/>
              <a:defRPr/>
            </a:pPr>
            <a:r>
              <a:rPr lang="en-US" sz="4600" b="1" i="1" dirty="0" smtClean="0">
                <a:solidFill>
                  <a:schemeClr val="tx2"/>
                </a:solidFill>
              </a:rPr>
              <a:t>Supports partially separable branches</a:t>
            </a:r>
          </a:p>
          <a:p>
            <a:pPr marL="685800" indent="-685800" eaLnBrk="1" hangingPunct="1">
              <a:buFont typeface="Wingdings" pitchFamily="2" charset="2"/>
              <a:buChar char="Ø"/>
              <a:defRPr/>
            </a:pPr>
            <a:r>
              <a:rPr lang="en-US" sz="4600" b="1" dirty="0" smtClean="0">
                <a:solidFill>
                  <a:schemeClr val="tx2"/>
                </a:solidFill>
              </a:rPr>
              <a:t>Supports nested branches through multi-level decoupling</a:t>
            </a:r>
          </a:p>
          <a:p>
            <a:pPr marL="685800" indent="-685800" eaLnBrk="1" hangingPunct="1">
              <a:buFont typeface="Wingdings" pitchFamily="2" charset="2"/>
              <a:buChar char="Ø"/>
              <a:defRPr/>
            </a:pPr>
            <a:r>
              <a:rPr lang="en-US" sz="4600" b="1" dirty="0" smtClean="0">
                <a:solidFill>
                  <a:schemeClr val="tx2"/>
                </a:solidFill>
              </a:rPr>
              <a:t>Overheads can be significantly reduced through value communication (called CFD+ in the paper)</a:t>
            </a:r>
          </a:p>
        </p:txBody>
      </p:sp>
      <p:sp>
        <p:nvSpPr>
          <p:cNvPr id="133" name="Text Box 48"/>
          <p:cNvSpPr txBox="1">
            <a:spLocks noChangeArrowheads="1"/>
          </p:cNvSpPr>
          <p:nvPr/>
        </p:nvSpPr>
        <p:spPr bwMode="auto">
          <a:xfrm>
            <a:off x="2689592" y="40815289"/>
            <a:ext cx="4963746" cy="11695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 dirty="0" smtClean="0">
                <a:solidFill>
                  <a:srgbClr val="0066FF"/>
                </a:solidFill>
                <a:latin typeface="Verdana" charset="0"/>
              </a:rPr>
              <a:t>Problem #2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66FF"/>
                </a:solidFill>
                <a:latin typeface="Verdana" charset="0"/>
              </a:rPr>
              <a:t>No mechanism to comm. predicates to Fetch Unit</a:t>
            </a:r>
            <a:endParaRPr lang="en-US" sz="2000" b="1" dirty="0">
              <a:solidFill>
                <a:srgbClr val="0066FF"/>
              </a:solidFill>
              <a:latin typeface="Verdana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807820" y="40663013"/>
            <a:ext cx="178547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…..…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2234520" y="41463113"/>
            <a:ext cx="178547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…..…..….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3025095" y="42072713"/>
            <a:ext cx="178547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…..…..….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3777570" y="42796613"/>
            <a:ext cx="178547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…..…..….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0348570" y="39977213"/>
            <a:ext cx="178547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…..…..….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1" name="Text Box 48"/>
          <p:cNvSpPr txBox="1">
            <a:spLocks noChangeArrowheads="1"/>
          </p:cNvSpPr>
          <p:nvPr/>
        </p:nvSpPr>
        <p:spPr bwMode="auto">
          <a:xfrm>
            <a:off x="4615719" y="38132464"/>
            <a:ext cx="2270856" cy="1785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0000"/>
                </a:solidFill>
                <a:latin typeface="Verdana" charset="0"/>
              </a:rPr>
              <a:t>Problem #1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Verdana" charset="0"/>
              </a:rPr>
              <a:t>No fetch separation: need branch prediction</a:t>
            </a:r>
            <a:endParaRPr lang="en-US" sz="2000" b="1" dirty="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115" name="Text Box 48"/>
          <p:cNvSpPr txBox="1">
            <a:spLocks noChangeArrowheads="1"/>
          </p:cNvSpPr>
          <p:nvPr/>
        </p:nvSpPr>
        <p:spPr bwMode="auto">
          <a:xfrm>
            <a:off x="1593047" y="38087550"/>
            <a:ext cx="2666999" cy="46166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Verdana" charset="0"/>
              </a:rPr>
              <a:t>Original</a:t>
            </a:r>
            <a:endParaRPr lang="en-US" sz="24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474570" y="39234263"/>
            <a:ext cx="178547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…..…..….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807820" y="38700863"/>
            <a:ext cx="178547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…..…..….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1167464" y="38821542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IF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400492" y="38828701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EX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881654" y="39416701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IF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114682" y="39423860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EX</a:t>
            </a:r>
          </a:p>
        </p:txBody>
      </p:sp>
      <p:cxnSp>
        <p:nvCxnSpPr>
          <p:cNvPr id="132" name="Straight Arrow Connector 131"/>
          <p:cNvCxnSpPr>
            <a:stCxn id="139" idx="2"/>
          </p:cNvCxnSpPr>
          <p:nvPr/>
        </p:nvCxnSpPr>
        <p:spPr bwMode="auto">
          <a:xfrm>
            <a:off x="3088472" y="41266978"/>
            <a:ext cx="507682" cy="150968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66FF"/>
            </a:solidFill>
            <a:prstDash val="sysDot"/>
            <a:round/>
            <a:headEnd type="none" w="sm" len="sm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4189070" y="42587063"/>
            <a:ext cx="178547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…..…</a:t>
            </a:r>
          </a:p>
        </p:txBody>
      </p:sp>
      <p:sp>
        <p:nvSpPr>
          <p:cNvPr id="138" name="Rectangle 137"/>
          <p:cNvSpPr/>
          <p:nvPr/>
        </p:nvSpPr>
        <p:spPr bwMode="auto">
          <a:xfrm>
            <a:off x="1167464" y="40783692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IF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790892" y="40790851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EX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3596154" y="42769501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IF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5181482" y="42776660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EX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57099" y="38833087"/>
            <a:ext cx="719201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slice</a:t>
            </a:r>
            <a:endParaRPr lang="en-US" sz="2400" dirty="0"/>
          </a:p>
        </p:txBody>
      </p:sp>
      <p:sp>
        <p:nvSpPr>
          <p:cNvPr id="144" name="Rectangle 143"/>
          <p:cNvSpPr/>
          <p:nvPr/>
        </p:nvSpPr>
        <p:spPr>
          <a:xfrm>
            <a:off x="147573" y="39455903"/>
            <a:ext cx="9843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branch</a:t>
            </a:r>
            <a:endParaRPr lang="en-US" sz="2400" dirty="0"/>
          </a:p>
        </p:txBody>
      </p:sp>
      <p:sp>
        <p:nvSpPr>
          <p:cNvPr id="147" name="Rectangle 146"/>
          <p:cNvSpPr/>
          <p:nvPr/>
        </p:nvSpPr>
        <p:spPr>
          <a:xfrm>
            <a:off x="166624" y="40804762"/>
            <a:ext cx="719201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slice</a:t>
            </a:r>
            <a:endParaRPr lang="en-US" sz="2400" dirty="0"/>
          </a:p>
        </p:txBody>
      </p:sp>
      <p:sp>
        <p:nvSpPr>
          <p:cNvPr id="148" name="Rectangle 147"/>
          <p:cNvSpPr/>
          <p:nvPr/>
        </p:nvSpPr>
        <p:spPr>
          <a:xfrm>
            <a:off x="188570" y="42799178"/>
            <a:ext cx="9843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branch</a:t>
            </a:r>
            <a:endParaRPr lang="en-US" sz="2400" dirty="0"/>
          </a:p>
        </p:txBody>
      </p:sp>
      <p:sp>
        <p:nvSpPr>
          <p:cNvPr id="149" name="Text Box 48"/>
          <p:cNvSpPr txBox="1">
            <a:spLocks noChangeArrowheads="1"/>
          </p:cNvSpPr>
          <p:nvPr/>
        </p:nvSpPr>
        <p:spPr bwMode="auto">
          <a:xfrm>
            <a:off x="10704109" y="38091144"/>
            <a:ext cx="2666999" cy="46166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Verdana" charset="0"/>
              </a:rPr>
              <a:t>CFD</a:t>
            </a:r>
            <a:endParaRPr lang="en-US" sz="24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929345" y="38700863"/>
            <a:ext cx="178547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…..…..….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288989" y="38821542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IF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10522017" y="38828701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EX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11632079" y="41607451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IF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3865107" y="41614610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EX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7278624" y="38833087"/>
            <a:ext cx="719201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slice</a:t>
            </a:r>
            <a:endParaRPr lang="en-US" sz="2400" dirty="0"/>
          </a:p>
        </p:txBody>
      </p:sp>
      <p:sp>
        <p:nvSpPr>
          <p:cNvPr id="161" name="Rectangle 160"/>
          <p:cNvSpPr/>
          <p:nvPr/>
        </p:nvSpPr>
        <p:spPr>
          <a:xfrm>
            <a:off x="7269098" y="41646653"/>
            <a:ext cx="9843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branch</a:t>
            </a:r>
            <a:endParaRPr lang="en-US" sz="2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634195" y="39339038"/>
            <a:ext cx="178547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…..…..….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8993839" y="39507342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IF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11226867" y="39514501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EX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278624" y="39518887"/>
            <a:ext cx="719201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slice</a:t>
            </a:r>
            <a:endParaRPr lang="en-US" sz="2400" dirty="0"/>
          </a:p>
        </p:txBody>
      </p:sp>
      <p:sp>
        <p:nvSpPr>
          <p:cNvPr id="172" name="Rectangle 171"/>
          <p:cNvSpPr/>
          <p:nvPr/>
        </p:nvSpPr>
        <p:spPr bwMode="auto">
          <a:xfrm>
            <a:off x="9708214" y="40145517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IF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11941242" y="40152676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EX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7278624" y="40157062"/>
            <a:ext cx="719201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slice</a:t>
            </a:r>
            <a:endParaRPr lang="en-US" sz="2400" dirty="0"/>
          </a:p>
        </p:txBody>
      </p:sp>
      <p:sp>
        <p:nvSpPr>
          <p:cNvPr id="175" name="Rectangle 174"/>
          <p:cNvSpPr/>
          <p:nvPr/>
        </p:nvSpPr>
        <p:spPr bwMode="auto">
          <a:xfrm>
            <a:off x="12413129" y="42245626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IF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14646157" y="42252785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EX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7269098" y="42284828"/>
            <a:ext cx="9843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branch</a:t>
            </a:r>
            <a:endParaRPr lang="en-US" sz="2400" dirty="0"/>
          </a:p>
        </p:txBody>
      </p:sp>
      <p:sp>
        <p:nvSpPr>
          <p:cNvPr id="178" name="Rectangle 177"/>
          <p:cNvSpPr/>
          <p:nvPr/>
        </p:nvSpPr>
        <p:spPr bwMode="auto">
          <a:xfrm>
            <a:off x="13156079" y="42921901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IF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15389107" y="42929060"/>
            <a:ext cx="595159" cy="47612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EX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7269098" y="42961103"/>
            <a:ext cx="98431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branch</a:t>
            </a:r>
            <a:endParaRPr lang="en-US" sz="2400" dirty="0"/>
          </a:p>
        </p:txBody>
      </p:sp>
      <p:cxnSp>
        <p:nvCxnSpPr>
          <p:cNvPr id="183" name="Straight Arrow Connector 182"/>
          <p:cNvCxnSpPr>
            <a:stCxn id="157" idx="2"/>
          </p:cNvCxnSpPr>
          <p:nvPr/>
        </p:nvCxnSpPr>
        <p:spPr bwMode="auto">
          <a:xfrm>
            <a:off x="10819597" y="39304828"/>
            <a:ext cx="537627" cy="180740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9900"/>
            </a:solidFill>
            <a:prstDash val="sysDot"/>
            <a:round/>
            <a:headEnd type="none" w="sm" len="sm"/>
            <a:tailEnd type="arrow"/>
          </a:ln>
          <a:effectLst/>
        </p:spPr>
      </p:cxnSp>
      <p:cxnSp>
        <p:nvCxnSpPr>
          <p:cNvPr id="184" name="Straight Arrow Connector 183"/>
          <p:cNvCxnSpPr/>
          <p:nvPr/>
        </p:nvCxnSpPr>
        <p:spPr bwMode="auto">
          <a:xfrm>
            <a:off x="11591774" y="40060058"/>
            <a:ext cx="0" cy="105217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9900"/>
            </a:solidFill>
            <a:prstDash val="sysDot"/>
            <a:round/>
            <a:headEnd type="none" w="sm" len="sm"/>
            <a:tailEnd type="arrow"/>
          </a:ln>
          <a:effectLst/>
        </p:spPr>
      </p:cxnSp>
      <p:cxnSp>
        <p:nvCxnSpPr>
          <p:cNvPr id="186" name="Straight Arrow Connector 185"/>
          <p:cNvCxnSpPr>
            <a:stCxn id="173" idx="2"/>
          </p:cNvCxnSpPr>
          <p:nvPr/>
        </p:nvCxnSpPr>
        <p:spPr bwMode="auto">
          <a:xfrm flipH="1">
            <a:off x="11744174" y="40628803"/>
            <a:ext cx="494648" cy="48343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9900"/>
            </a:solidFill>
            <a:prstDash val="sysDot"/>
            <a:round/>
            <a:headEnd type="none" w="sm" len="sm"/>
            <a:tailEnd type="arrow"/>
          </a:ln>
          <a:effectLst/>
        </p:spPr>
      </p:cxnSp>
      <p:sp>
        <p:nvSpPr>
          <p:cNvPr id="189" name="Text Box 48"/>
          <p:cNvSpPr txBox="1">
            <a:spLocks noChangeArrowheads="1"/>
          </p:cNvSpPr>
          <p:nvPr/>
        </p:nvSpPr>
        <p:spPr bwMode="auto">
          <a:xfrm>
            <a:off x="12372172" y="38666701"/>
            <a:ext cx="4174341" cy="13234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Verdana" charset="0"/>
              </a:rPr>
              <a:t>CFD provides: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Verdana" charset="0"/>
              </a:rPr>
              <a:t>Fetch separation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Verdana" charset="0"/>
              </a:rPr>
              <a:t>Mechanism to comm. predicates to Fetch Unit</a:t>
            </a:r>
            <a:endParaRPr lang="en-US" sz="2000" b="1" dirty="0">
              <a:solidFill>
                <a:srgbClr val="0070C0"/>
              </a:solidFill>
              <a:latin typeface="Verdana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6996907" y="38091144"/>
            <a:ext cx="2" cy="50444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Straight Arrow Connector 184"/>
          <p:cNvCxnSpPr>
            <a:stCxn id="134" idx="0"/>
          </p:cNvCxnSpPr>
          <p:nvPr/>
        </p:nvCxnSpPr>
        <p:spPr bwMode="auto">
          <a:xfrm flipH="1">
            <a:off x="2476815" y="39234263"/>
            <a:ext cx="890493" cy="2216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ot"/>
            <a:round/>
            <a:headEnd type="none" w="sm" len="sm"/>
            <a:tailEnd type="arrow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 flipH="1" flipV="1">
            <a:off x="166624" y="40227643"/>
            <a:ext cx="6719952" cy="108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TextBox 191"/>
          <p:cNvSpPr txBox="1"/>
          <p:nvPr/>
        </p:nvSpPr>
        <p:spPr>
          <a:xfrm rot="5400000">
            <a:off x="683870" y="41977463"/>
            <a:ext cx="178547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…….….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14" name="Straight Arrow Connector 213"/>
          <p:cNvCxnSpPr>
            <a:endCxn id="158" idx="1"/>
          </p:cNvCxnSpPr>
          <p:nvPr/>
        </p:nvCxnSpPr>
        <p:spPr bwMode="auto">
          <a:xfrm>
            <a:off x="11357224" y="41321786"/>
            <a:ext cx="274855" cy="52372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9900"/>
            </a:solidFill>
            <a:prstDash val="sysDot"/>
            <a:round/>
            <a:headEnd type="none" w="sm" len="sm"/>
            <a:tailEnd type="arrow"/>
          </a:ln>
          <a:effectLst/>
        </p:spPr>
      </p:cxnSp>
      <p:cxnSp>
        <p:nvCxnSpPr>
          <p:cNvPr id="220" name="Straight Arrow Connector 219"/>
          <p:cNvCxnSpPr>
            <a:endCxn id="175" idx="1"/>
          </p:cNvCxnSpPr>
          <p:nvPr/>
        </p:nvCxnSpPr>
        <p:spPr bwMode="auto">
          <a:xfrm>
            <a:off x="11591774" y="41259819"/>
            <a:ext cx="821355" cy="122387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9900"/>
            </a:solidFill>
            <a:prstDash val="sysDot"/>
            <a:round/>
            <a:headEnd type="none" w="sm" len="sm"/>
            <a:tailEnd type="arrow"/>
          </a:ln>
          <a:effectLst/>
        </p:spPr>
      </p:cxnSp>
      <p:cxnSp>
        <p:nvCxnSpPr>
          <p:cNvPr id="223" name="Straight Arrow Connector 222"/>
          <p:cNvCxnSpPr>
            <a:endCxn id="178" idx="1"/>
          </p:cNvCxnSpPr>
          <p:nvPr/>
        </p:nvCxnSpPr>
        <p:spPr bwMode="auto">
          <a:xfrm>
            <a:off x="11744174" y="41259819"/>
            <a:ext cx="1411905" cy="190014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9900"/>
            </a:solidFill>
            <a:prstDash val="sysDot"/>
            <a:round/>
            <a:headEnd type="none" w="sm" len="sm"/>
            <a:tailEnd type="arrow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12969804" y="40730374"/>
            <a:ext cx="598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Verdana" charset="0"/>
                <a:ea typeface="ＭＳ Ｐゴシック" charset="0"/>
                <a:cs typeface="Arial" charset="0"/>
              </a:rPr>
              <a:t>BQ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4547" name="Picture 45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919" y="41112236"/>
            <a:ext cx="21907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Rami">
      <a:dk1>
        <a:srgbClr val="FFFFFF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E51837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8416</TotalTime>
  <Words>441</Words>
  <Application>Microsoft Office PowerPoint</Application>
  <PresentationFormat>Custom</PresentationFormat>
  <Paragraphs>159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Custom Design</vt:lpstr>
      <vt:lpstr>1_Custom Design</vt:lpstr>
      <vt:lpstr>2_Custom Design</vt:lpstr>
      <vt:lpstr>Worksheet</vt:lpstr>
      <vt:lpstr>Chart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91.5x122 cm Poster Template</dc:title>
  <dc:subject>Control-Flow Decoupling</dc:subject>
  <dc:creator>Rami Sheikh</dc:creator>
  <cp:keywords>CFD - MICRO 2012</cp:keywords>
  <dc:description>Rami Sheikh</dc:description>
  <cp:lastModifiedBy>Rami Sheikh</cp:lastModifiedBy>
  <cp:revision>335</cp:revision>
  <dcterms:created xsi:type="dcterms:W3CDTF">2005-05-18T01:24:28Z</dcterms:created>
  <dcterms:modified xsi:type="dcterms:W3CDTF">2012-11-30T18:44:25Z</dcterms:modified>
  <cp:category>Powerpoint poster templates</cp:category>
</cp:coreProperties>
</file>